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4" r:id="rId1"/>
    <p:sldMasterId id="2147483847" r:id="rId2"/>
    <p:sldMasterId id="2147483857" r:id="rId3"/>
    <p:sldMasterId id="2147483879" r:id="rId4"/>
    <p:sldMasterId id="2147483915" r:id="rId5"/>
  </p:sldMasterIdLst>
  <p:notesMasterIdLst>
    <p:notesMasterId r:id="rId34"/>
  </p:notesMasterIdLst>
  <p:handoutMasterIdLst>
    <p:handoutMasterId r:id="rId35"/>
  </p:handoutMasterIdLst>
  <p:sldIdLst>
    <p:sldId id="654" r:id="rId6"/>
    <p:sldId id="846" r:id="rId7"/>
    <p:sldId id="847" r:id="rId8"/>
    <p:sldId id="848" r:id="rId9"/>
    <p:sldId id="849" r:id="rId10"/>
    <p:sldId id="829" r:id="rId11"/>
    <p:sldId id="850" r:id="rId12"/>
    <p:sldId id="871" r:id="rId13"/>
    <p:sldId id="851" r:id="rId14"/>
    <p:sldId id="852" r:id="rId15"/>
    <p:sldId id="853" r:id="rId16"/>
    <p:sldId id="854" r:id="rId17"/>
    <p:sldId id="855" r:id="rId18"/>
    <p:sldId id="870" r:id="rId19"/>
    <p:sldId id="857" r:id="rId20"/>
    <p:sldId id="856" r:id="rId21"/>
    <p:sldId id="858" r:id="rId22"/>
    <p:sldId id="859" r:id="rId23"/>
    <p:sldId id="860" r:id="rId24"/>
    <p:sldId id="861" r:id="rId25"/>
    <p:sldId id="862" r:id="rId26"/>
    <p:sldId id="863" r:id="rId27"/>
    <p:sldId id="864" r:id="rId28"/>
    <p:sldId id="865" r:id="rId29"/>
    <p:sldId id="866" r:id="rId30"/>
    <p:sldId id="867" r:id="rId31"/>
    <p:sldId id="868" r:id="rId32"/>
    <p:sldId id="872" r:id="rId33"/>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9B5A26C-80F0-4560-AA34-5ED8E810D4C8}">
          <p14:sldIdLst>
            <p14:sldId id="654"/>
          </p14:sldIdLst>
        </p14:section>
        <p14:section name="Intro" id="{5F76E6C3-7F29-4671-9034-A2701637D2C5}">
          <p14:sldIdLst>
            <p14:sldId id="846"/>
            <p14:sldId id="847"/>
            <p14:sldId id="848"/>
            <p14:sldId id="849"/>
            <p14:sldId id="829"/>
            <p14:sldId id="850"/>
            <p14:sldId id="871"/>
            <p14:sldId id="851"/>
            <p14:sldId id="852"/>
            <p14:sldId id="853"/>
            <p14:sldId id="854"/>
            <p14:sldId id="855"/>
            <p14:sldId id="870"/>
            <p14:sldId id="857"/>
            <p14:sldId id="856"/>
            <p14:sldId id="858"/>
            <p14:sldId id="859"/>
            <p14:sldId id="860"/>
            <p14:sldId id="861"/>
            <p14:sldId id="862"/>
            <p14:sldId id="863"/>
            <p14:sldId id="864"/>
            <p14:sldId id="865"/>
            <p14:sldId id="866"/>
            <p14:sldId id="867"/>
            <p14:sldId id="868"/>
            <p14:sldId id="872"/>
          </p14:sldIdLst>
        </p14:section>
      </p14:sectionLst>
    </p:ext>
    <p:ext uri="{EFAFB233-063F-42B5-8137-9DF3F51BA10A}">
      <p15:sldGuideLst xmlns:p15="http://schemas.microsoft.com/office/powerpoint/2012/main">
        <p15:guide id="1" orient="horz" pos="3083">
          <p15:clr>
            <a:srgbClr val="A4A3A4"/>
          </p15:clr>
        </p15:guide>
        <p15:guide id="2" orient="horz" pos="743">
          <p15:clr>
            <a:srgbClr val="A4A3A4"/>
          </p15:clr>
        </p15:guide>
        <p15:guide id="3" orient="horz" pos="893">
          <p15:clr>
            <a:srgbClr val="A4A3A4"/>
          </p15:clr>
        </p15:guide>
        <p15:guide id="4" orient="horz" pos="438">
          <p15:clr>
            <a:srgbClr val="A4A3A4"/>
          </p15:clr>
        </p15:guide>
        <p15:guide id="5" orient="horz" pos="1671">
          <p15:clr>
            <a:srgbClr val="A4A3A4"/>
          </p15:clr>
        </p15:guide>
        <p15:guide id="6" orient="horz" pos="2236">
          <p15:clr>
            <a:srgbClr val="A4A3A4"/>
          </p15:clr>
        </p15:guide>
        <p15:guide id="7" orient="horz" pos="146">
          <p15:clr>
            <a:srgbClr val="A4A3A4"/>
          </p15:clr>
        </p15:guide>
        <p15:guide id="8" orient="horz" pos="2443">
          <p15:clr>
            <a:srgbClr val="A4A3A4"/>
          </p15:clr>
        </p15:guide>
        <p15:guide id="9" pos="1794">
          <p15:clr>
            <a:srgbClr val="A4A3A4"/>
          </p15:clr>
        </p15:guide>
        <p15:guide id="10" pos="2736">
          <p15:clr>
            <a:srgbClr val="A4A3A4"/>
          </p15:clr>
        </p15:guide>
        <p15:guide id="11" pos="202">
          <p15:clr>
            <a:srgbClr val="A4A3A4"/>
          </p15:clr>
        </p15:guide>
        <p15:guide id="12" pos="5322">
          <p15:clr>
            <a:srgbClr val="A4A3A4"/>
          </p15:clr>
        </p15:guide>
        <p15:guide id="13" pos="5625">
          <p15:clr>
            <a:srgbClr val="A4A3A4"/>
          </p15:clr>
        </p15:guide>
        <p15:guide id="14" pos="2878">
          <p15:clr>
            <a:srgbClr val="A4A3A4"/>
          </p15:clr>
        </p15:guide>
        <p15:guide id="15" pos="3555">
          <p15:clr>
            <a:srgbClr val="A4A3A4"/>
          </p15:clr>
        </p15:guide>
        <p15:guide id="16" pos="1965">
          <p15:clr>
            <a:srgbClr val="A4A3A4"/>
          </p15:clr>
        </p15:guide>
        <p15:guide id="17" pos="3723">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le" initials="" lastIdx="2" clrIdx="0"/>
  <p:cmAuthor id="1" name="Umeshwar Dayal" initials="UD" lastIdx="4" clrIdx="1"/>
  <p:cmAuthor id="2" name="Kathleen McHugh" initials="KM" lastIdx="4" clrIdx="2"/>
  <p:cmAuthor id="3" name="Marty Pittman" initials="MP" lastIdx="0" clrIdx="3"/>
  <p:cmAuthor id="4" name="Sharon Getz" initials="SG" lastIdx="3" clrIdx="4"/>
  <p:cmAuthor id="5" name="Danielle" initials="D" lastIdx="1" clrIdx="5"/>
</p:cmAuthorLst>
</file>

<file path=ppt/presProps.xml><?xml version="1.0" encoding="utf-8"?>
<p:presentationPr xmlns:a="http://schemas.openxmlformats.org/drawingml/2006/main" xmlns:r="http://schemas.openxmlformats.org/officeDocument/2006/relationships" xmlns:p="http://schemas.openxmlformats.org/presentationml/2006/main">
  <p:prnPr/>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05332"/>
    <a:srgbClr val="EE8A46"/>
    <a:srgbClr val="E5E8E8"/>
    <a:srgbClr val="0BA1CE"/>
    <a:srgbClr val="DFE4E4"/>
    <a:srgbClr val="FFFF66"/>
    <a:srgbClr val="000000"/>
    <a:srgbClr val="B9B8BB"/>
    <a:srgbClr val="8229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048" autoAdjust="0"/>
    <p:restoredTop sz="94129" autoAdjust="0"/>
  </p:normalViewPr>
  <p:slideViewPr>
    <p:cSldViewPr snapToGrid="0">
      <p:cViewPr varScale="1">
        <p:scale>
          <a:sx n="95" d="100"/>
          <a:sy n="95" d="100"/>
        </p:scale>
        <p:origin x="207" y="48"/>
      </p:cViewPr>
      <p:guideLst>
        <p:guide orient="horz" pos="3083"/>
        <p:guide orient="horz" pos="743"/>
        <p:guide orient="horz" pos="893"/>
        <p:guide orient="horz" pos="438"/>
        <p:guide orient="horz" pos="1671"/>
        <p:guide orient="horz" pos="2236"/>
        <p:guide orient="horz" pos="146"/>
        <p:guide orient="horz" pos="2443"/>
        <p:guide pos="1794"/>
        <p:guide pos="2736"/>
        <p:guide pos="202"/>
        <p:guide pos="5322"/>
        <p:guide pos="5625"/>
        <p:guide pos="2878"/>
        <p:guide pos="3555"/>
        <p:guide pos="1965"/>
        <p:guide pos="3723"/>
      </p:guideLst>
    </p:cSldViewPr>
  </p:slideViewPr>
  <p:outlineViewPr>
    <p:cViewPr>
      <p:scale>
        <a:sx n="33" d="100"/>
        <a:sy n="33" d="100"/>
      </p:scale>
      <p:origin x="0" y="3540"/>
    </p:cViewPr>
  </p:outlineViewPr>
  <p:notesTextViewPr>
    <p:cViewPr>
      <p:scale>
        <a:sx n="3" d="2"/>
        <a:sy n="3" d="2"/>
      </p:scale>
      <p:origin x="0" y="0"/>
    </p:cViewPr>
  </p:notesTextViewPr>
  <p:sorterViewPr>
    <p:cViewPr varScale="1">
      <p:scale>
        <a:sx n="1" d="1"/>
        <a:sy n="1" d="1"/>
      </p:scale>
      <p:origin x="0" y="-6252"/>
    </p:cViewPr>
  </p:sorterViewPr>
  <p:notesViewPr>
    <p:cSldViewPr snapToGrid="0" snapToObjects="1" showGuides="1">
      <p:cViewPr varScale="1">
        <p:scale>
          <a:sx n="127" d="100"/>
          <a:sy n="127" d="100"/>
        </p:scale>
        <p:origin x="4848" y="132"/>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970104323691453E-2"/>
          <c:y val="3.8537290458588121E-2"/>
          <c:w val="0.91227409711242002"/>
          <c:h val="0.85283612435769474"/>
        </c:manualLayout>
      </c:layout>
      <c:scatterChart>
        <c:scatterStyle val="lineMarker"/>
        <c:varyColors val="0"/>
        <c:ser>
          <c:idx val="0"/>
          <c:order val="0"/>
          <c:tx>
            <c:strRef>
              <c:f>Sheet1!$B$2</c:f>
              <c:strCache>
                <c:ptCount val="1"/>
                <c:pt idx="0">
                  <c:v>Data (Zettabytes)1</c:v>
                </c:pt>
              </c:strCache>
            </c:strRef>
          </c:tx>
          <c:spPr>
            <a:ln w="28575" cap="rnd">
              <a:solidFill>
                <a:schemeClr val="lt1">
                  <a:alpha val="50000"/>
                </a:schemeClr>
              </a:solidFill>
              <a:round/>
            </a:ln>
            <a:effectLst>
              <a:outerShdw dist="25400" dir="2700000" algn="tl" rotWithShape="0">
                <a:schemeClr val="accent1"/>
              </a:outerShdw>
            </a:effectLst>
          </c:spPr>
          <c:marker>
            <c:symbol val="circle"/>
            <c:size val="6"/>
            <c:spPr>
              <a:solidFill>
                <a:schemeClr val="accent2"/>
              </a:solidFill>
              <a:ln w="22225">
                <a:solidFill>
                  <a:schemeClr val="lt1"/>
                </a:solidFill>
                <a:round/>
              </a:ln>
              <a:effectLst/>
            </c:spPr>
          </c:marker>
          <c:dPt>
            <c:idx val="0"/>
            <c:marker>
              <c:symbol val="circle"/>
              <c:size val="6"/>
              <c:spPr>
                <a:solidFill>
                  <a:schemeClr val="accent2"/>
                </a:solidFill>
                <a:ln w="22225">
                  <a:noFill/>
                  <a:round/>
                </a:ln>
                <a:effectLst/>
              </c:spPr>
            </c:marker>
            <c:bubble3D val="0"/>
          </c:dPt>
          <c:dPt>
            <c:idx val="2"/>
            <c:marker>
              <c:symbol val="circle"/>
              <c:size val="6"/>
              <c:spPr>
                <a:solidFill>
                  <a:schemeClr val="accent2"/>
                </a:solidFill>
                <a:ln w="22225">
                  <a:noFill/>
                  <a:round/>
                </a:ln>
                <a:effectLst/>
              </c:spPr>
            </c:marker>
            <c:bubble3D val="0"/>
            <c:spPr>
              <a:ln w="38100" cap="rnd">
                <a:solidFill>
                  <a:schemeClr val="accent2"/>
                </a:solidFill>
                <a:round/>
              </a:ln>
              <a:effectLst/>
            </c:spPr>
          </c:dPt>
          <c:dPt>
            <c:idx val="3"/>
            <c:marker>
              <c:symbol val="circle"/>
              <c:size val="6"/>
              <c:spPr>
                <a:solidFill>
                  <a:schemeClr val="accent2"/>
                </a:solidFill>
                <a:ln w="22225">
                  <a:noFill/>
                  <a:round/>
                </a:ln>
                <a:effectLst/>
              </c:spPr>
            </c:marker>
            <c:bubble3D val="0"/>
            <c:spPr>
              <a:ln w="38100" cap="rnd">
                <a:solidFill>
                  <a:schemeClr val="accent2"/>
                </a:solidFill>
                <a:round/>
              </a:ln>
              <a:effectLst/>
            </c:spPr>
          </c:dPt>
          <c:dPt>
            <c:idx val="4"/>
            <c:marker>
              <c:symbol val="circle"/>
              <c:size val="6"/>
              <c:spPr>
                <a:solidFill>
                  <a:schemeClr val="accent2"/>
                </a:solidFill>
                <a:ln w="22225">
                  <a:noFill/>
                  <a:round/>
                </a:ln>
                <a:effectLst/>
              </c:spPr>
            </c:marker>
            <c:bubble3D val="0"/>
            <c:spPr>
              <a:ln w="38100" cap="rnd">
                <a:solidFill>
                  <a:schemeClr val="accent2"/>
                </a:solidFill>
                <a:round/>
              </a:ln>
              <a:effectLst/>
            </c:spPr>
          </c:dPt>
          <c:dPt>
            <c:idx val="6"/>
            <c:marker>
              <c:symbol val="circle"/>
              <c:size val="6"/>
              <c:spPr>
                <a:solidFill>
                  <a:schemeClr val="accent2"/>
                </a:solidFill>
                <a:ln w="22225">
                  <a:noFill/>
                  <a:round/>
                </a:ln>
                <a:effectLst/>
              </c:spPr>
            </c:marker>
            <c:bubble3D val="0"/>
            <c:spPr>
              <a:ln w="38100" cap="rnd">
                <a:solidFill>
                  <a:schemeClr val="accent2"/>
                </a:solidFill>
                <a:round/>
              </a:ln>
              <a:effectLst/>
            </c:spPr>
          </c:dPt>
          <c:dPt>
            <c:idx val="8"/>
            <c:marker>
              <c:symbol val="circle"/>
              <c:size val="6"/>
              <c:spPr>
                <a:solidFill>
                  <a:schemeClr val="accent2"/>
                </a:solidFill>
                <a:ln w="22225">
                  <a:noFill/>
                  <a:round/>
                </a:ln>
                <a:effectLst/>
              </c:spPr>
            </c:marker>
            <c:bubble3D val="0"/>
            <c:spPr>
              <a:ln w="38100" cap="rnd">
                <a:solidFill>
                  <a:schemeClr val="accent2"/>
                </a:solidFill>
                <a:round/>
              </a:ln>
              <a:effectLst/>
            </c:spPr>
          </c:dPt>
          <c:dPt>
            <c:idx val="13"/>
            <c:marker>
              <c:symbol val="circle"/>
              <c:size val="6"/>
              <c:spPr>
                <a:solidFill>
                  <a:schemeClr val="accent2"/>
                </a:solidFill>
                <a:ln w="22225">
                  <a:noFill/>
                  <a:round/>
                </a:ln>
                <a:effectLst/>
              </c:spPr>
            </c:marker>
            <c:bubble3D val="0"/>
            <c:spPr>
              <a:ln w="38100" cap="rnd" cmpd="sng">
                <a:solidFill>
                  <a:schemeClr val="accent2"/>
                </a:solidFill>
                <a:round/>
              </a:ln>
              <a:effectLst/>
            </c:spPr>
          </c:dPt>
          <c:dLbls>
            <c:dLbl>
              <c:idx val="0"/>
              <c:layout>
                <c:manualLayout>
                  <c:x val="-7.3091164494163641E-2"/>
                  <c:y val="-4.0093150575795787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8.3870570735609593E-2"/>
                  <c:y val="-4.228996306591495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1253975967016712E-2"/>
                  <c:y val="-3.774478011957830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5084866604847763E-2"/>
                  <c:y val="-4.564944611320726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5.8559124406655269E-2"/>
                  <c:y val="-4.960177911002189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4.5084866604847763E-2"/>
                  <c:y val="-3.774478011957830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accent1">
                          <a:lumMod val="60000"/>
                          <a:lumOff val="40000"/>
                        </a:schemeClr>
                      </a:solidFill>
                    </a:ln>
                    <a:effectLst/>
                  </c:spPr>
                </c15:leaderLines>
              </c:ext>
            </c:extLst>
          </c:dLbls>
          <c:xVal>
            <c:numRef>
              <c:f>Sheet1!$A$3:$A$16</c:f>
              <c:numCache>
                <c:formatCode>General</c:formatCode>
                <c:ptCount val="14"/>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numCache>
            </c:numRef>
          </c:xVal>
          <c:yVal>
            <c:numRef>
              <c:f>Sheet1!$B$3:$B$16</c:f>
              <c:numCache>
                <c:formatCode>General</c:formatCode>
                <c:ptCount val="14"/>
                <c:pt idx="0">
                  <c:v>0.3</c:v>
                </c:pt>
                <c:pt idx="2">
                  <c:v>0.8</c:v>
                </c:pt>
                <c:pt idx="3">
                  <c:v>1.2</c:v>
                </c:pt>
                <c:pt idx="4">
                  <c:v>1.8</c:v>
                </c:pt>
                <c:pt idx="6">
                  <c:v>4.4000000000000004</c:v>
                </c:pt>
                <c:pt idx="8">
                  <c:v>7.9</c:v>
                </c:pt>
                <c:pt idx="13">
                  <c:v>44</c:v>
                </c:pt>
              </c:numCache>
            </c:numRef>
          </c:yVal>
          <c:smooth val="0"/>
        </c:ser>
        <c:dLbls>
          <c:dLblPos val="t"/>
          <c:showLegendKey val="0"/>
          <c:showVal val="1"/>
          <c:showCatName val="0"/>
          <c:showSerName val="0"/>
          <c:showPercent val="0"/>
          <c:showBubbleSize val="0"/>
        </c:dLbls>
        <c:axId val="442915600"/>
        <c:axId val="442908936"/>
      </c:scatterChart>
      <c:valAx>
        <c:axId val="442915600"/>
        <c:scaling>
          <c:orientation val="minMax"/>
        </c:scaling>
        <c:delete val="0"/>
        <c:axPos val="b"/>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42908936"/>
        <c:crosses val="autoZero"/>
        <c:crossBetween val="midCat"/>
      </c:valAx>
      <c:valAx>
        <c:axId val="442908936"/>
        <c:scaling>
          <c:orientation val="minMax"/>
        </c:scaling>
        <c:delete val="0"/>
        <c:axPos val="l"/>
        <c:majorGridlines>
          <c:spPr>
            <a:ln w="9525" cap="flat" cmpd="sng" algn="ctr">
              <a:solidFill>
                <a:schemeClr val="bg1">
                  <a:lumMod val="6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sz="1400" b="0" baseline="0" dirty="0">
                  <a:solidFill>
                    <a:schemeClr val="tx1"/>
                  </a:solidFill>
                </a:endParaRPr>
              </a:p>
            </c:rich>
          </c:tx>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42915600"/>
        <c:crosses val="autoZero"/>
        <c:crossBetween val="midCat"/>
      </c:valAx>
      <c:spPr>
        <a:noFill/>
        <a:ln>
          <a:noFill/>
        </a:ln>
        <a:effectLst/>
      </c:spPr>
    </c:plotArea>
    <c:plotVisOnly val="1"/>
    <c:dispBlanksAs val="span"/>
    <c:showDLblsOverMax val="0"/>
  </c:chart>
  <c:spPr>
    <a:solidFill>
      <a:srgbClr val="EAEAEA"/>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7">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12700" cap="flat" cmpd="sng" algn="ctr">
        <a:solidFill>
          <a:schemeClr val="lt1">
            <a:alpha val="25000"/>
          </a:schemeClr>
        </a:solidFill>
        <a:round/>
      </a:ln>
    </cs:spPr>
    <cs:defRPr sz="1197" b="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effectRef idx="0"/>
    <cs:fontRef idx="minor">
      <a:schemeClr val="lt1"/>
    </cs:fontRef>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8575" cap="rnd">
        <a:solidFill>
          <a:schemeClr val="lt1">
            <a:alpha val="50000"/>
          </a:schemeClr>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cap="flat" cmpd="sng" algn="ctr">
        <a:gradFill>
          <a:gsLst>
            <a:gs pos="79000">
              <a:schemeClr val="phClr"/>
            </a:gs>
            <a:gs pos="0">
              <a:schemeClr val="lt1">
                <a:alpha val="6000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 Id="rId4" Type="http://schemas.openxmlformats.org/officeDocument/2006/relationships/image" Target="../media/image4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dirty="0">
              <a:latin typeface="HP Simplified"/>
              <a:cs typeface="HP Simplified"/>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A678B55-319B-2D4F-AE49-6C1B6E1A4DDA}" type="datetimeFigureOut">
              <a:rPr lang="en-US" smtClean="0">
                <a:latin typeface="HP Simplified"/>
                <a:cs typeface="HP Simplified"/>
              </a:rPr>
              <a:pPr/>
              <a:t>11/3/2015</a:t>
            </a:fld>
            <a:endParaRPr lang="en-GB" dirty="0">
              <a:latin typeface="HP Simplified"/>
              <a:cs typeface="HP Simplifie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dirty="0">
              <a:latin typeface="HP Simplified"/>
              <a:cs typeface="HP Simplified"/>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1B27340-60F0-7D46-BC5B-91B08A318A82}" type="slidenum">
              <a:rPr lang="en-GB" smtClean="0">
                <a:latin typeface="HP Simplified"/>
                <a:cs typeface="HP Simplified"/>
              </a:rPr>
              <a:pPr/>
              <a:t>‹#›</a:t>
            </a:fld>
            <a:endParaRPr lang="en-GB" dirty="0">
              <a:latin typeface="HP Simplified"/>
              <a:cs typeface="HP Simplified"/>
            </a:endParaRPr>
          </a:p>
        </p:txBody>
      </p:sp>
    </p:spTree>
    <p:extLst>
      <p:ext uri="{BB962C8B-B14F-4D97-AF65-F5344CB8AC3E}">
        <p14:creationId xmlns:p14="http://schemas.microsoft.com/office/powerpoint/2010/main" val="4932174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HP Simplified"/>
                <a:cs typeface="HP Simplified"/>
              </a:defRPr>
            </a:lvl1pPr>
          </a:lstStyle>
          <a:p>
            <a:endParaRPr lang="en-GB"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atin typeface="HP Simplified"/>
                <a:cs typeface="HP Simplified"/>
              </a:defRPr>
            </a:lvl1pPr>
          </a:lstStyle>
          <a:p>
            <a:fld id="{2D9CAF8C-0805-8440-B43D-DCCAAA4D80CE}" type="datetimeFigureOut">
              <a:rPr lang="en-US" smtClean="0"/>
              <a:pPr/>
              <a:t>11/3/2015</a:t>
            </a:fld>
            <a:endParaRPr lang="en-GB"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GB"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atin typeface="HP Simplified"/>
                <a:cs typeface="HP Simplified"/>
              </a:defRPr>
            </a:lvl1pPr>
          </a:lstStyle>
          <a:p>
            <a:endParaRPr lang="en-GB"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atin typeface="HP Simplified"/>
                <a:cs typeface="HP Simplified"/>
              </a:defRPr>
            </a:lvl1pPr>
          </a:lstStyle>
          <a:p>
            <a:fld id="{22A853E8-D85F-5D49-95D2-E1D96ABFE2B9}" type="slidenum">
              <a:rPr lang="en-GB" smtClean="0"/>
              <a:pPr/>
              <a:t>‹#›</a:t>
            </a:fld>
            <a:endParaRPr lang="en-GB" dirty="0"/>
          </a:p>
        </p:txBody>
      </p:sp>
    </p:spTree>
    <p:extLst>
      <p:ext uri="{BB962C8B-B14F-4D97-AF65-F5344CB8AC3E}">
        <p14:creationId xmlns:p14="http://schemas.microsoft.com/office/powerpoint/2010/main" val="26880798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HP Simplified"/>
        <a:ea typeface="+mn-ea"/>
        <a:cs typeface="HP Simplified"/>
      </a:defRPr>
    </a:lvl1pPr>
    <a:lvl2pPr marL="457200" algn="l" defTabSz="457200" rtl="0" eaLnBrk="1" latinLnBrk="0" hangingPunct="1">
      <a:defRPr sz="1200" kern="1200">
        <a:solidFill>
          <a:schemeClr val="tx1"/>
        </a:solidFill>
        <a:latin typeface="HP Simplified"/>
        <a:ea typeface="+mn-ea"/>
        <a:cs typeface="HP Simplified"/>
      </a:defRPr>
    </a:lvl2pPr>
    <a:lvl3pPr marL="914400" algn="l" defTabSz="457200" rtl="0" eaLnBrk="1" latinLnBrk="0" hangingPunct="1">
      <a:defRPr sz="1200" kern="1200">
        <a:solidFill>
          <a:schemeClr val="tx1"/>
        </a:solidFill>
        <a:latin typeface="HP Simplified"/>
        <a:ea typeface="+mn-ea"/>
        <a:cs typeface="HP Simplified"/>
      </a:defRPr>
    </a:lvl3pPr>
    <a:lvl4pPr marL="1371600" algn="l" defTabSz="457200" rtl="0" eaLnBrk="1" latinLnBrk="0" hangingPunct="1">
      <a:defRPr sz="1200" kern="1200">
        <a:solidFill>
          <a:schemeClr val="tx1"/>
        </a:solidFill>
        <a:latin typeface="HP Simplified"/>
        <a:ea typeface="+mn-ea"/>
        <a:cs typeface="HP Simplified"/>
      </a:defRPr>
    </a:lvl4pPr>
    <a:lvl5pPr marL="1828800" algn="l" defTabSz="457200" rtl="0" eaLnBrk="1" latinLnBrk="0" hangingPunct="1">
      <a:defRPr sz="1200" kern="1200">
        <a:solidFill>
          <a:schemeClr val="tx1"/>
        </a:solidFill>
        <a:latin typeface="HP Simplified"/>
        <a:ea typeface="+mn-ea"/>
        <a:cs typeface="HP Simplified"/>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A853E8-D85F-5D49-95D2-E1D96ABFE2B9}" type="slidenum">
              <a:rPr lang="en-GB" smtClean="0"/>
              <a:pPr/>
              <a:t>1</a:t>
            </a:fld>
            <a:endParaRPr lang="en-GB" dirty="0"/>
          </a:p>
        </p:txBody>
      </p:sp>
    </p:spTree>
    <p:extLst>
      <p:ext uri="{BB962C8B-B14F-4D97-AF65-F5344CB8AC3E}">
        <p14:creationId xmlns:p14="http://schemas.microsoft.com/office/powerpoint/2010/main" val="244354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lstStyle/>
          <a:p>
            <a:r>
              <a:rPr lang="en-US" dirty="0" smtClean="0">
                <a:latin typeface="+mn-lt"/>
                <a:cs typeface="HP Simplified"/>
              </a:rPr>
              <a:t>The central reason that we’re staring down the looming problems is that we’ve been doing the same thing for 60 years.</a:t>
            </a:r>
          </a:p>
          <a:p>
            <a:r>
              <a:rPr lang="en-US" dirty="0" smtClean="0">
                <a:latin typeface="+mn-lt"/>
                <a:cs typeface="HP Simplified"/>
              </a:rPr>
              <a:t>General purpose processors, copper connectors, with tiers of memory and storage, all on a transactional system.</a:t>
            </a:r>
          </a:p>
          <a:p>
            <a:r>
              <a:rPr lang="en-US" dirty="0" smtClean="0">
                <a:latin typeface="+mn-lt"/>
                <a:cs typeface="HP Simplified"/>
              </a:rPr>
              <a:t>It’s time to stop.</a:t>
            </a:r>
          </a:p>
          <a:p>
            <a:r>
              <a:rPr lang="en-US" dirty="0" smtClean="0">
                <a:latin typeface="+mn-lt"/>
                <a:cs typeface="HP Simplified"/>
              </a:rPr>
              <a:t>I’m here to give you a peek behind the curtain of Hewlett</a:t>
            </a:r>
            <a:r>
              <a:rPr lang="en-US" baseline="0" dirty="0" smtClean="0">
                <a:latin typeface="+mn-lt"/>
                <a:cs typeface="HP Simplified"/>
              </a:rPr>
              <a:t> Packard</a:t>
            </a:r>
            <a:r>
              <a:rPr lang="en-US" dirty="0" smtClean="0">
                <a:latin typeface="+mn-lt"/>
                <a:cs typeface="HP Simplified"/>
              </a:rPr>
              <a:t> Labs.  Show you an ambitious research project to rethink how computers are built, from the ground up.</a:t>
            </a:r>
          </a:p>
          <a:p>
            <a:endParaRPr lang="en-US" dirty="0" smtClean="0">
              <a:latin typeface="+mn-lt"/>
            </a:endParaRPr>
          </a:p>
          <a:p>
            <a:r>
              <a:rPr lang="en-US" dirty="0" smtClean="0">
                <a:latin typeface="+mn-lt"/>
              </a:rPr>
              <a:t>From left</a:t>
            </a:r>
            <a:r>
              <a:rPr lang="en-US" baseline="0" dirty="0" smtClean="0">
                <a:latin typeface="+mn-lt"/>
              </a:rPr>
              <a:t> to right:</a:t>
            </a:r>
          </a:p>
          <a:p>
            <a:pPr marL="45720" indent="-36576"/>
            <a:r>
              <a:rPr lang="en-US" baseline="0" dirty="0" smtClean="0">
                <a:latin typeface="+mn-lt"/>
              </a:rPr>
              <a:t>P2116A</a:t>
            </a:r>
          </a:p>
          <a:p>
            <a:pPr marL="45720" indent="-36576"/>
            <a:r>
              <a:rPr lang="en-US" baseline="0" dirty="0" smtClean="0">
                <a:latin typeface="+mn-lt"/>
              </a:rPr>
              <a:t>3000</a:t>
            </a:r>
          </a:p>
          <a:p>
            <a:pPr marL="45720" indent="-36576"/>
            <a:r>
              <a:rPr lang="en-US" baseline="0" dirty="0" smtClean="0">
                <a:latin typeface="+mn-lt"/>
              </a:rPr>
              <a:t>3000</a:t>
            </a:r>
          </a:p>
          <a:p>
            <a:pPr marL="45720" indent="-36576"/>
            <a:r>
              <a:rPr lang="en-US" baseline="0" dirty="0" smtClean="0">
                <a:latin typeface="+mn-lt"/>
              </a:rPr>
              <a:t>HP9000 J280 Workstation</a:t>
            </a:r>
          </a:p>
          <a:p>
            <a:pPr marL="45720" indent="-36576"/>
            <a:r>
              <a:rPr lang="en-US" baseline="0" dirty="0" smtClean="0">
                <a:latin typeface="+mn-lt"/>
              </a:rPr>
              <a:t>Integrity Superdome</a:t>
            </a:r>
          </a:p>
          <a:p>
            <a:pPr marL="45720" indent="-36576"/>
            <a:r>
              <a:rPr lang="en-US" baseline="0" dirty="0" smtClean="0">
                <a:latin typeface="+mn-lt"/>
              </a:rPr>
              <a:t>C-Class c7000</a:t>
            </a:r>
          </a:p>
          <a:p>
            <a:pPr marL="45720" indent="-36576"/>
            <a:r>
              <a:rPr lang="en-US" baseline="0" dirty="0" smtClean="0">
                <a:latin typeface="+mn-lt"/>
              </a:rPr>
              <a:t>Moonshot</a:t>
            </a:r>
            <a:endParaRPr lang="en-US" dirty="0">
              <a:latin typeface="+mn-lt"/>
            </a:endParaRPr>
          </a:p>
        </p:txBody>
      </p:sp>
      <p:sp>
        <p:nvSpPr>
          <p:cNvPr id="4" name="Slide Number Placeholder 3"/>
          <p:cNvSpPr>
            <a:spLocks noGrp="1"/>
          </p:cNvSpPr>
          <p:nvPr>
            <p:ph type="sldNum" sz="quarter" idx="10"/>
          </p:nvPr>
        </p:nvSpPr>
        <p:spPr/>
        <p:txBody>
          <a:bodyPr/>
          <a:lstStyle/>
          <a:p>
            <a:fld id="{5BFEAE42-E3FE-4405-B7FC-4425D05B92A0}" type="slidenum">
              <a:rPr lang="en-US" smtClean="0"/>
              <a:pPr/>
              <a:t>6</a:t>
            </a:fld>
            <a:endParaRPr lang="en-US"/>
          </a:p>
        </p:txBody>
      </p:sp>
    </p:spTree>
    <p:extLst>
      <p:ext uri="{BB962C8B-B14F-4D97-AF65-F5344CB8AC3E}">
        <p14:creationId xmlns:p14="http://schemas.microsoft.com/office/powerpoint/2010/main" val="3671011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lstStyle/>
          <a:p>
            <a:r>
              <a:rPr lang="en-US" dirty="0" smtClean="0"/>
              <a:t>Detail dive on</a:t>
            </a:r>
            <a:r>
              <a:rPr lang="en-US" baseline="0" dirty="0" smtClean="0"/>
              <a:t> “The End of Cheap Hardware”</a:t>
            </a:r>
            <a:endParaRPr lang="en-US" dirty="0"/>
          </a:p>
        </p:txBody>
      </p:sp>
      <p:sp>
        <p:nvSpPr>
          <p:cNvPr id="4" name="Slide Number Placeholder 3"/>
          <p:cNvSpPr>
            <a:spLocks noGrp="1"/>
          </p:cNvSpPr>
          <p:nvPr>
            <p:ph type="sldNum" sz="quarter" idx="10"/>
          </p:nvPr>
        </p:nvSpPr>
        <p:spPr/>
        <p:txBody>
          <a:bodyPr/>
          <a:lstStyle/>
          <a:p>
            <a:fld id="{5BFEAE42-E3FE-4405-B7FC-4425D05B92A0}" type="slidenum">
              <a:rPr lang="en-US" smtClean="0"/>
              <a:pPr/>
              <a:t>8</a:t>
            </a:fld>
            <a:endParaRPr lang="en-US"/>
          </a:p>
        </p:txBody>
      </p:sp>
    </p:spTree>
    <p:extLst>
      <p:ext uri="{BB962C8B-B14F-4D97-AF65-F5344CB8AC3E}">
        <p14:creationId xmlns:p14="http://schemas.microsoft.com/office/powerpoint/2010/main" val="3607734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1E8EC-43F7-4B57-A88F-9D45C402D145}" type="slidenum">
              <a:rPr lang="en-US"/>
              <a:pPr/>
              <a:t>10</a:t>
            </a:fld>
            <a:endParaRPr lang="en-US"/>
          </a:p>
        </p:txBody>
      </p:sp>
      <p:sp>
        <p:nvSpPr>
          <p:cNvPr id="43010" name="Rectangle 2"/>
          <p:cNvSpPr>
            <a:spLocks noGrp="1" noRot="1" noChangeAspect="1" noChangeArrowheads="1" noTextEdit="1"/>
          </p:cNvSpPr>
          <p:nvPr>
            <p:ph type="sldImg"/>
          </p:nvPr>
        </p:nvSpPr>
        <p:spPr>
          <a:xfrm>
            <a:off x="2312988" y="523875"/>
            <a:ext cx="4664075" cy="2624138"/>
          </a:xfrm>
          <a:ln/>
        </p:spPr>
      </p:sp>
      <p:sp>
        <p:nvSpPr>
          <p:cNvPr id="43011" name="Rectangle 3"/>
          <p:cNvSpPr>
            <a:spLocks noGrp="1" noChangeArrowheads="1"/>
          </p:cNvSpPr>
          <p:nvPr>
            <p:ph type="body" idx="1"/>
          </p:nvPr>
        </p:nvSpPr>
        <p:spPr>
          <a:xfrm>
            <a:off x="1238250" y="3322638"/>
            <a:ext cx="6807200" cy="3151187"/>
          </a:xfrm>
        </p:spPr>
        <p:txBody>
          <a:bodyPr/>
          <a:lstStyle/>
          <a:p>
            <a:r>
              <a:rPr lang="en-US"/>
              <a:t>Apr 2007 Blue Gene /L with 4e3 processors ran a simulation of half a mouse brain (8 million neurons, up to 6300 synapses [no total synapse # provided]) for 10 seconds (only 1 s in the mouse brain).</a:t>
            </a:r>
          </a:p>
        </p:txBody>
      </p:sp>
    </p:spTree>
    <p:extLst>
      <p:ext uri="{BB962C8B-B14F-4D97-AF65-F5344CB8AC3E}">
        <p14:creationId xmlns:p14="http://schemas.microsoft.com/office/powerpoint/2010/main" val="2411736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FEAE42-E3FE-4405-B7FC-4425D05B92A0}" type="slidenum">
              <a:rPr lang="en-US" smtClean="0"/>
              <a:pPr/>
              <a:t>28</a:t>
            </a:fld>
            <a:endParaRPr lang="en-US" dirty="0"/>
          </a:p>
        </p:txBody>
      </p:sp>
    </p:spTree>
    <p:extLst>
      <p:ext uri="{BB962C8B-B14F-4D97-AF65-F5344CB8AC3E}">
        <p14:creationId xmlns:p14="http://schemas.microsoft.com/office/powerpoint/2010/main" val="774545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2.xml"/><Relationship Id="rId7" Type="http://schemas.openxmlformats.org/officeDocument/2006/relationships/slideMaster" Target="../slideMasters/slideMaster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oleObject" Target="../embeddings/oleObject2.bin"/><Relationship Id="rId5" Type="http://schemas.openxmlformats.org/officeDocument/2006/relationships/tags" Target="../tags/tag4.xml"/><Relationship Id="rId10" Type="http://schemas.openxmlformats.org/officeDocument/2006/relationships/image" Target="../media/image5.png"/><Relationship Id="rId4" Type="http://schemas.openxmlformats.org/officeDocument/2006/relationships/tags" Target="../tags/tag3.xml"/><Relationship Id="rId9"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4.emf"/><Relationship Id="rId2" Type="http://schemas.openxmlformats.org/officeDocument/2006/relationships/tags" Target="../tags/tag6.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slideMaster" Target="../slideMasters/slideMaster2.xml"/><Relationship Id="rId4" Type="http://schemas.openxmlformats.org/officeDocument/2006/relationships/tags" Target="../tags/tag8.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Blue title slide ">
    <p:bg>
      <p:bgPr>
        <a:solidFill>
          <a:schemeClr val="accent1"/>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bwMode="black">
          <a:xfrm>
            <a:off x="329184" y="2036820"/>
            <a:ext cx="6858000" cy="1206484"/>
          </a:xfrm>
        </p:spPr>
        <p:txBody>
          <a:bodyPr anchor="b"/>
          <a:lstStyle>
            <a:lvl1pPr>
              <a:lnSpc>
                <a:spcPct val="90000"/>
              </a:lnSpc>
              <a:defRPr sz="4600" spc="-100">
                <a:solidFill>
                  <a:schemeClr val="bg1"/>
                </a:solidFill>
              </a:defRPr>
            </a:lvl1pPr>
          </a:lstStyle>
          <a:p>
            <a:r>
              <a:rPr lang="en-US" dirty="0" smtClean="0"/>
              <a:t>Click to edit master </a:t>
            </a:r>
            <a:br>
              <a:rPr lang="en-US" dirty="0" smtClean="0"/>
            </a:br>
            <a:r>
              <a:rPr lang="en-US" dirty="0" smtClean="0"/>
              <a:t>title style</a:t>
            </a:r>
            <a:endParaRPr lang="en-US" dirty="0"/>
          </a:p>
        </p:txBody>
      </p:sp>
      <p:sp>
        <p:nvSpPr>
          <p:cNvPr id="11" name="Subtitle 2"/>
          <p:cNvSpPr>
            <a:spLocks noGrp="1"/>
          </p:cNvSpPr>
          <p:nvPr>
            <p:ph type="subTitle" idx="1" hasCustomPrompt="1"/>
          </p:nvPr>
        </p:nvSpPr>
        <p:spPr bwMode="black">
          <a:xfrm>
            <a:off x="329184" y="3251684"/>
            <a:ext cx="6858000" cy="9144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2" name="Picture 1" descr="HP_White_RGB_150_LG.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49440" y="365760"/>
            <a:ext cx="1883664" cy="1883664"/>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chemeClr val="bg1"/>
                </a:solidFill>
                <a:latin typeface="HP Simplified"/>
                <a:cs typeface="HP Simplified"/>
              </a:rPr>
              <a:t>© Copyright 2015</a:t>
            </a:r>
            <a:r>
              <a:rPr lang="en-US" sz="700" b="0" i="0" baseline="0" dirty="0" smtClean="0">
                <a:solidFill>
                  <a:schemeClr val="bg1"/>
                </a:solidFill>
                <a:latin typeface="HP Simplified"/>
                <a:cs typeface="HP Simplified"/>
              </a:rPr>
              <a:t> </a:t>
            </a:r>
            <a:r>
              <a:rPr lang="en-US" sz="700" b="0" i="0" dirty="0" smtClean="0">
                <a:solidFill>
                  <a:schemeClr val="bg1"/>
                </a:solidFill>
                <a:latin typeface="HP Simplified"/>
                <a:cs typeface="HP Simplified"/>
              </a:rPr>
              <a:t>Hewlett-Packard Development Company, L.P. </a:t>
            </a:r>
            <a:r>
              <a:rPr lang="en-US" sz="700" b="0" i="0" baseline="0" dirty="0" smtClean="0">
                <a:solidFill>
                  <a:schemeClr val="bg1"/>
                </a:solidFill>
                <a:latin typeface="HP Simplified"/>
                <a:cs typeface="HP Simplified"/>
              </a:rPr>
              <a:t> </a:t>
            </a:r>
            <a:r>
              <a:rPr lang="en-US" sz="700" b="0" i="0" dirty="0" smtClean="0">
                <a:solidFill>
                  <a:schemeClr val="bg1"/>
                </a:solidFill>
                <a:latin typeface="HP Simplified"/>
                <a:cs typeface="HP Simplified"/>
              </a:rPr>
              <a:t>The information contained herein is subject to change without notice.</a:t>
            </a:r>
          </a:p>
        </p:txBody>
      </p:sp>
    </p:spTree>
    <p:extLst>
      <p:ext uri="{BB962C8B-B14F-4D97-AF65-F5344CB8AC3E}">
        <p14:creationId xmlns:p14="http://schemas.microsoft.com/office/powerpoint/2010/main" val="20005109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6252520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Blue title slide ">
    <p:bg>
      <p:bgPr>
        <a:solidFill>
          <a:schemeClr val="accent1"/>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bwMode="black">
          <a:xfrm>
            <a:off x="329184" y="2036820"/>
            <a:ext cx="6858000" cy="1206484"/>
          </a:xfrm>
        </p:spPr>
        <p:txBody>
          <a:bodyPr anchor="b"/>
          <a:lstStyle>
            <a:lvl1pPr>
              <a:lnSpc>
                <a:spcPct val="90000"/>
              </a:lnSpc>
              <a:defRPr sz="4600" spc="-100">
                <a:solidFill>
                  <a:schemeClr val="bg1"/>
                </a:solidFill>
              </a:defRPr>
            </a:lvl1pPr>
          </a:lstStyle>
          <a:p>
            <a:r>
              <a:rPr lang="en-US" dirty="0" smtClean="0"/>
              <a:t>Click to edit master </a:t>
            </a:r>
            <a:br>
              <a:rPr lang="en-US" dirty="0" smtClean="0"/>
            </a:br>
            <a:r>
              <a:rPr lang="en-US" dirty="0" smtClean="0"/>
              <a:t>title style</a:t>
            </a:r>
            <a:endParaRPr lang="en-US" dirty="0"/>
          </a:p>
        </p:txBody>
      </p:sp>
      <p:sp>
        <p:nvSpPr>
          <p:cNvPr id="11" name="Subtitle 2"/>
          <p:cNvSpPr>
            <a:spLocks noGrp="1"/>
          </p:cNvSpPr>
          <p:nvPr>
            <p:ph type="subTitle" idx="1" hasCustomPrompt="1"/>
          </p:nvPr>
        </p:nvSpPr>
        <p:spPr bwMode="black">
          <a:xfrm>
            <a:off x="329184" y="3251684"/>
            <a:ext cx="6858000" cy="9144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2" name="Picture 1" descr="HP_White_RGB_150_LG.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49440" y="365760"/>
            <a:ext cx="1883664" cy="1883664"/>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2015 Hewlett-Packard Development Company, L.P.  The information contained herein is subject to change without notice.</a:t>
            </a:r>
          </a:p>
        </p:txBody>
      </p:sp>
    </p:spTree>
    <p:extLst>
      <p:ext uri="{BB962C8B-B14F-4D97-AF65-F5344CB8AC3E}">
        <p14:creationId xmlns:p14="http://schemas.microsoft.com/office/powerpoint/2010/main" val="123167746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Blue divider slide">
    <p:bg>
      <p:bgPr>
        <a:solidFill>
          <a:schemeClr val="tx2"/>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bwMode="black">
          <a:xfrm>
            <a:off x="329184" y="238328"/>
            <a:ext cx="7222352" cy="2006703"/>
          </a:xfrm>
          <a:prstGeom prst="rect">
            <a:avLst/>
          </a:prstGeom>
        </p:spPr>
        <p:txBody>
          <a:bodyPr wrap="square" lIns="0" tIns="0" rIns="0" bIns="0" anchor="t" anchorCtr="0">
            <a:noAutofit/>
          </a:bodyPr>
          <a:lstStyle>
            <a:lvl1pPr algn="l">
              <a:lnSpc>
                <a:spcPct val="90000"/>
              </a:lnSpc>
              <a:defRPr sz="4000" b="1" i="0" spc="-100" baseline="0">
                <a:solidFill>
                  <a:schemeClr val="bg1"/>
                </a:solidFill>
                <a:latin typeface="HP Simplified" pitchFamily="34" charset="0"/>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pic>
        <p:nvPicPr>
          <p:cNvPr id="7" name="Picture 6" descr="HP_White_RGB_150_SM.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505214" y="4535424"/>
            <a:ext cx="365736" cy="365736"/>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2015 Hewlett-Packard Development Company, L.P. The information contained herein is subject to change without notice.</a:t>
            </a:r>
          </a:p>
        </p:txBody>
      </p:sp>
    </p:spTree>
    <p:extLst>
      <p:ext uri="{BB962C8B-B14F-4D97-AF65-F5344CB8AC3E}">
        <p14:creationId xmlns:p14="http://schemas.microsoft.com/office/powerpoint/2010/main" val="18045613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169616731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mp; Subtitle only">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35867774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NEW Title only">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534" name="think-cell Slide" r:id="rId8" imgW="360" imgH="360" progId="TCLayout.ActiveDocument.1">
                  <p:embed/>
                </p:oleObj>
              </mc:Choice>
              <mc:Fallback>
                <p:oleObj name="think-cell Slide" r:id="rId8" imgW="360" imgH="360" progId="TCLayout.ActiveDocument.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extBox 8"/>
          <p:cNvSpPr txBox="1">
            <a:spLocks noChangeArrowheads="1"/>
          </p:cNvSpPr>
          <p:nvPr>
            <p:custDataLst>
              <p:tags r:id="rId3"/>
            </p:custDataLst>
          </p:nvPr>
        </p:nvSpPr>
        <p:spPr bwMode="auto">
          <a:xfrm>
            <a:off x="444500" y="4759325"/>
            <a:ext cx="801211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P Simplified" pitchFamily="34" charset="0"/>
              </a:defRPr>
            </a:lvl1pPr>
            <a:lvl2pPr marL="742950" indent="-285750">
              <a:defRPr>
                <a:solidFill>
                  <a:schemeClr val="tx1"/>
                </a:solidFill>
                <a:latin typeface="HP Simplified" pitchFamily="34" charset="0"/>
              </a:defRPr>
            </a:lvl2pPr>
            <a:lvl3pPr marL="1143000" indent="-228600">
              <a:defRPr>
                <a:solidFill>
                  <a:schemeClr val="tx1"/>
                </a:solidFill>
                <a:latin typeface="HP Simplified" pitchFamily="34" charset="0"/>
              </a:defRPr>
            </a:lvl3pPr>
            <a:lvl4pPr marL="1600200" indent="-228600">
              <a:defRPr>
                <a:solidFill>
                  <a:schemeClr val="tx1"/>
                </a:solidFill>
                <a:latin typeface="HP Simplified" pitchFamily="34" charset="0"/>
              </a:defRPr>
            </a:lvl4pPr>
            <a:lvl5pPr marL="2057400" indent="-228600">
              <a:defRPr>
                <a:solidFill>
                  <a:schemeClr val="tx1"/>
                </a:solidFill>
                <a:latin typeface="HP Simplified" pitchFamily="34" charset="0"/>
              </a:defRPr>
            </a:lvl5pPr>
            <a:lvl6pPr marL="2514600" indent="-228600" defTabSz="457200" fontAlgn="base">
              <a:spcBef>
                <a:spcPct val="0"/>
              </a:spcBef>
              <a:spcAft>
                <a:spcPct val="0"/>
              </a:spcAft>
              <a:defRPr>
                <a:solidFill>
                  <a:schemeClr val="tx1"/>
                </a:solidFill>
                <a:latin typeface="HP Simplified" pitchFamily="34" charset="0"/>
              </a:defRPr>
            </a:lvl6pPr>
            <a:lvl7pPr marL="2971800" indent="-228600" defTabSz="457200" fontAlgn="base">
              <a:spcBef>
                <a:spcPct val="0"/>
              </a:spcBef>
              <a:spcAft>
                <a:spcPct val="0"/>
              </a:spcAft>
              <a:defRPr>
                <a:solidFill>
                  <a:schemeClr val="tx1"/>
                </a:solidFill>
                <a:latin typeface="HP Simplified" pitchFamily="34" charset="0"/>
              </a:defRPr>
            </a:lvl7pPr>
            <a:lvl8pPr marL="3429000" indent="-228600" defTabSz="457200" fontAlgn="base">
              <a:spcBef>
                <a:spcPct val="0"/>
              </a:spcBef>
              <a:spcAft>
                <a:spcPct val="0"/>
              </a:spcAft>
              <a:defRPr>
                <a:solidFill>
                  <a:schemeClr val="tx1"/>
                </a:solidFill>
                <a:latin typeface="HP Simplified" pitchFamily="34" charset="0"/>
              </a:defRPr>
            </a:lvl8pPr>
            <a:lvl9pPr marL="3886200" indent="-228600" defTabSz="457200" fontAlgn="base">
              <a:spcBef>
                <a:spcPct val="0"/>
              </a:spcBef>
              <a:spcAft>
                <a:spcPct val="0"/>
              </a:spcAft>
              <a:defRPr>
                <a:solidFill>
                  <a:schemeClr val="tx1"/>
                </a:solidFill>
                <a:latin typeface="HP Simplified" pitchFamily="34" charset="0"/>
              </a:defRPr>
            </a:lvl9pPr>
          </a:lstStyle>
          <a:p>
            <a:r>
              <a:rPr lang="en-US" sz="700" dirty="0">
                <a:solidFill>
                  <a:srgbClr val="B9B8BB"/>
                </a:solidFill>
                <a:ea typeface="HP Simplified" pitchFamily="34" charset="0"/>
                <a:cs typeface="HP Simplified" pitchFamily="34" charset="0"/>
              </a:rPr>
              <a:t>© </a:t>
            </a:r>
            <a:r>
              <a:rPr lang="en-US" sz="700" dirty="0" smtClean="0">
                <a:solidFill>
                  <a:srgbClr val="B9B8BB"/>
                </a:solidFill>
                <a:ea typeface="HP Simplified" pitchFamily="34" charset="0"/>
                <a:cs typeface="HP Simplified" pitchFamily="34" charset="0"/>
              </a:rPr>
              <a:t>Copyright 2014 </a:t>
            </a:r>
            <a:r>
              <a:rPr lang="en-US" sz="700" dirty="0">
                <a:solidFill>
                  <a:srgbClr val="B9B8BB"/>
                </a:solidFill>
                <a:ea typeface="HP Simplified" pitchFamily="34" charset="0"/>
                <a:cs typeface="HP Simplified" pitchFamily="34" charset="0"/>
              </a:rPr>
              <a:t>Hewlett-Packard Development Company, L.P.  The information contained herein is subject to change without notice.</a:t>
            </a:r>
          </a:p>
        </p:txBody>
      </p:sp>
      <p:sp>
        <p:nvSpPr>
          <p:cNvPr id="5" name="TextBox 7"/>
          <p:cNvSpPr txBox="1">
            <a:spLocks noChangeArrowheads="1"/>
          </p:cNvSpPr>
          <p:nvPr>
            <p:custDataLst>
              <p:tags r:id="rId4"/>
            </p:custDataLst>
          </p:nvPr>
        </p:nvSpPr>
        <p:spPr bwMode="gray">
          <a:xfrm>
            <a:off x="328613" y="4787900"/>
            <a:ext cx="323850"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nchor="ctr"/>
          <a:lstStyle>
            <a:lvl1pPr>
              <a:defRPr>
                <a:solidFill>
                  <a:schemeClr val="tx1"/>
                </a:solidFill>
                <a:latin typeface="HP Simplified" pitchFamily="34" charset="0"/>
              </a:defRPr>
            </a:lvl1pPr>
            <a:lvl2pPr marL="742950" indent="-285750">
              <a:defRPr>
                <a:solidFill>
                  <a:schemeClr val="tx1"/>
                </a:solidFill>
                <a:latin typeface="HP Simplified" pitchFamily="34" charset="0"/>
              </a:defRPr>
            </a:lvl2pPr>
            <a:lvl3pPr marL="1143000" indent="-228600">
              <a:defRPr>
                <a:solidFill>
                  <a:schemeClr val="tx1"/>
                </a:solidFill>
                <a:latin typeface="HP Simplified" pitchFamily="34" charset="0"/>
              </a:defRPr>
            </a:lvl3pPr>
            <a:lvl4pPr marL="1600200" indent="-228600">
              <a:defRPr>
                <a:solidFill>
                  <a:schemeClr val="tx1"/>
                </a:solidFill>
                <a:latin typeface="HP Simplified" pitchFamily="34" charset="0"/>
              </a:defRPr>
            </a:lvl4pPr>
            <a:lvl5pPr marL="2057400" indent="-228600">
              <a:defRPr>
                <a:solidFill>
                  <a:schemeClr val="tx1"/>
                </a:solidFill>
                <a:latin typeface="HP Simplified" pitchFamily="34" charset="0"/>
              </a:defRPr>
            </a:lvl5pPr>
            <a:lvl6pPr marL="2514600" indent="-228600" fontAlgn="base">
              <a:spcBef>
                <a:spcPct val="0"/>
              </a:spcBef>
              <a:spcAft>
                <a:spcPct val="0"/>
              </a:spcAft>
              <a:defRPr>
                <a:solidFill>
                  <a:schemeClr val="tx1"/>
                </a:solidFill>
                <a:latin typeface="HP Simplified" pitchFamily="34" charset="0"/>
              </a:defRPr>
            </a:lvl6pPr>
            <a:lvl7pPr marL="2971800" indent="-228600" fontAlgn="base">
              <a:spcBef>
                <a:spcPct val="0"/>
              </a:spcBef>
              <a:spcAft>
                <a:spcPct val="0"/>
              </a:spcAft>
              <a:defRPr>
                <a:solidFill>
                  <a:schemeClr val="tx1"/>
                </a:solidFill>
                <a:latin typeface="HP Simplified" pitchFamily="34" charset="0"/>
              </a:defRPr>
            </a:lvl7pPr>
            <a:lvl8pPr marL="3429000" indent="-228600" fontAlgn="base">
              <a:spcBef>
                <a:spcPct val="0"/>
              </a:spcBef>
              <a:spcAft>
                <a:spcPct val="0"/>
              </a:spcAft>
              <a:defRPr>
                <a:solidFill>
                  <a:schemeClr val="tx1"/>
                </a:solidFill>
                <a:latin typeface="HP Simplified" pitchFamily="34" charset="0"/>
              </a:defRPr>
            </a:lvl8pPr>
            <a:lvl9pPr marL="3886200" indent="-228600" fontAlgn="base">
              <a:spcBef>
                <a:spcPct val="0"/>
              </a:spcBef>
              <a:spcAft>
                <a:spcPct val="0"/>
              </a:spcAft>
              <a:defRPr>
                <a:solidFill>
                  <a:schemeClr val="tx1"/>
                </a:solidFill>
                <a:latin typeface="HP Simplified" pitchFamily="34" charset="0"/>
              </a:defRPr>
            </a:lvl9pPr>
          </a:lstStyle>
          <a:p>
            <a:pPr defTabSz="914400"/>
            <a:fld id="{B3B7B25F-1A6F-453C-BA6C-6EFF398AAC8F}" type="slidenum">
              <a:rPr lang="en-US" sz="700">
                <a:solidFill>
                  <a:srgbClr val="B9B8BB"/>
                </a:solidFill>
                <a:ea typeface="HP Simplified" pitchFamily="34" charset="0"/>
                <a:cs typeface="HP Simplified" pitchFamily="34" charset="0"/>
              </a:rPr>
              <a:pPr defTabSz="914400"/>
              <a:t>‹#›</a:t>
            </a:fld>
            <a:endParaRPr lang="en-US" sz="700" dirty="0">
              <a:solidFill>
                <a:srgbClr val="B9B8BB"/>
              </a:solidFill>
              <a:ea typeface="HP Simplified" pitchFamily="34" charset="0"/>
              <a:cs typeface="HP Simplified" pitchFamily="34" charset="0"/>
            </a:endParaRPr>
          </a:p>
        </p:txBody>
      </p:sp>
      <p:pic>
        <p:nvPicPr>
          <p:cNvPr id="6" name="Picture 3" descr="HP_Blue_RGB_150_SM.png"/>
          <p:cNvPicPr>
            <a:picLocks noChangeAspect="1"/>
          </p:cNvPicPr>
          <p:nvPr>
            <p:custDataLst>
              <p:tags r:id="rId5"/>
            </p:custDataLst>
          </p:nvPr>
        </p:nvPicPr>
        <p:blipFill>
          <a:blip r:embed="rId10">
            <a:extLst>
              <a:ext uri="{28A0092B-C50C-407E-A947-70E740481C1C}">
                <a14:useLocalDpi xmlns:a14="http://schemas.microsoft.com/office/drawing/2010/main"/>
              </a:ext>
            </a:extLst>
          </a:blip>
          <a:srcRect/>
          <a:stretch>
            <a:fillRect/>
          </a:stretch>
        </p:blipFill>
        <p:spPr bwMode="auto">
          <a:xfrm>
            <a:off x="8504238" y="4535488"/>
            <a:ext cx="365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Object 9" hidden="1"/>
          <p:cNvGraphicFramePr>
            <a:graphicFrameLocks noChangeAspect="1"/>
          </p:cNvGraphicFramePr>
          <p:nvPr userDrawn="1">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535" name="think-cell Slide" r:id="rId11" imgW="360" imgH="360" progId="TCLayout.ActiveDocument.1">
                  <p:embed/>
                </p:oleObj>
              </mc:Choice>
              <mc:Fallback>
                <p:oleObj name="think-cell Slide" r:id="rId11" imgW="360" imgH="360" progId="TCLayout.ActiveDocument.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itle 6"/>
          <p:cNvSpPr>
            <a:spLocks noGrp="1"/>
          </p:cNvSpPr>
          <p:nvPr>
            <p:ph type="title"/>
          </p:nvPr>
        </p:nvSpPr>
        <p:spPr bwMode="black">
          <a:xfrm>
            <a:off x="331470" y="235064"/>
            <a:ext cx="8117206" cy="430887"/>
          </a:xfrm>
        </p:spPr>
        <p:txBody>
          <a:bodyPr>
            <a:noAutofit/>
          </a:bodyPr>
          <a:lstStyle>
            <a:lvl1pPr>
              <a:defRPr b="1" i="0">
                <a:solidFill>
                  <a:srgbClr val="000000"/>
                </a:solidFill>
                <a:latin typeface="HP Simplified" pitchFamily="34" charset="0"/>
                <a:cs typeface="HP Simplified" pitchFamily="34" charset="0"/>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90412319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NEW Title with sub-title only">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22720867"/>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304"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ubtitle 2"/>
          <p:cNvSpPr>
            <a:spLocks noGrp="1"/>
          </p:cNvSpPr>
          <p:nvPr>
            <p:ph type="subTitle" idx="1" hasCustomPrompt="1"/>
            <p:custDataLst>
              <p:tags r:id="rId3"/>
            </p:custDataLst>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custDataLst>
              <p:tags r:id="rId4"/>
            </p:custDataLst>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579114793"/>
      </p:ext>
    </p:extLst>
  </p:cSld>
  <p:clrMapOvr>
    <a:masterClrMapping/>
  </p:clrMapOvr>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ue title slide ">
    <p:bg>
      <p:bgPr>
        <a:solidFill>
          <a:schemeClr val="tx2"/>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bwMode="black">
          <a:xfrm>
            <a:off x="329184" y="2036820"/>
            <a:ext cx="6858000" cy="1206484"/>
          </a:xfrm>
        </p:spPr>
        <p:txBody>
          <a:bodyPr anchor="b"/>
          <a:lstStyle>
            <a:lvl1pPr>
              <a:lnSpc>
                <a:spcPct val="90000"/>
              </a:lnSpc>
              <a:defRPr sz="4600" spc="-100">
                <a:solidFill>
                  <a:schemeClr val="bg1"/>
                </a:solidFill>
              </a:defRPr>
            </a:lvl1pPr>
          </a:lstStyle>
          <a:p>
            <a:r>
              <a:rPr lang="en-US" dirty="0" smtClean="0"/>
              <a:t>Click to edit master </a:t>
            </a:r>
            <a:br>
              <a:rPr lang="en-US" dirty="0" smtClean="0"/>
            </a:br>
            <a:r>
              <a:rPr lang="en-US" dirty="0" smtClean="0"/>
              <a:t>title style</a:t>
            </a:r>
            <a:endParaRPr lang="en-US" dirty="0"/>
          </a:p>
        </p:txBody>
      </p:sp>
      <p:sp>
        <p:nvSpPr>
          <p:cNvPr id="11" name="Subtitle 2"/>
          <p:cNvSpPr>
            <a:spLocks noGrp="1"/>
          </p:cNvSpPr>
          <p:nvPr>
            <p:ph type="subTitle" idx="1" hasCustomPrompt="1"/>
          </p:nvPr>
        </p:nvSpPr>
        <p:spPr bwMode="black">
          <a:xfrm>
            <a:off x="329184" y="3316628"/>
            <a:ext cx="6858000" cy="914400"/>
          </a:xfrm>
        </p:spPr>
        <p:txBody>
          <a:bodyPr/>
          <a:lstStyle>
            <a:lvl1pPr marL="0" indent="0" algn="l">
              <a:buNone/>
              <a:defRPr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2" name="Picture 1" descr="HP_White_RGB_150_LG.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49440" y="365760"/>
            <a:ext cx="1883664" cy="1883664"/>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2015 Hewlett-Packard Development Company, L.P.  The information contained herein is subject to change without notice.</a:t>
            </a:r>
          </a:p>
        </p:txBody>
      </p:sp>
    </p:spTree>
    <p:extLst>
      <p:ext uri="{BB962C8B-B14F-4D97-AF65-F5344CB8AC3E}">
        <p14:creationId xmlns:p14="http://schemas.microsoft.com/office/powerpoint/2010/main" val="33044451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White divider slide">
    <p:spTree>
      <p:nvGrpSpPr>
        <p:cNvPr id="1" name=""/>
        <p:cNvGrpSpPr/>
        <p:nvPr/>
      </p:nvGrpSpPr>
      <p:grpSpPr>
        <a:xfrm>
          <a:off x="0" y="0"/>
          <a:ext cx="0" cy="0"/>
          <a:chOff x="0" y="0"/>
          <a:chExt cx="0" cy="0"/>
        </a:xfrm>
      </p:grpSpPr>
      <p:pic>
        <p:nvPicPr>
          <p:cNvPr id="5" name="Picture 4" descr="HP_Blue_RGB_150_SM.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03920" y="4535424"/>
            <a:ext cx="365760" cy="365760"/>
          </a:xfrm>
          <a:prstGeom prst="rect">
            <a:avLst/>
          </a:prstGeom>
        </p:spPr>
      </p:pic>
      <p:sp>
        <p:nvSpPr>
          <p:cNvPr id="16" name="Title 1"/>
          <p:cNvSpPr>
            <a:spLocks noGrp="1"/>
          </p:cNvSpPr>
          <p:nvPr>
            <p:ph type="ctrTitle" hasCustomPrompt="1"/>
          </p:nvPr>
        </p:nvSpPr>
        <p:spPr bwMode="black">
          <a:xfrm>
            <a:off x="329184" y="237744"/>
            <a:ext cx="7222352" cy="2006703"/>
          </a:xfrm>
          <a:prstGeom prst="rect">
            <a:avLst/>
          </a:prstGeom>
        </p:spPr>
        <p:txBody>
          <a:bodyPr wrap="square" lIns="0" tIns="0" rIns="0" bIns="0" anchor="t" anchorCtr="0">
            <a:noAutofit/>
          </a:bodyPr>
          <a:lstStyle>
            <a:lvl1pPr algn="l">
              <a:lnSpc>
                <a:spcPct val="90000"/>
              </a:lnSpc>
              <a:defRPr sz="4000" b="1" i="0" spc="-100">
                <a:solidFill>
                  <a:schemeClr val="tx1"/>
                </a:solidFill>
                <a:latin typeface="HP Simplified" pitchFamily="34" charset="0"/>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srgbClr val="B9B8BB"/>
                </a:solidFill>
                <a:cs typeface="HP Simplified"/>
              </a:rPr>
              <a:t>© Copyright 2015 Hewlett-Packard Development Company, L.P.  The information contained herein is subject to change without notice.</a:t>
            </a:r>
          </a:p>
        </p:txBody>
      </p:sp>
    </p:spTree>
    <p:extLst>
      <p:ext uri="{BB962C8B-B14F-4D97-AF65-F5344CB8AC3E}">
        <p14:creationId xmlns:p14="http://schemas.microsoft.com/office/powerpoint/2010/main" val="174163963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ue quote slide with subtitle">
    <p:bg>
      <p:bgPr>
        <a:solidFill>
          <a:schemeClr val="tx2"/>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bwMode="black">
          <a:xfrm>
            <a:off x="329184" y="240919"/>
            <a:ext cx="7222352" cy="2006703"/>
          </a:xfrm>
          <a:prstGeom prst="rect">
            <a:avLst/>
          </a:prstGeom>
        </p:spPr>
        <p:txBody>
          <a:bodyPr wrap="square" lIns="0" tIns="0" rIns="0" bIns="0" anchor="t" anchorCtr="0">
            <a:noAutofit/>
          </a:bodyPr>
          <a:lstStyle>
            <a:lvl1pPr algn="l" defTabSz="457200" rtl="0" eaLnBrk="1" latinLnBrk="0" hangingPunct="1">
              <a:lnSpc>
                <a:spcPct val="90000"/>
              </a:lnSpc>
              <a:spcBef>
                <a:spcPct val="0"/>
              </a:spcBef>
              <a:spcAft>
                <a:spcPts val="0"/>
              </a:spcAft>
              <a:buNone/>
              <a:defRPr lang="en-US" sz="4000" b="1" i="0" kern="1200" spc="-100" noProof="0" dirty="0">
                <a:solidFill>
                  <a:schemeClr val="bg1"/>
                </a:solidFill>
                <a:latin typeface="HP Simplified" pitchFamily="34" charset="0"/>
                <a:ea typeface="+mj-ea"/>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pic>
        <p:nvPicPr>
          <p:cNvPr id="7" name="Picture 6" descr="HP_White_RGB_150_SM.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505214" y="4535424"/>
            <a:ext cx="365736" cy="365736"/>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2015 Hewlett-Packard Development Company, L.P.  The information contained herein is subject to change without notice.</a:t>
            </a:r>
          </a:p>
        </p:txBody>
      </p:sp>
      <p:sp>
        <p:nvSpPr>
          <p:cNvPr id="5" name="Subtitle 2"/>
          <p:cNvSpPr>
            <a:spLocks noGrp="1"/>
          </p:cNvSpPr>
          <p:nvPr>
            <p:ph type="subTitle" idx="1" hasCustomPrompt="1"/>
          </p:nvPr>
        </p:nvSpPr>
        <p:spPr>
          <a:xfrm>
            <a:off x="325269" y="3305361"/>
            <a:ext cx="5148072" cy="649224"/>
          </a:xfrm>
          <a:prstGeom prst="rect">
            <a:avLst/>
          </a:prstGeom>
        </p:spPr>
        <p:txBody>
          <a:bodyPr>
            <a:noAutofit/>
          </a:bodyPr>
          <a:lstStyle>
            <a:lvl1pPr marL="0" indent="0" algn="l">
              <a:lnSpc>
                <a:spcPct val="100000"/>
              </a:lnSpc>
              <a:spcBef>
                <a:spcPts val="0"/>
              </a:spcBef>
              <a:buNone/>
              <a:defRPr sz="1800" b="0">
                <a:solidFill>
                  <a:srgbClr val="FFFFFF"/>
                </a:solidFill>
                <a:latin typeface="+mn-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162392626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29184"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146269690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ub title with content">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29184"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29184"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69295688"/>
      </p:ext>
    </p:extLst>
  </p:cSld>
  <p:clrMapOvr>
    <a:masterClrMapping/>
  </p:clrMapOvr>
  <p:timing>
    <p:tnLst>
      <p:par>
        <p:cTn id="1" dur="indefinite" restart="never" nodeType="tmRoot"/>
      </p:par>
    </p:tnLst>
  </p:timing>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ub title with bullets">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29184"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29184"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1pPr marL="171450" indent="-171450">
              <a:buFont typeface="HP Simplified" pitchFamily="34" charset="0"/>
              <a:buChar char="•"/>
              <a:defRPr sz="1400" b="0">
                <a:solidFill>
                  <a:schemeClr val="tx1"/>
                </a:solidFill>
              </a:defRPr>
            </a:lvl1pPr>
            <a:lvl2pPr marL="342900" indent="-171450">
              <a:buSzPct val="80000"/>
              <a:buFont typeface="HP Simplified" pitchFamily="34" charset="0"/>
              <a:buChar char="–"/>
              <a:defRPr sz="1400">
                <a:solidFill>
                  <a:srgbClr val="000000"/>
                </a:solidFill>
              </a:defRPr>
            </a:lvl2pPr>
            <a:lvl3pPr marL="512763" indent="-169863">
              <a:defRPr sz="1400">
                <a:solidFill>
                  <a:srgbClr val="000000"/>
                </a:solidFill>
              </a:defRPr>
            </a:lvl3pPr>
            <a:lvl4pPr marL="690563" indent="-180975">
              <a:defRPr sz="1400">
                <a:solidFill>
                  <a:srgbClr val="000000"/>
                </a:solidFill>
              </a:defRPr>
            </a:lvl4pPr>
            <a:lvl5pPr marL="833438" indent="-150813">
              <a:defRPr sz="1400">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50531653"/>
      </p:ext>
    </p:extLst>
  </p:cSld>
  <p:clrMapOvr>
    <a:masterClrMapping/>
  </p:clrMapOvr>
  <p:timing>
    <p:tnLst>
      <p:par>
        <p:cTn id="1" dur="indefinite" restart="never" nodeType="tmRoot"/>
      </p:par>
    </p:tnLst>
  </p:timing>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ub title with two columns">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bwMode="black">
          <a:xfrm>
            <a:off x="329184" y="235063"/>
            <a:ext cx="8460105" cy="430887"/>
          </a:xfrm>
          <a:prstGeom prst="rect">
            <a:avLst/>
          </a:prstGeom>
          <a:ln>
            <a:noFill/>
          </a:ln>
        </p:spPr>
        <p:txBody>
          <a:bodyPr vert="horz" wrap="square" lIns="0" tIns="0" rIns="0" bIns="0" rtlCol="0" anchor="t" anchorCtr="0">
            <a:spAutoFit/>
          </a:bodyPr>
          <a:lstStyle>
            <a:lvl1pPr>
              <a:defRPr>
                <a:solidFill>
                  <a:srgbClr val="000000"/>
                </a:solidFill>
              </a:defRPr>
            </a:lvl1pPr>
          </a:lstStyle>
          <a:p>
            <a:r>
              <a:rPr lang="en-US" noProof="0" dirty="0" smtClean="0"/>
              <a:t>Click to edit master title style</a:t>
            </a:r>
            <a:endParaRPr lang="en-US" noProof="0" dirty="0"/>
          </a:p>
        </p:txBody>
      </p:sp>
      <p:sp>
        <p:nvSpPr>
          <p:cNvPr id="8" name="Content Placeholder 7"/>
          <p:cNvSpPr>
            <a:spLocks noGrp="1"/>
          </p:cNvSpPr>
          <p:nvPr>
            <p:ph sz="quarter" idx="16"/>
          </p:nvPr>
        </p:nvSpPr>
        <p:spPr>
          <a:xfrm>
            <a:off x="329184" y="1188720"/>
            <a:ext cx="4030662" cy="3219769"/>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7"/>
          </p:nvPr>
        </p:nvSpPr>
        <p:spPr>
          <a:xfrm>
            <a:off x="4568825" y="1188720"/>
            <a:ext cx="3878264"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ubtitle 2"/>
          <p:cNvSpPr>
            <a:spLocks noGrp="1"/>
          </p:cNvSpPr>
          <p:nvPr>
            <p:ph type="subTitle" idx="1" hasCustomPrompt="1"/>
          </p:nvPr>
        </p:nvSpPr>
        <p:spPr bwMode="black">
          <a:xfrm>
            <a:off x="329184"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410852719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alf page, sub title with image">
    <p:bg>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4568827" y="1188000"/>
            <a:ext cx="3878263" cy="3222441"/>
          </a:xfrm>
        </p:spPr>
        <p:txBody>
          <a:bodyPr anchor="ctr"/>
          <a:lstStyle>
            <a:lvl1pPr algn="ctr">
              <a:defRPr b="0">
                <a:solidFill>
                  <a:schemeClr val="tx1"/>
                </a:solidFill>
              </a:defRPr>
            </a:lvl1pPr>
          </a:lstStyle>
          <a:p>
            <a:r>
              <a:rPr lang="en-US" dirty="0" smtClean="0"/>
              <a:t>Click icon to add picture</a:t>
            </a:r>
            <a:endParaRPr lang="en-US" dirty="0"/>
          </a:p>
        </p:txBody>
      </p:sp>
      <p:sp>
        <p:nvSpPr>
          <p:cNvPr id="7" name="Title 6"/>
          <p:cNvSpPr>
            <a:spLocks noGrp="1"/>
          </p:cNvSpPr>
          <p:nvPr>
            <p:ph type="title" hasCustomPrompt="1"/>
          </p:nvPr>
        </p:nvSpPr>
        <p:spPr bwMode="black">
          <a:xfrm>
            <a:off x="329184" y="235063"/>
            <a:ext cx="8458200" cy="429768"/>
          </a:xfrm>
        </p:spPr>
        <p:txBody>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0"/>
            <a:ext cx="4011612" cy="3219768"/>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ubtitle 2"/>
          <p:cNvSpPr>
            <a:spLocks noGrp="1"/>
          </p:cNvSpPr>
          <p:nvPr>
            <p:ph type="subTitle" idx="1" hasCustomPrompt="1"/>
          </p:nvPr>
        </p:nvSpPr>
        <p:spPr bwMode="black">
          <a:xfrm>
            <a:off x="329184"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13672461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title, sub title with three columns">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29184" y="235063"/>
            <a:ext cx="8460105" cy="429768"/>
          </a:xfrm>
        </p:spPr>
        <p:txBody>
          <a:bodyPr/>
          <a:lstStyle>
            <a:lvl1pPr>
              <a:defRPr>
                <a:solidFill>
                  <a:srgbClr val="000000"/>
                </a:solidFill>
              </a:defRPr>
            </a:lvl1pPr>
          </a:lstStyle>
          <a:p>
            <a:r>
              <a:rPr lang="en-US" noProof="0" dirty="0" smtClean="0"/>
              <a:t>Click to edit master title style</a:t>
            </a:r>
            <a:endParaRPr lang="en-US" noProof="0" dirty="0"/>
          </a:p>
        </p:txBody>
      </p:sp>
      <p:sp>
        <p:nvSpPr>
          <p:cNvPr id="9" name="Content Placeholder 8"/>
          <p:cNvSpPr>
            <a:spLocks noGrp="1"/>
          </p:cNvSpPr>
          <p:nvPr>
            <p:ph sz="quarter" idx="16"/>
          </p:nvPr>
        </p:nvSpPr>
        <p:spPr>
          <a:xfrm>
            <a:off x="329184" y="1188720"/>
            <a:ext cx="2523744"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11"/>
          <p:cNvSpPr>
            <a:spLocks noGrp="1"/>
          </p:cNvSpPr>
          <p:nvPr>
            <p:ph sz="quarter" idx="17"/>
          </p:nvPr>
        </p:nvSpPr>
        <p:spPr>
          <a:xfrm>
            <a:off x="3124486" y="1188720"/>
            <a:ext cx="2523744" cy="3222625"/>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8"/>
          </p:nvPr>
        </p:nvSpPr>
        <p:spPr>
          <a:xfrm>
            <a:off x="5919788" y="1188720"/>
            <a:ext cx="2527300" cy="3222624"/>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hasCustomPrompt="1"/>
          </p:nvPr>
        </p:nvSpPr>
        <p:spPr bwMode="black">
          <a:xfrm>
            <a:off x="329184" y="751390"/>
            <a:ext cx="8460105"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103101699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2_Title only">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pic>
        <p:nvPicPr>
          <p:cNvPr id="3" name="Picture 2" descr="HP_Blue_RGB_150_SM.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03920" y="4535424"/>
            <a:ext cx="365760" cy="365760"/>
          </a:xfrm>
          <a:prstGeom prst="rect">
            <a:avLst/>
          </a:prstGeom>
        </p:spPr>
      </p:pic>
    </p:spTree>
    <p:extLst>
      <p:ext uri="{BB962C8B-B14F-4D97-AF65-F5344CB8AC3E}">
        <p14:creationId xmlns:p14="http://schemas.microsoft.com/office/powerpoint/2010/main" val="1289216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mp; Subtitle only">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331105618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Discover 2013">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70"/>
            <a:ext cx="9144000" cy="5142161"/>
          </a:xfrm>
          <a:prstGeom prst="rect">
            <a:avLst/>
          </a:prstGeom>
        </p:spPr>
      </p:pic>
      <p:sp>
        <p:nvSpPr>
          <p:cNvPr id="12" name="Rectangle 11"/>
          <p:cNvSpPr/>
          <p:nvPr userDrawn="1"/>
        </p:nvSpPr>
        <p:spPr>
          <a:xfrm>
            <a:off x="-7988" y="-10090"/>
            <a:ext cx="9151988" cy="5143500"/>
          </a:xfrm>
          <a:prstGeom prst="rect">
            <a:avLst/>
          </a:prstGeom>
          <a:solidFill>
            <a:schemeClr val="accent1">
              <a:alpha val="71000"/>
            </a:schemeClr>
          </a:solidFill>
          <a:ln>
            <a:noFill/>
          </a:ln>
          <a:effectLst/>
        </p:spPr>
        <p:style>
          <a:lnRef idx="1">
            <a:schemeClr val="accent1"/>
          </a:lnRef>
          <a:fillRef idx="3">
            <a:schemeClr val="accent1"/>
          </a:fillRef>
          <a:effectRef idx="2">
            <a:schemeClr val="accent1"/>
          </a:effectRef>
          <a:fontRef idx="minor">
            <a:schemeClr val="lt1"/>
          </a:fontRef>
        </p:style>
        <p:txBody>
          <a:bodyPr lIns="91338" tIns="45669" rIns="91338" bIns="45669" anchor="ctr"/>
          <a:lstStyle/>
          <a:p>
            <a:pPr algn="ctr" defTabSz="815066" fontAlgn="base">
              <a:spcBef>
                <a:spcPct val="0"/>
              </a:spcBef>
              <a:spcAft>
                <a:spcPct val="0"/>
              </a:spcAft>
              <a:defRPr/>
            </a:pPr>
            <a:r>
              <a:rPr lang="en-US" sz="1600" dirty="0">
                <a:solidFill>
                  <a:prstClr val="white"/>
                </a:solidFill>
              </a:rPr>
              <a:t>  </a:t>
            </a:r>
          </a:p>
        </p:txBody>
      </p:sp>
    </p:spTree>
    <p:extLst>
      <p:ext uri="{BB962C8B-B14F-4D97-AF65-F5344CB8AC3E}">
        <p14:creationId xmlns:p14="http://schemas.microsoft.com/office/powerpoint/2010/main" val="2835803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Slide with Pictu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795" y="1657350"/>
            <a:ext cx="6172200" cy="1428750"/>
          </a:xfrm>
        </p:spPr>
        <p:txBody>
          <a:bodyPr anchor="b"/>
          <a:lstStyle>
            <a:lvl1pPr>
              <a:lnSpc>
                <a:spcPct val="80000"/>
              </a:lnSpc>
              <a:defRPr sz="4950"/>
            </a:lvl1pPr>
          </a:lstStyle>
          <a:p>
            <a:r>
              <a:rPr lang="en-US" smtClean="0"/>
              <a:t>Click to edit Master title style</a:t>
            </a:r>
            <a:endParaRPr/>
          </a:p>
        </p:txBody>
      </p:sp>
      <p:sp>
        <p:nvSpPr>
          <p:cNvPr id="3" name="Subtitle 2"/>
          <p:cNvSpPr>
            <a:spLocks noGrp="1"/>
          </p:cNvSpPr>
          <p:nvPr>
            <p:ph type="subTitle" idx="1"/>
          </p:nvPr>
        </p:nvSpPr>
        <p:spPr>
          <a:xfrm>
            <a:off x="456010" y="3200400"/>
            <a:ext cx="6172200" cy="685800"/>
          </a:xfrm>
        </p:spPr>
        <p:txBody>
          <a:bodyPr>
            <a:noAutofit/>
          </a:bodyPr>
          <a:lstStyle>
            <a:lvl1pPr marL="0" indent="0" algn="l">
              <a:spcBef>
                <a:spcPts val="0"/>
              </a:spcBef>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a:p>
        </p:txBody>
      </p:sp>
      <p:sp>
        <p:nvSpPr>
          <p:cNvPr id="12" name="Text Placeholder 7"/>
          <p:cNvSpPr>
            <a:spLocks noGrp="1"/>
          </p:cNvSpPr>
          <p:nvPr>
            <p:ph type="body" sz="quarter" idx="13" hasCustomPrompt="1"/>
          </p:nvPr>
        </p:nvSpPr>
        <p:spPr>
          <a:xfrm>
            <a:off x="454817" y="4366376"/>
            <a:ext cx="4117184" cy="254411"/>
          </a:xfrm>
        </p:spPr>
        <p:txBody>
          <a:bodyPr>
            <a:noAutofit/>
          </a:bodyPr>
          <a:lstStyle>
            <a:lvl1pPr marL="0" indent="0">
              <a:spcBef>
                <a:spcPts val="0"/>
              </a:spcBef>
              <a:buNone/>
              <a:defRPr sz="1500" baseline="0">
                <a:solidFill>
                  <a:schemeClr val="accent5"/>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date</a:t>
            </a:r>
          </a:p>
        </p:txBody>
      </p:sp>
      <p:grpSp>
        <p:nvGrpSpPr>
          <p:cNvPr id="7" name="Group 6"/>
          <p:cNvGrpSpPr/>
          <p:nvPr/>
        </p:nvGrpSpPr>
        <p:grpSpPr>
          <a:xfrm>
            <a:off x="454818" y="342748"/>
            <a:ext cx="2270363" cy="914552"/>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grpSp>
    </p:spTree>
    <p:extLst>
      <p:ext uri="{BB962C8B-B14F-4D97-AF65-F5344CB8AC3E}">
        <p14:creationId xmlns:p14="http://schemas.microsoft.com/office/powerpoint/2010/main" val="3428733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Slide with Dark Pictu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795" y="1657350"/>
            <a:ext cx="6172200" cy="1428750"/>
          </a:xfrm>
        </p:spPr>
        <p:txBody>
          <a:bodyPr anchor="b"/>
          <a:lstStyle>
            <a:lvl1pPr>
              <a:lnSpc>
                <a:spcPct val="80000"/>
              </a:lnSpc>
              <a:defRPr sz="4950"/>
            </a:lvl1pPr>
          </a:lstStyle>
          <a:p>
            <a:r>
              <a:rPr lang="en-US" smtClean="0"/>
              <a:t>Click to edit Master title style</a:t>
            </a:r>
            <a:endParaRPr/>
          </a:p>
        </p:txBody>
      </p:sp>
      <p:sp>
        <p:nvSpPr>
          <p:cNvPr id="3" name="Subtitle 2"/>
          <p:cNvSpPr>
            <a:spLocks noGrp="1"/>
          </p:cNvSpPr>
          <p:nvPr>
            <p:ph type="subTitle" idx="1"/>
          </p:nvPr>
        </p:nvSpPr>
        <p:spPr>
          <a:xfrm>
            <a:off x="456010" y="3200400"/>
            <a:ext cx="6172200" cy="685800"/>
          </a:xfrm>
        </p:spPr>
        <p:txBody>
          <a:bodyPr>
            <a:noAutofit/>
          </a:bodyPr>
          <a:lstStyle>
            <a:lvl1pPr marL="0" indent="0" algn="l">
              <a:spcBef>
                <a:spcPts val="0"/>
              </a:spcBef>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a:p>
        </p:txBody>
      </p:sp>
      <p:sp>
        <p:nvSpPr>
          <p:cNvPr id="12" name="Text Placeholder 7"/>
          <p:cNvSpPr>
            <a:spLocks noGrp="1"/>
          </p:cNvSpPr>
          <p:nvPr>
            <p:ph type="body" sz="quarter" idx="13" hasCustomPrompt="1"/>
          </p:nvPr>
        </p:nvSpPr>
        <p:spPr>
          <a:xfrm>
            <a:off x="454817" y="4366376"/>
            <a:ext cx="4117184" cy="254411"/>
          </a:xfrm>
        </p:spPr>
        <p:txBody>
          <a:bodyPr>
            <a:noAutofit/>
          </a:bodyPr>
          <a:lstStyle>
            <a:lvl1pPr marL="0" indent="0">
              <a:spcBef>
                <a:spcPts val="0"/>
              </a:spcBef>
              <a:buNone/>
              <a:defRPr sz="1500" baseline="0">
                <a:solidFill>
                  <a:schemeClr val="tx1"/>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date</a:t>
            </a:r>
          </a:p>
        </p:txBody>
      </p:sp>
      <p:grpSp>
        <p:nvGrpSpPr>
          <p:cNvPr id="7" name="Group 6"/>
          <p:cNvGrpSpPr/>
          <p:nvPr/>
        </p:nvGrpSpPr>
        <p:grpSpPr bwMode="black">
          <a:xfrm>
            <a:off x="454818" y="342748"/>
            <a:ext cx="2270363" cy="914552"/>
            <a:chOff x="3578225" y="1146175"/>
            <a:chExt cx="5038725" cy="2111375"/>
          </a:xfrm>
          <a:solidFill>
            <a:schemeClr val="tx1"/>
          </a:solidFill>
        </p:grpSpPr>
        <p:sp>
          <p:nvSpPr>
            <p:cNvPr id="8" name="Freeform 5"/>
            <p:cNvSpPr>
              <a:spLocks noEditPoints="1"/>
            </p:cNvSpPr>
            <p:nvPr/>
          </p:nvSpPr>
          <p:spPr bwMode="black">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sp>
          <p:nvSpPr>
            <p:cNvPr id="9" name="Freeform 6"/>
            <p:cNvSpPr>
              <a:spLocks noEditPoints="1"/>
            </p:cNvSpPr>
            <p:nvPr/>
          </p:nvSpPr>
          <p:spPr bwMode="black">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grpSp>
    </p:spTree>
    <p:extLst>
      <p:ext uri="{BB962C8B-B14F-4D97-AF65-F5344CB8AC3E}">
        <p14:creationId xmlns:p14="http://schemas.microsoft.com/office/powerpoint/2010/main" val="17507720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Title Slide with Name">
    <p:spTree>
      <p:nvGrpSpPr>
        <p:cNvPr id="1" name=""/>
        <p:cNvGrpSpPr/>
        <p:nvPr/>
      </p:nvGrpSpPr>
      <p:grpSpPr>
        <a:xfrm>
          <a:off x="0" y="0"/>
          <a:ext cx="0" cy="0"/>
          <a:chOff x="0" y="0"/>
          <a:chExt cx="0" cy="0"/>
        </a:xfrm>
      </p:grpSpPr>
      <p:sp>
        <p:nvSpPr>
          <p:cNvPr id="2" name="Title 1"/>
          <p:cNvSpPr>
            <a:spLocks noGrp="1"/>
          </p:cNvSpPr>
          <p:nvPr>
            <p:ph type="title"/>
          </p:nvPr>
        </p:nvSpPr>
        <p:spPr>
          <a:xfrm>
            <a:off x="457081" y="2000250"/>
            <a:ext cx="6856214" cy="1714500"/>
          </a:xfrm>
        </p:spPr>
        <p:txBody>
          <a:bodyPr anchor="b">
            <a:noAutofit/>
          </a:bodyPr>
          <a:lstStyle>
            <a:lvl1pPr>
              <a:lnSpc>
                <a:spcPct val="80000"/>
              </a:lnSpc>
              <a:defRPr sz="6000"/>
            </a:lvl1pPr>
          </a:lstStyle>
          <a:p>
            <a:r>
              <a:rPr lang="en-US" smtClean="0"/>
              <a:t>Click to edit Master title style</a:t>
            </a:r>
            <a:endParaRPr/>
          </a:p>
        </p:txBody>
      </p:sp>
      <p:sp>
        <p:nvSpPr>
          <p:cNvPr id="10" name="Text Placeholder 9"/>
          <p:cNvSpPr>
            <a:spLocks noGrp="1"/>
          </p:cNvSpPr>
          <p:nvPr>
            <p:ph type="body" sz="quarter" idx="13"/>
          </p:nvPr>
        </p:nvSpPr>
        <p:spPr>
          <a:xfrm>
            <a:off x="456010" y="3704770"/>
            <a:ext cx="6856214" cy="524330"/>
          </a:xfrm>
        </p:spPr>
        <p:txBody>
          <a:bodyPr wrap="square">
            <a:noAutofit/>
          </a:bodyPr>
          <a:lstStyle>
            <a:lvl1pPr marL="0" indent="0">
              <a:spcBef>
                <a:spcPts val="0"/>
              </a:spcBef>
              <a:buFontTx/>
              <a:buNone/>
              <a:defRPr sz="33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sp>
        <p:nvSpPr>
          <p:cNvPr id="11" name="Text Placeholder 9"/>
          <p:cNvSpPr>
            <a:spLocks noGrp="1"/>
          </p:cNvSpPr>
          <p:nvPr>
            <p:ph type="body" sz="quarter" idx="14"/>
          </p:nvPr>
        </p:nvSpPr>
        <p:spPr>
          <a:xfrm>
            <a:off x="456010" y="4343400"/>
            <a:ext cx="6856214" cy="342900"/>
          </a:xfrm>
        </p:spPr>
        <p:txBody>
          <a:bodyPr wrap="square">
            <a:noAutofit/>
          </a:bodyPr>
          <a:lstStyle>
            <a:lvl1pPr marL="0" indent="0">
              <a:spcBef>
                <a:spcPts val="0"/>
              </a:spcBef>
              <a:buFontTx/>
              <a:buNone/>
              <a:defRPr sz="21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sp>
        <p:nvSpPr>
          <p:cNvPr id="12" name="Text Placeholder 7"/>
          <p:cNvSpPr>
            <a:spLocks noGrp="1"/>
          </p:cNvSpPr>
          <p:nvPr>
            <p:ph type="body" sz="quarter" idx="15" hasCustomPrompt="1"/>
          </p:nvPr>
        </p:nvSpPr>
        <p:spPr>
          <a:xfrm>
            <a:off x="5951642" y="342900"/>
            <a:ext cx="2735158" cy="265585"/>
          </a:xfrm>
        </p:spPr>
        <p:txBody>
          <a:bodyPr>
            <a:noAutofit/>
          </a:bodyPr>
          <a:lstStyle>
            <a:lvl1pPr marL="0" indent="0" algn="r">
              <a:spcBef>
                <a:spcPts val="0"/>
              </a:spcBef>
              <a:buNone/>
              <a:defRPr sz="1500" baseline="0">
                <a:solidFill>
                  <a:schemeClr val="accent5"/>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date</a:t>
            </a:r>
          </a:p>
        </p:txBody>
      </p:sp>
      <p:grpSp>
        <p:nvGrpSpPr>
          <p:cNvPr id="6" name="Group 5"/>
          <p:cNvGrpSpPr/>
          <p:nvPr/>
        </p:nvGrpSpPr>
        <p:grpSpPr>
          <a:xfrm>
            <a:off x="454818" y="342748"/>
            <a:ext cx="2270363" cy="914552"/>
            <a:chOff x="3578225" y="1146175"/>
            <a:chExt cx="5038725" cy="2111375"/>
          </a:xfrm>
        </p:grpSpPr>
        <p:sp>
          <p:nvSpPr>
            <p:cNvPr id="7"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sp>
          <p:nvSpPr>
            <p:cNvPr id="8"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grpSp>
    </p:spTree>
    <p:extLst>
      <p:ext uri="{BB962C8B-B14F-4D97-AF65-F5344CB8AC3E}">
        <p14:creationId xmlns:p14="http://schemas.microsoft.com/office/powerpoint/2010/main" val="781486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1" y="457200"/>
            <a:ext cx="6171008" cy="1452012"/>
          </a:xfrm>
        </p:spPr>
        <p:txBody>
          <a:bodyPr anchor="t">
            <a:noAutofit/>
          </a:bodyPr>
          <a:lstStyle>
            <a:lvl1pPr>
              <a:lnSpc>
                <a:spcPct val="80000"/>
              </a:lnSpc>
              <a:defRPr sz="5400"/>
            </a:lvl1pPr>
          </a:lstStyle>
          <a:p>
            <a:r>
              <a:rPr lang="en-US" smtClean="0"/>
              <a:t>Click to edit Master title style</a:t>
            </a:r>
            <a:endParaRPr/>
          </a:p>
        </p:txBody>
      </p:sp>
      <p:sp>
        <p:nvSpPr>
          <p:cNvPr id="3" name="Text Placeholder 2"/>
          <p:cNvSpPr>
            <a:spLocks noGrp="1"/>
          </p:cNvSpPr>
          <p:nvPr>
            <p:ph type="body" idx="1"/>
          </p:nvPr>
        </p:nvSpPr>
        <p:spPr>
          <a:xfrm>
            <a:off x="457201" y="1909212"/>
            <a:ext cx="6171008" cy="456320"/>
          </a:xfrm>
        </p:spPr>
        <p:txBody>
          <a:bodyPr>
            <a:noAutofit/>
          </a:bodyPr>
          <a:lstStyle>
            <a:lvl1pPr marL="0" indent="0">
              <a:spcBef>
                <a:spcPts val="450"/>
              </a:spcBef>
              <a:buNone/>
              <a:defRPr sz="135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654495-4BF5-4727-99D4-DFD1D0597350}" type="datetime4">
              <a:rPr lang="en-US" smtClean="0"/>
              <a:t>November 3, 2015</a:t>
            </a:fld>
            <a:endParaRPr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dirty="0"/>
          </a:p>
        </p:txBody>
      </p:sp>
      <p:sp>
        <p:nvSpPr>
          <p:cNvPr id="6" name="Slide Number Placeholder 5"/>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34689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late Section Header">
    <p:spTree>
      <p:nvGrpSpPr>
        <p:cNvPr id="1" name=""/>
        <p:cNvGrpSpPr/>
        <p:nvPr/>
      </p:nvGrpSpPr>
      <p:grpSpPr>
        <a:xfrm>
          <a:off x="0" y="0"/>
          <a:ext cx="0" cy="0"/>
          <a:chOff x="0" y="0"/>
          <a:chExt cx="0" cy="0"/>
        </a:xfrm>
      </p:grpSpPr>
      <p:sp>
        <p:nvSpPr>
          <p:cNvPr id="7" name="Rectangle 6"/>
          <p:cNvSpPr/>
          <p:nvPr/>
        </p:nvSpPr>
        <p:spPr bwMode="blackWhite">
          <a:xfrm>
            <a:off x="456010" y="456605"/>
            <a:ext cx="8228528" cy="411480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sz="1350" dirty="0"/>
          </a:p>
        </p:txBody>
      </p:sp>
      <p:sp>
        <p:nvSpPr>
          <p:cNvPr id="2" name="Title 1"/>
          <p:cNvSpPr>
            <a:spLocks noGrp="1"/>
          </p:cNvSpPr>
          <p:nvPr>
            <p:ph type="title"/>
          </p:nvPr>
        </p:nvSpPr>
        <p:spPr>
          <a:xfrm>
            <a:off x="741760" y="742950"/>
            <a:ext cx="6171008" cy="452893"/>
          </a:xfrm>
        </p:spPr>
        <p:txBody>
          <a:bodyPr anchor="t">
            <a:noAutofit/>
          </a:bodyPr>
          <a:lstStyle>
            <a:lvl1pPr>
              <a:lnSpc>
                <a:spcPct val="90000"/>
              </a:lnSpc>
              <a:defRPr sz="300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741760" y="1200664"/>
            <a:ext cx="6171008" cy="400050"/>
          </a:xfrm>
        </p:spPr>
        <p:txBody>
          <a:bodyPr>
            <a:noAutofit/>
          </a:bodyPr>
          <a:lstStyle>
            <a:lvl1pPr marL="0" indent="0">
              <a:spcBef>
                <a:spcPts val="0"/>
              </a:spcBef>
              <a:buNone/>
              <a:defRPr sz="24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A90477-F864-462B-BF44-00D67B14D858}" type="datetime4">
              <a:rPr lang="en-US" smtClean="0"/>
              <a:t>November 3, 2015</a:t>
            </a:fld>
            <a:endParaRPr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dirty="0"/>
          </a:p>
        </p:txBody>
      </p:sp>
      <p:sp>
        <p:nvSpPr>
          <p:cNvPr id="6" name="Slide Number Placeholder 5"/>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332770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Green Frame Divider">
    <p:spTree>
      <p:nvGrpSpPr>
        <p:cNvPr id="1" name=""/>
        <p:cNvGrpSpPr/>
        <p:nvPr/>
      </p:nvGrpSpPr>
      <p:grpSpPr>
        <a:xfrm>
          <a:off x="0" y="0"/>
          <a:ext cx="0" cy="0"/>
          <a:chOff x="0" y="0"/>
          <a:chExt cx="0" cy="0"/>
        </a:xfrm>
      </p:grpSpPr>
      <p:sp>
        <p:nvSpPr>
          <p:cNvPr id="2" name="Title 1"/>
          <p:cNvSpPr>
            <a:spLocks noGrp="1"/>
          </p:cNvSpPr>
          <p:nvPr>
            <p:ph type="title"/>
          </p:nvPr>
        </p:nvSpPr>
        <p:spPr>
          <a:xfrm>
            <a:off x="456010" y="1928810"/>
            <a:ext cx="6171008" cy="432197"/>
          </a:xfrm>
        </p:spPr>
        <p:txBody>
          <a:bodyPr>
            <a:noAutofit/>
          </a:bodyPr>
          <a:lstStyle>
            <a:lvl1pPr>
              <a:defRPr sz="3000"/>
            </a:lvl1pPr>
          </a:lstStyle>
          <a:p>
            <a:r>
              <a:rPr lang="en-US" smtClean="0"/>
              <a:t>Click to edit Master title style</a:t>
            </a:r>
            <a:endParaRPr/>
          </a:p>
        </p:txBody>
      </p:sp>
      <p:sp>
        <p:nvSpPr>
          <p:cNvPr id="11" name="Text Placeholder 9"/>
          <p:cNvSpPr>
            <a:spLocks noGrp="1"/>
          </p:cNvSpPr>
          <p:nvPr>
            <p:ph type="body" sz="quarter" idx="14"/>
          </p:nvPr>
        </p:nvSpPr>
        <p:spPr>
          <a:xfrm>
            <a:off x="456011" y="2361901"/>
            <a:ext cx="6171008" cy="400050"/>
          </a:xfrm>
        </p:spPr>
        <p:txBody>
          <a:bodyPr>
            <a:noAutofit/>
          </a:bodyPr>
          <a:lstStyle>
            <a:lvl1pPr marL="0" indent="0">
              <a:spcBef>
                <a:spcPts val="0"/>
              </a:spcBef>
              <a:buFontTx/>
              <a:buNone/>
              <a:defRPr sz="24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6E08157-2DC9-4745-A7A9-7046A8583708}" type="datetime4">
              <a:rPr lang="en-US" smtClean="0"/>
              <a:t>November 3, 2015</a:t>
            </a:fld>
            <a:endParaRPr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dirty="0"/>
          </a:p>
        </p:txBody>
      </p:sp>
      <p:sp>
        <p:nvSpPr>
          <p:cNvPr id="5" name="Slide Number Placeholder 4"/>
          <p:cNvSpPr>
            <a:spLocks noGrp="1"/>
          </p:cNvSpPr>
          <p:nvPr>
            <p:ph type="sldNum" sz="quarter" idx="12"/>
          </p:nvPr>
        </p:nvSpPr>
        <p:spPr/>
        <p:txBody>
          <a:bodyPr/>
          <a:lstStyle/>
          <a:p>
            <a:fld id="{B016F8AB-BCEA-4347-8BA6-BE776009BC89}" type="slidenum">
              <a:rPr/>
              <a:pPr/>
              <a:t>‹#›</a:t>
            </a:fld>
            <a:endParaRPr dirty="0"/>
          </a:p>
        </p:txBody>
      </p:sp>
      <p:sp>
        <p:nvSpPr>
          <p:cNvPr id="10" name="Freeform 9"/>
          <p:cNvSpPr/>
          <p:nvPr/>
        </p:nvSpPr>
        <p:spPr>
          <a:xfrm>
            <a:off x="456010" y="347114"/>
            <a:ext cx="8239601" cy="1468026"/>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rgbClr val="00B388"/>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sz="1350" dirty="0"/>
          </a:p>
        </p:txBody>
      </p:sp>
      <p:grpSp>
        <p:nvGrpSpPr>
          <p:cNvPr id="12" name="Group 11"/>
          <p:cNvGrpSpPr/>
          <p:nvPr/>
        </p:nvGrpSpPr>
        <p:grpSpPr>
          <a:xfrm>
            <a:off x="457705" y="4686301"/>
            <a:ext cx="727103" cy="292893"/>
            <a:chOff x="3578225" y="1146175"/>
            <a:chExt cx="5038725" cy="2111375"/>
          </a:xfrm>
        </p:grpSpPr>
        <p:sp>
          <p:nvSpPr>
            <p:cNvPr id="13"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14"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Tree>
    <p:extLst>
      <p:ext uri="{BB962C8B-B14F-4D97-AF65-F5344CB8AC3E}">
        <p14:creationId xmlns:p14="http://schemas.microsoft.com/office/powerpoint/2010/main" val="224541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Purple Frame Divider">
    <p:spTree>
      <p:nvGrpSpPr>
        <p:cNvPr id="1" name=""/>
        <p:cNvGrpSpPr/>
        <p:nvPr/>
      </p:nvGrpSpPr>
      <p:grpSpPr>
        <a:xfrm>
          <a:off x="0" y="0"/>
          <a:ext cx="0" cy="0"/>
          <a:chOff x="0" y="0"/>
          <a:chExt cx="0" cy="0"/>
        </a:xfrm>
      </p:grpSpPr>
      <p:sp>
        <p:nvSpPr>
          <p:cNvPr id="2" name="Title 1"/>
          <p:cNvSpPr>
            <a:spLocks noGrp="1"/>
          </p:cNvSpPr>
          <p:nvPr>
            <p:ph type="title"/>
          </p:nvPr>
        </p:nvSpPr>
        <p:spPr>
          <a:xfrm>
            <a:off x="456010" y="1928810"/>
            <a:ext cx="6171008" cy="432197"/>
          </a:xfrm>
        </p:spPr>
        <p:txBody>
          <a:bodyPr>
            <a:noAutofit/>
          </a:bodyPr>
          <a:lstStyle>
            <a:lvl1pPr>
              <a:defRPr sz="3000"/>
            </a:lvl1pPr>
          </a:lstStyle>
          <a:p>
            <a:r>
              <a:rPr lang="en-US" smtClean="0"/>
              <a:t>Click to edit Master title style</a:t>
            </a:r>
            <a:endParaRPr/>
          </a:p>
        </p:txBody>
      </p:sp>
      <p:sp>
        <p:nvSpPr>
          <p:cNvPr id="11" name="Text Placeholder 9"/>
          <p:cNvSpPr>
            <a:spLocks noGrp="1"/>
          </p:cNvSpPr>
          <p:nvPr>
            <p:ph type="body" sz="quarter" idx="14"/>
          </p:nvPr>
        </p:nvSpPr>
        <p:spPr>
          <a:xfrm>
            <a:off x="456011" y="2361901"/>
            <a:ext cx="6171008" cy="400050"/>
          </a:xfrm>
        </p:spPr>
        <p:txBody>
          <a:bodyPr>
            <a:noAutofit/>
          </a:bodyPr>
          <a:lstStyle>
            <a:lvl1pPr marL="0" indent="0">
              <a:spcBef>
                <a:spcPts val="0"/>
              </a:spcBef>
              <a:buFontTx/>
              <a:buNone/>
              <a:defRPr sz="24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FDD7D378-E709-4062-9715-39E79557A063}" type="datetime4">
              <a:rPr lang="en-US" smtClean="0"/>
              <a:t>November 3, 2015</a:t>
            </a:fld>
            <a:endParaRPr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dirty="0"/>
          </a:p>
        </p:txBody>
      </p:sp>
      <p:sp>
        <p:nvSpPr>
          <p:cNvPr id="5" name="Slide Number Placeholder 4"/>
          <p:cNvSpPr>
            <a:spLocks noGrp="1"/>
          </p:cNvSpPr>
          <p:nvPr>
            <p:ph type="sldNum" sz="quarter" idx="12"/>
          </p:nvPr>
        </p:nvSpPr>
        <p:spPr/>
        <p:txBody>
          <a:bodyPr/>
          <a:lstStyle/>
          <a:p>
            <a:fld id="{B016F8AB-BCEA-4347-8BA6-BE776009BC89}" type="slidenum">
              <a:rPr/>
              <a:pPr/>
              <a:t>‹#›</a:t>
            </a:fld>
            <a:endParaRPr dirty="0"/>
          </a:p>
        </p:txBody>
      </p:sp>
      <p:sp>
        <p:nvSpPr>
          <p:cNvPr id="10" name="Freeform 9"/>
          <p:cNvSpPr/>
          <p:nvPr/>
        </p:nvSpPr>
        <p:spPr>
          <a:xfrm>
            <a:off x="456010" y="347114"/>
            <a:ext cx="8239601" cy="1468026"/>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sz="1350" dirty="0"/>
          </a:p>
        </p:txBody>
      </p:sp>
      <p:grpSp>
        <p:nvGrpSpPr>
          <p:cNvPr id="8" name="Group 7"/>
          <p:cNvGrpSpPr/>
          <p:nvPr/>
        </p:nvGrpSpPr>
        <p:grpSpPr>
          <a:xfrm>
            <a:off x="457705" y="4686301"/>
            <a:ext cx="727103" cy="292893"/>
            <a:chOff x="3578225" y="1146175"/>
            <a:chExt cx="5038725" cy="2111375"/>
          </a:xfrm>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Tree>
    <p:extLst>
      <p:ext uri="{BB962C8B-B14F-4D97-AF65-F5344CB8AC3E}">
        <p14:creationId xmlns:p14="http://schemas.microsoft.com/office/powerpoint/2010/main" val="3470058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Slate Turquoise Frame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6010" y="1928810"/>
            <a:ext cx="6171008" cy="432197"/>
          </a:xfrm>
        </p:spPr>
        <p:txBody>
          <a:bodyPr>
            <a:noAutofit/>
          </a:bodyPr>
          <a:lstStyle>
            <a:lvl1pPr>
              <a:defRPr sz="3000"/>
            </a:lvl1pPr>
          </a:lstStyle>
          <a:p>
            <a:r>
              <a:rPr lang="en-US" smtClean="0"/>
              <a:t>Click to edit Master title style</a:t>
            </a:r>
            <a:endParaRPr/>
          </a:p>
        </p:txBody>
      </p:sp>
      <p:sp>
        <p:nvSpPr>
          <p:cNvPr id="11" name="Text Placeholder 9"/>
          <p:cNvSpPr>
            <a:spLocks noGrp="1"/>
          </p:cNvSpPr>
          <p:nvPr>
            <p:ph type="body" sz="quarter" idx="14"/>
          </p:nvPr>
        </p:nvSpPr>
        <p:spPr>
          <a:xfrm>
            <a:off x="456011" y="2361901"/>
            <a:ext cx="6171008" cy="400050"/>
          </a:xfrm>
        </p:spPr>
        <p:txBody>
          <a:bodyPr>
            <a:noAutofit/>
          </a:bodyPr>
          <a:lstStyle>
            <a:lvl1pPr marL="0" indent="0">
              <a:spcBef>
                <a:spcPts val="0"/>
              </a:spcBef>
              <a:buFontTx/>
              <a:buNone/>
              <a:defRPr sz="24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grpSp>
        <p:nvGrpSpPr>
          <p:cNvPr id="8" name="Group 7"/>
          <p:cNvGrpSpPr/>
          <p:nvPr/>
        </p:nvGrpSpPr>
        <p:grpSpPr>
          <a:xfrm>
            <a:off x="457705" y="4686301"/>
            <a:ext cx="727103" cy="292893"/>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
        <p:nvSpPr>
          <p:cNvPr id="3" name="Date Placeholder 2"/>
          <p:cNvSpPr>
            <a:spLocks noGrp="1"/>
          </p:cNvSpPr>
          <p:nvPr>
            <p:ph type="dt" sz="half" idx="10"/>
          </p:nvPr>
        </p:nvSpPr>
        <p:spPr/>
        <p:txBody>
          <a:bodyPr/>
          <a:lstStyle/>
          <a:p>
            <a:fld id="{C07C5E14-300D-4720-B5FE-54C7D96D4160}" type="datetime4">
              <a:rPr lang="en-US" smtClean="0"/>
              <a:t>November 3, 2015</a:t>
            </a:fld>
            <a:endParaRPr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dirty="0"/>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pPr/>
              <a:t>‹#›</a:t>
            </a:fld>
            <a:endParaRPr dirty="0"/>
          </a:p>
        </p:txBody>
      </p:sp>
      <p:sp>
        <p:nvSpPr>
          <p:cNvPr id="10" name="Freeform 9"/>
          <p:cNvSpPr/>
          <p:nvPr/>
        </p:nvSpPr>
        <p:spPr>
          <a:xfrm>
            <a:off x="456010" y="347114"/>
            <a:ext cx="8239601" cy="1468026"/>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sz="1350" dirty="0"/>
          </a:p>
        </p:txBody>
      </p:sp>
    </p:spTree>
    <p:extLst>
      <p:ext uri="{BB962C8B-B14F-4D97-AF65-F5344CB8AC3E}">
        <p14:creationId xmlns:p14="http://schemas.microsoft.com/office/powerpoint/2010/main" val="14451298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Slate Orange Frame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6010" y="1928810"/>
            <a:ext cx="6171008" cy="432197"/>
          </a:xfrm>
        </p:spPr>
        <p:txBody>
          <a:bodyPr>
            <a:noAutofit/>
          </a:bodyPr>
          <a:lstStyle>
            <a:lvl1pPr>
              <a:defRPr sz="3000"/>
            </a:lvl1pPr>
          </a:lstStyle>
          <a:p>
            <a:r>
              <a:rPr lang="en-US" smtClean="0"/>
              <a:t>Click to edit Master title style</a:t>
            </a:r>
            <a:endParaRPr/>
          </a:p>
        </p:txBody>
      </p:sp>
      <p:sp>
        <p:nvSpPr>
          <p:cNvPr id="11" name="Text Placeholder 9"/>
          <p:cNvSpPr>
            <a:spLocks noGrp="1"/>
          </p:cNvSpPr>
          <p:nvPr>
            <p:ph type="body" sz="quarter" idx="14"/>
          </p:nvPr>
        </p:nvSpPr>
        <p:spPr>
          <a:xfrm>
            <a:off x="456011" y="2361901"/>
            <a:ext cx="6171008" cy="400050"/>
          </a:xfrm>
        </p:spPr>
        <p:txBody>
          <a:bodyPr>
            <a:noAutofit/>
          </a:bodyPr>
          <a:lstStyle>
            <a:lvl1pPr marL="0" indent="0">
              <a:spcBef>
                <a:spcPts val="0"/>
              </a:spcBef>
              <a:buFontTx/>
              <a:buNone/>
              <a:defRPr sz="24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grpSp>
        <p:nvGrpSpPr>
          <p:cNvPr id="8" name="Group 7"/>
          <p:cNvGrpSpPr/>
          <p:nvPr/>
        </p:nvGrpSpPr>
        <p:grpSpPr>
          <a:xfrm>
            <a:off x="457705" y="4686301"/>
            <a:ext cx="727103" cy="292893"/>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
        <p:nvSpPr>
          <p:cNvPr id="3" name="Date Placeholder 2"/>
          <p:cNvSpPr>
            <a:spLocks noGrp="1"/>
          </p:cNvSpPr>
          <p:nvPr>
            <p:ph type="dt" sz="half" idx="10"/>
          </p:nvPr>
        </p:nvSpPr>
        <p:spPr/>
        <p:txBody>
          <a:bodyPr/>
          <a:lstStyle/>
          <a:p>
            <a:fld id="{BC7BE07D-E945-4DDF-8452-20009392BF2F}" type="datetime4">
              <a:rPr lang="en-US" smtClean="0"/>
              <a:t>November 3, 2015</a:t>
            </a:fld>
            <a:endParaRPr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dirty="0"/>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pPr/>
              <a:t>‹#›</a:t>
            </a:fld>
            <a:endParaRPr dirty="0"/>
          </a:p>
        </p:txBody>
      </p:sp>
      <p:sp>
        <p:nvSpPr>
          <p:cNvPr id="10" name="Freeform 9"/>
          <p:cNvSpPr/>
          <p:nvPr/>
        </p:nvSpPr>
        <p:spPr>
          <a:xfrm>
            <a:off x="456010" y="347114"/>
            <a:ext cx="8239601" cy="1468026"/>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3"/>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sz="1350" dirty="0"/>
          </a:p>
        </p:txBody>
      </p:sp>
    </p:spTree>
    <p:extLst>
      <p:ext uri="{BB962C8B-B14F-4D97-AF65-F5344CB8AC3E}">
        <p14:creationId xmlns:p14="http://schemas.microsoft.com/office/powerpoint/2010/main" val="1280500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7410" y="285750"/>
            <a:ext cx="7092553" cy="1714500"/>
          </a:xfrm>
        </p:spPr>
        <p:txBody>
          <a:bodyPr>
            <a:noAutofit/>
          </a:bodyPr>
          <a:lstStyle>
            <a:lvl1pPr marL="288036" indent="-288036">
              <a:lnSpc>
                <a:spcPct val="80000"/>
              </a:lnSpc>
              <a:defRPr sz="4500"/>
            </a:lvl1pPr>
          </a:lstStyle>
          <a:p>
            <a:r>
              <a:rPr lang="en-US" dirty="0" smtClean="0"/>
              <a:t>“Click to add quote here. Type quotation marks before and after text.”</a:t>
            </a:r>
            <a:endParaRPr dirty="0"/>
          </a:p>
        </p:txBody>
      </p:sp>
      <p:sp>
        <p:nvSpPr>
          <p:cNvPr id="6" name="Text Placeholder 9"/>
          <p:cNvSpPr>
            <a:spLocks noGrp="1"/>
          </p:cNvSpPr>
          <p:nvPr>
            <p:ph type="body" sz="quarter" idx="14" hasCustomPrompt="1"/>
          </p:nvPr>
        </p:nvSpPr>
        <p:spPr>
          <a:xfrm>
            <a:off x="546039" y="2114550"/>
            <a:ext cx="6773923" cy="1028700"/>
          </a:xfrm>
        </p:spPr>
        <p:txBody>
          <a:bodyPr>
            <a:noAutofit/>
          </a:bodyPr>
          <a:lstStyle>
            <a:lvl1pPr marL="0" indent="0">
              <a:spcBef>
                <a:spcPts val="0"/>
              </a:spcBef>
              <a:buFontTx/>
              <a:buNone/>
              <a:defRPr sz="1500" baseline="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dirty="0"/>
              <a:t>Click </a:t>
            </a:r>
            <a:r>
              <a:rPr lang="en-US" dirty="0" smtClean="0"/>
              <a:t>to add quoted person’s name, title, company</a:t>
            </a:r>
            <a:endParaRPr dirty="0"/>
          </a:p>
        </p:txBody>
      </p:sp>
      <p:grpSp>
        <p:nvGrpSpPr>
          <p:cNvPr id="7" name="Group 6"/>
          <p:cNvGrpSpPr/>
          <p:nvPr/>
        </p:nvGrpSpPr>
        <p:grpSpPr>
          <a:xfrm>
            <a:off x="457705" y="4686301"/>
            <a:ext cx="727103" cy="292893"/>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
        <p:nvSpPr>
          <p:cNvPr id="3" name="Date Placeholder 2"/>
          <p:cNvSpPr>
            <a:spLocks noGrp="1"/>
          </p:cNvSpPr>
          <p:nvPr>
            <p:ph type="dt" sz="half" idx="10"/>
          </p:nvPr>
        </p:nvSpPr>
        <p:spPr/>
        <p:txBody>
          <a:bodyPr/>
          <a:lstStyle/>
          <a:p>
            <a:fld id="{EFA54ACD-BEB7-4258-A5F3-653792456C00}" type="datetime4">
              <a:rPr lang="en-US" smtClean="0"/>
              <a:t>November 3, 2015</a:t>
            </a:fld>
            <a:endParaRPr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dirty="0"/>
          </a:p>
        </p:txBody>
      </p:sp>
      <p:sp>
        <p:nvSpPr>
          <p:cNvPr id="5" name="Slide Number Placeholder 4"/>
          <p:cNvSpPr>
            <a:spLocks noGrp="1"/>
          </p:cNvSpPr>
          <p:nvPr>
            <p:ph type="sldNum" sz="quarter" idx="12"/>
          </p:nvPr>
        </p:nvSpPr>
        <p:spPr/>
        <p:txBody>
          <a:bodyPr/>
          <a:lstStyle/>
          <a:p>
            <a:fld id="{B016F8AB-BCEA-4347-8BA6-BE776009BC89}" type="slidenum">
              <a:rPr/>
              <a:pPr/>
              <a:t>‹#›</a:t>
            </a:fld>
            <a:endParaRPr dirty="0"/>
          </a:p>
        </p:txBody>
      </p:sp>
    </p:spTree>
    <p:extLst>
      <p:ext uri="{BB962C8B-B14F-4D97-AF65-F5344CB8AC3E}">
        <p14:creationId xmlns:p14="http://schemas.microsoft.com/office/powerpoint/2010/main" val="31270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Slate Quot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7410" y="285750"/>
            <a:ext cx="7092553" cy="1714500"/>
          </a:xfrm>
        </p:spPr>
        <p:txBody>
          <a:bodyPr>
            <a:noAutofit/>
          </a:bodyPr>
          <a:lstStyle>
            <a:lvl1pPr marL="288036" indent="-288036">
              <a:lnSpc>
                <a:spcPct val="80000"/>
              </a:lnSpc>
              <a:defRPr sz="4500"/>
            </a:lvl1pPr>
          </a:lstStyle>
          <a:p>
            <a:r>
              <a:rPr lang="en-US" dirty="0" smtClean="0"/>
              <a:t>“Click to add quote here. Type quotation marks before and after text.”</a:t>
            </a:r>
            <a:endParaRPr dirty="0"/>
          </a:p>
        </p:txBody>
      </p:sp>
      <p:sp>
        <p:nvSpPr>
          <p:cNvPr id="6" name="Text Placeholder 9"/>
          <p:cNvSpPr>
            <a:spLocks noGrp="1"/>
          </p:cNvSpPr>
          <p:nvPr>
            <p:ph type="body" sz="quarter" idx="14" hasCustomPrompt="1"/>
          </p:nvPr>
        </p:nvSpPr>
        <p:spPr>
          <a:xfrm>
            <a:off x="546039" y="2114550"/>
            <a:ext cx="6773923" cy="1028700"/>
          </a:xfrm>
        </p:spPr>
        <p:txBody>
          <a:bodyPr>
            <a:noAutofit/>
          </a:bodyPr>
          <a:lstStyle>
            <a:lvl1pPr marL="0" indent="0">
              <a:spcBef>
                <a:spcPts val="0"/>
              </a:spcBef>
              <a:buFontTx/>
              <a:buNone/>
              <a:defRPr sz="15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dirty="0" smtClean="0"/>
              <a:t>Click to add quoted person’s name, title, company</a:t>
            </a:r>
            <a:endParaRPr lang="en-US" dirty="0"/>
          </a:p>
        </p:txBody>
      </p:sp>
      <p:grpSp>
        <p:nvGrpSpPr>
          <p:cNvPr id="7" name="Group 6"/>
          <p:cNvGrpSpPr/>
          <p:nvPr/>
        </p:nvGrpSpPr>
        <p:grpSpPr>
          <a:xfrm>
            <a:off x="456011" y="4686301"/>
            <a:ext cx="727103" cy="292893"/>
            <a:chOff x="3578225" y="1146175"/>
            <a:chExt cx="5038725" cy="2111375"/>
          </a:xfrm>
          <a:solidFill>
            <a:schemeClr val="tx1"/>
          </a:solidFill>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
        <p:nvSpPr>
          <p:cNvPr id="3" name="Date Placeholder 2"/>
          <p:cNvSpPr>
            <a:spLocks noGrp="1"/>
          </p:cNvSpPr>
          <p:nvPr>
            <p:ph type="dt" sz="half" idx="10"/>
          </p:nvPr>
        </p:nvSpPr>
        <p:spPr/>
        <p:txBody>
          <a:bodyPr/>
          <a:lstStyle/>
          <a:p>
            <a:fld id="{2399C1EB-F401-4F7B-BD9C-AAA165C9F3D7}" type="datetime4">
              <a:rPr lang="en-US" smtClean="0"/>
              <a:t>November 3, 2015</a:t>
            </a:fld>
            <a:endParaRPr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dirty="0"/>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pPr/>
              <a:t>‹#›</a:t>
            </a:fld>
            <a:endParaRPr dirty="0"/>
          </a:p>
        </p:txBody>
      </p:sp>
    </p:spTree>
    <p:extLst>
      <p:ext uri="{BB962C8B-B14F-4D97-AF65-F5344CB8AC3E}">
        <p14:creationId xmlns:p14="http://schemas.microsoft.com/office/powerpoint/2010/main" val="39407611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Date Placeholder 1"/>
          <p:cNvSpPr>
            <a:spLocks noGrp="1"/>
          </p:cNvSpPr>
          <p:nvPr>
            <p:ph type="dt" sz="half" idx="10"/>
          </p:nvPr>
        </p:nvSpPr>
        <p:spPr/>
        <p:txBody>
          <a:bodyPr/>
          <a:lstStyle/>
          <a:p>
            <a:fld id="{ECF1CC87-9C4B-4D13-B529-5EAF641302E2}" type="datetime4">
              <a:rPr lang="en-US" smtClean="0"/>
              <a:t>November 3, 2015</a:t>
            </a:fld>
            <a:endParaRPr dirty="0"/>
          </a:p>
        </p:txBody>
      </p:sp>
      <p:sp>
        <p:nvSpPr>
          <p:cNvPr id="8" name="Footer Placeholder 7"/>
          <p:cNvSpPr>
            <a:spLocks noGrp="1"/>
          </p:cNvSpPr>
          <p:nvPr>
            <p:ph type="ftr" sz="quarter" idx="11"/>
          </p:nvPr>
        </p:nvSpPr>
        <p:spPr/>
        <p:txBody>
          <a:bodyPr/>
          <a:lstStyle/>
          <a:p>
            <a:r>
              <a:rPr lang="en-US" dirty="0" smtClean="0"/>
              <a:t>Private | Confidential | Internal Use Only </a:t>
            </a:r>
            <a:endParaRPr dirty="0"/>
          </a:p>
        </p:txBody>
      </p:sp>
      <p:sp>
        <p:nvSpPr>
          <p:cNvPr id="9" name="Slide Number Placeholder 8"/>
          <p:cNvSpPr>
            <a:spLocks noGrp="1"/>
          </p:cNvSpPr>
          <p:nvPr>
            <p:ph type="sldNum" sz="quarter" idx="12"/>
          </p:nvPr>
        </p:nvSpPr>
        <p:spPr/>
        <p:txBody>
          <a:bodyPr/>
          <a:lstStyle/>
          <a:p>
            <a:fld id="{B016F8AB-BCEA-4347-8BA6-BE776009BC89}" type="slidenum">
              <a:rPr/>
              <a:pPr/>
              <a:t>‹#›</a:t>
            </a:fld>
            <a:endParaRPr dirty="0"/>
          </a:p>
        </p:txBody>
      </p:sp>
    </p:spTree>
    <p:extLst>
      <p:ext uri="{BB962C8B-B14F-4D97-AF65-F5344CB8AC3E}">
        <p14:creationId xmlns:p14="http://schemas.microsoft.com/office/powerpoint/2010/main" val="1114083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081" y="390906"/>
            <a:ext cx="8227457" cy="308610"/>
          </a:xfrm>
        </p:spPr>
        <p:txBody>
          <a:bodyPr wrap="square">
            <a:noAutofit/>
          </a:bodyPr>
          <a:lstStyle>
            <a:lvl1pPr>
              <a:defRPr baseline="0"/>
            </a:lvl1pPr>
          </a:lstStyle>
          <a:p>
            <a:r>
              <a:rPr/>
              <a:t>Click to add one-line title</a:t>
            </a:r>
          </a:p>
        </p:txBody>
      </p:sp>
      <p:sp>
        <p:nvSpPr>
          <p:cNvPr id="8" name="Text Placeholder 7"/>
          <p:cNvSpPr>
            <a:spLocks noGrp="1"/>
          </p:cNvSpPr>
          <p:nvPr>
            <p:ph type="body" sz="quarter" idx="13" hasCustomPrompt="1"/>
          </p:nvPr>
        </p:nvSpPr>
        <p:spPr>
          <a:xfrm>
            <a:off x="457081" y="700680"/>
            <a:ext cx="8227457" cy="285750"/>
          </a:xfrm>
        </p:spPr>
        <p:txBody>
          <a:bodyPr>
            <a:noAutofit/>
          </a:bodyPr>
          <a:lstStyle>
            <a:lvl1pPr marL="0" indent="0">
              <a:spcBef>
                <a:spcPts val="0"/>
              </a:spcBef>
              <a:buNone/>
              <a:defRPr sz="1800"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subtitle</a:t>
            </a:r>
          </a:p>
        </p:txBody>
      </p:sp>
      <p:sp>
        <p:nvSpPr>
          <p:cNvPr id="3" name="Content Placeholder 2"/>
          <p:cNvSpPr>
            <a:spLocks noGrp="1"/>
          </p:cNvSpPr>
          <p:nvPr>
            <p:ph idx="1"/>
          </p:nvPr>
        </p:nvSpPr>
        <p:spPr>
          <a:xfrm>
            <a:off x="457200" y="1143001"/>
            <a:ext cx="8227338" cy="34289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AEFA413A-E630-4377-B30C-3545E98CC867}" type="datetime4">
              <a:rPr lang="en-US" smtClean="0"/>
              <a:t>November 3, 2015</a:t>
            </a:fld>
            <a:endParaRPr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dirty="0"/>
          </a:p>
        </p:txBody>
      </p:sp>
      <p:sp>
        <p:nvSpPr>
          <p:cNvPr id="6" name="Slide Number Placeholder 5"/>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3039737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Subtitle, Heading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081" y="390906"/>
            <a:ext cx="8227457" cy="308610"/>
          </a:xfrm>
        </p:spPr>
        <p:txBody>
          <a:bodyPr wrap="square">
            <a:noAutofit/>
          </a:bodyPr>
          <a:lstStyle>
            <a:lvl1pPr>
              <a:defRPr baseline="0"/>
            </a:lvl1pPr>
          </a:lstStyle>
          <a:p>
            <a:r>
              <a:rPr/>
              <a:t>Click to add one-line title</a:t>
            </a:r>
          </a:p>
        </p:txBody>
      </p:sp>
      <p:sp>
        <p:nvSpPr>
          <p:cNvPr id="8" name="Text Placeholder 7"/>
          <p:cNvSpPr>
            <a:spLocks noGrp="1"/>
          </p:cNvSpPr>
          <p:nvPr>
            <p:ph type="body" sz="quarter" idx="13" hasCustomPrompt="1"/>
          </p:nvPr>
        </p:nvSpPr>
        <p:spPr>
          <a:xfrm>
            <a:off x="457081" y="700680"/>
            <a:ext cx="8227457" cy="285750"/>
          </a:xfrm>
        </p:spPr>
        <p:txBody>
          <a:bodyPr>
            <a:noAutofit/>
          </a:bodyPr>
          <a:lstStyle>
            <a:lvl1pPr marL="0" indent="0">
              <a:spcBef>
                <a:spcPts val="0"/>
              </a:spcBef>
              <a:buNone/>
              <a:defRPr sz="1800"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subtitle</a:t>
            </a:r>
          </a:p>
        </p:txBody>
      </p:sp>
      <p:sp>
        <p:nvSpPr>
          <p:cNvPr id="9" name="Text Placeholder 7"/>
          <p:cNvSpPr>
            <a:spLocks noGrp="1"/>
          </p:cNvSpPr>
          <p:nvPr>
            <p:ph type="body" sz="quarter" idx="14" hasCustomPrompt="1"/>
          </p:nvPr>
        </p:nvSpPr>
        <p:spPr>
          <a:xfrm>
            <a:off x="457201" y="1143000"/>
            <a:ext cx="8227457" cy="285750"/>
          </a:xfrm>
        </p:spPr>
        <p:txBody>
          <a:bodyPr>
            <a:noAutofit/>
          </a:bodyPr>
          <a:lstStyle>
            <a:lvl1pPr marL="0" indent="0">
              <a:spcBef>
                <a:spcPts val="0"/>
              </a:spcBef>
              <a:buNone/>
              <a:defRPr sz="1800" b="1"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heading</a:t>
            </a:r>
          </a:p>
        </p:txBody>
      </p:sp>
      <p:sp>
        <p:nvSpPr>
          <p:cNvPr id="3" name="Content Placeholder 2"/>
          <p:cNvSpPr>
            <a:spLocks noGrp="1"/>
          </p:cNvSpPr>
          <p:nvPr>
            <p:ph idx="1"/>
          </p:nvPr>
        </p:nvSpPr>
        <p:spPr>
          <a:xfrm>
            <a:off x="457200" y="1483615"/>
            <a:ext cx="8227338" cy="30883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D33DC54-2A66-493A-80B5-8303FBA5D0AD}" type="datetime4">
              <a:rPr lang="en-US" smtClean="0"/>
              <a:t>November 3, 2015</a:t>
            </a:fld>
            <a:endParaRPr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dirty="0"/>
          </a:p>
        </p:txBody>
      </p:sp>
      <p:sp>
        <p:nvSpPr>
          <p:cNvPr id="6" name="Slide Number Placeholder 5"/>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82615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mod="1">
    <p:ext uri="{DCECCB84-F9BA-43D5-87BE-67443E8EF086}">
      <p15:sldGuideLst xmlns:p15="http://schemas.microsoft.com/office/powerpoint/2012/main">
        <p15:guide id="1" orient="horz" pos="216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6B45FFC-9EEF-4E69-85F5-C8F54747804D}" type="datetime4">
              <a:rPr lang="en-US" smtClean="0"/>
              <a:t>November 3, 2015</a:t>
            </a:fld>
            <a:endParaRPr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dirty="0"/>
          </a:p>
        </p:txBody>
      </p:sp>
      <p:sp>
        <p:nvSpPr>
          <p:cNvPr id="5" name="Slide Number Placeholder 4"/>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160948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457081" y="390906"/>
            <a:ext cx="8227457" cy="308610"/>
          </a:xfrm>
        </p:spPr>
        <p:txBody>
          <a:bodyPr/>
          <a:lstStyle>
            <a:lvl1pPr>
              <a:defRPr/>
            </a:lvl1pPr>
          </a:lstStyle>
          <a:p>
            <a:r>
              <a:rPr/>
              <a:t>Click to add one-line title</a:t>
            </a:r>
          </a:p>
        </p:txBody>
      </p:sp>
      <p:sp>
        <p:nvSpPr>
          <p:cNvPr id="7" name="Text Placeholder 7"/>
          <p:cNvSpPr>
            <a:spLocks noGrp="1"/>
          </p:cNvSpPr>
          <p:nvPr>
            <p:ph type="body" sz="quarter" idx="13" hasCustomPrompt="1"/>
          </p:nvPr>
        </p:nvSpPr>
        <p:spPr>
          <a:xfrm>
            <a:off x="457081" y="700680"/>
            <a:ext cx="8227457" cy="285750"/>
          </a:xfrm>
        </p:spPr>
        <p:txBody>
          <a:bodyPr>
            <a:noAutofit/>
          </a:bodyPr>
          <a:lstStyle>
            <a:lvl1pPr marL="0" indent="0">
              <a:spcBef>
                <a:spcPts val="0"/>
              </a:spcBef>
              <a:buNone/>
              <a:defRPr sz="1800"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subtitle</a:t>
            </a:r>
          </a:p>
        </p:txBody>
      </p:sp>
      <p:sp>
        <p:nvSpPr>
          <p:cNvPr id="3" name="Date Placeholder 2"/>
          <p:cNvSpPr>
            <a:spLocks noGrp="1"/>
          </p:cNvSpPr>
          <p:nvPr>
            <p:ph type="dt" sz="half" idx="10"/>
          </p:nvPr>
        </p:nvSpPr>
        <p:spPr/>
        <p:txBody>
          <a:bodyPr/>
          <a:lstStyle/>
          <a:p>
            <a:fld id="{684E3265-88A3-4C30-AE11-BFDF645909E9}" type="datetime4">
              <a:rPr lang="en-US" smtClean="0"/>
              <a:t>November 3, 2015</a:t>
            </a:fld>
            <a:endParaRPr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dirty="0"/>
          </a:p>
        </p:txBody>
      </p:sp>
      <p:sp>
        <p:nvSpPr>
          <p:cNvPr id="5" name="Slide Number Placeholder 4"/>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621200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F763D2-AF56-4C60-80C7-7D8FC051005C}" type="datetime4">
              <a:rPr lang="en-US" smtClean="0"/>
              <a:t>November 3, 2015</a:t>
            </a:fld>
            <a:endParaRPr dirty="0"/>
          </a:p>
        </p:txBody>
      </p:sp>
      <p:sp>
        <p:nvSpPr>
          <p:cNvPr id="3" name="Footer Placeholder 2"/>
          <p:cNvSpPr>
            <a:spLocks noGrp="1"/>
          </p:cNvSpPr>
          <p:nvPr>
            <p:ph type="ftr" sz="quarter" idx="11"/>
          </p:nvPr>
        </p:nvSpPr>
        <p:spPr/>
        <p:txBody>
          <a:bodyPr/>
          <a:lstStyle/>
          <a:p>
            <a:r>
              <a:rPr lang="en-US" dirty="0" smtClean="0"/>
              <a:t>Private | Confidential | Internal Use Only </a:t>
            </a:r>
            <a:endParaRPr dirty="0"/>
          </a:p>
        </p:txBody>
      </p:sp>
      <p:sp>
        <p:nvSpPr>
          <p:cNvPr id="4" name="Slide Number Placeholder 3"/>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2836782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081" y="389427"/>
            <a:ext cx="8227457" cy="639273"/>
          </a:xfrm>
        </p:spPr>
        <p:txBody>
          <a:bodyPr/>
          <a:lstStyle/>
          <a:p>
            <a:r>
              <a:rPr lang="en-US" smtClean="0"/>
              <a:t>Click to edit Master title style</a:t>
            </a:r>
            <a:endParaRPr/>
          </a:p>
        </p:txBody>
      </p:sp>
      <p:sp>
        <p:nvSpPr>
          <p:cNvPr id="3" name="Content Placeholder 2"/>
          <p:cNvSpPr>
            <a:spLocks noGrp="1"/>
          </p:cNvSpPr>
          <p:nvPr>
            <p:ph sz="half" idx="1"/>
          </p:nvPr>
        </p:nvSpPr>
        <p:spPr>
          <a:xfrm>
            <a:off x="457081" y="1143000"/>
            <a:ext cx="3977640"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06898" y="1143000"/>
            <a:ext cx="3977640"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905039DC-98B3-47E6-AD46-BA5B72AD8B4A}" type="datetime4">
              <a:rPr lang="en-US" smtClean="0"/>
              <a:t>November 3, 2015</a:t>
            </a:fld>
            <a:endParaRPr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dirty="0"/>
          </a:p>
        </p:txBody>
      </p:sp>
      <p:sp>
        <p:nvSpPr>
          <p:cNvPr id="7" name="Slide Number Placeholder 6"/>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340852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Two Content and Headings">
    <p:spTree>
      <p:nvGrpSpPr>
        <p:cNvPr id="1" name=""/>
        <p:cNvGrpSpPr/>
        <p:nvPr/>
      </p:nvGrpSpPr>
      <p:grpSpPr>
        <a:xfrm>
          <a:off x="0" y="0"/>
          <a:ext cx="0" cy="0"/>
          <a:chOff x="0" y="0"/>
          <a:chExt cx="0" cy="0"/>
        </a:xfrm>
      </p:grpSpPr>
      <p:sp>
        <p:nvSpPr>
          <p:cNvPr id="2" name="Title 1"/>
          <p:cNvSpPr>
            <a:spLocks noGrp="1"/>
          </p:cNvSpPr>
          <p:nvPr>
            <p:ph type="title"/>
          </p:nvPr>
        </p:nvSpPr>
        <p:spPr>
          <a:xfrm>
            <a:off x="457081" y="389427"/>
            <a:ext cx="8227457" cy="639273"/>
          </a:xfrm>
        </p:spPr>
        <p:txBody>
          <a:bodyPr/>
          <a:lstStyle/>
          <a:p>
            <a:r>
              <a:rPr lang="en-US" smtClean="0"/>
              <a:t>Click to edit Master title style</a:t>
            </a:r>
            <a:endParaRPr/>
          </a:p>
        </p:txBody>
      </p:sp>
      <p:sp>
        <p:nvSpPr>
          <p:cNvPr id="3" name="Text Placeholder 2"/>
          <p:cNvSpPr>
            <a:spLocks noGrp="1"/>
          </p:cNvSpPr>
          <p:nvPr>
            <p:ph type="body" idx="1" hasCustomPrompt="1"/>
          </p:nvPr>
        </p:nvSpPr>
        <p:spPr>
          <a:xfrm>
            <a:off x="457200" y="1142999"/>
            <a:ext cx="3977640"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4" name="Content Placeholder 3"/>
          <p:cNvSpPr>
            <a:spLocks noGrp="1"/>
          </p:cNvSpPr>
          <p:nvPr>
            <p:ph sz="half" idx="2"/>
          </p:nvPr>
        </p:nvSpPr>
        <p:spPr>
          <a:xfrm>
            <a:off x="457081" y="1428750"/>
            <a:ext cx="397764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hasCustomPrompt="1"/>
          </p:nvPr>
        </p:nvSpPr>
        <p:spPr>
          <a:xfrm>
            <a:off x="4706898" y="1142999"/>
            <a:ext cx="3977640"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6" name="Content Placeholder 5"/>
          <p:cNvSpPr>
            <a:spLocks noGrp="1"/>
          </p:cNvSpPr>
          <p:nvPr>
            <p:ph sz="quarter" idx="4"/>
          </p:nvPr>
        </p:nvSpPr>
        <p:spPr>
          <a:xfrm>
            <a:off x="4706898" y="1428750"/>
            <a:ext cx="397764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A48AA38D-5CBD-4E44-A2EB-B3F38A5B8051}" type="datetime4">
              <a:rPr lang="en-US" smtClean="0"/>
              <a:t>November 3, 2015</a:t>
            </a:fld>
            <a:endParaRPr dirty="0"/>
          </a:p>
        </p:txBody>
      </p:sp>
      <p:sp>
        <p:nvSpPr>
          <p:cNvPr id="8" name="Footer Placeholder 7"/>
          <p:cNvSpPr>
            <a:spLocks noGrp="1"/>
          </p:cNvSpPr>
          <p:nvPr>
            <p:ph type="ftr" sz="quarter" idx="11"/>
          </p:nvPr>
        </p:nvSpPr>
        <p:spPr/>
        <p:txBody>
          <a:bodyPr/>
          <a:lstStyle/>
          <a:p>
            <a:r>
              <a:rPr lang="en-US" dirty="0" smtClean="0"/>
              <a:t>Private | Confidential | Internal Use Only </a:t>
            </a:r>
            <a:endParaRPr dirty="0"/>
          </a:p>
        </p:txBody>
      </p:sp>
      <p:sp>
        <p:nvSpPr>
          <p:cNvPr id="9" name="Slide Number Placeholder 8"/>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49514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wo Content, Subtitle and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081" y="390906"/>
            <a:ext cx="8227457" cy="308610"/>
          </a:xfrm>
        </p:spPr>
        <p:txBody>
          <a:bodyPr/>
          <a:lstStyle>
            <a:lvl1pPr>
              <a:defRPr/>
            </a:lvl1pPr>
          </a:lstStyle>
          <a:p>
            <a:r>
              <a:rPr/>
              <a:t>Click to add one-line title</a:t>
            </a:r>
          </a:p>
        </p:txBody>
      </p:sp>
      <p:sp>
        <p:nvSpPr>
          <p:cNvPr id="10" name="Text Placeholder 7"/>
          <p:cNvSpPr>
            <a:spLocks noGrp="1"/>
          </p:cNvSpPr>
          <p:nvPr>
            <p:ph type="body" sz="quarter" idx="13" hasCustomPrompt="1"/>
          </p:nvPr>
        </p:nvSpPr>
        <p:spPr>
          <a:xfrm>
            <a:off x="457081" y="700680"/>
            <a:ext cx="8227457" cy="285750"/>
          </a:xfrm>
        </p:spPr>
        <p:txBody>
          <a:bodyPr>
            <a:noAutofit/>
          </a:bodyPr>
          <a:lstStyle>
            <a:lvl1pPr marL="0" indent="0">
              <a:spcBef>
                <a:spcPts val="0"/>
              </a:spcBef>
              <a:buNone/>
              <a:defRPr sz="1800"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subtitle</a:t>
            </a:r>
          </a:p>
        </p:txBody>
      </p:sp>
      <p:sp>
        <p:nvSpPr>
          <p:cNvPr id="3" name="Text Placeholder 2"/>
          <p:cNvSpPr>
            <a:spLocks noGrp="1"/>
          </p:cNvSpPr>
          <p:nvPr>
            <p:ph type="body" idx="1" hasCustomPrompt="1"/>
          </p:nvPr>
        </p:nvSpPr>
        <p:spPr>
          <a:xfrm>
            <a:off x="457200" y="1143000"/>
            <a:ext cx="3977640"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4" name="Content Placeholder 3"/>
          <p:cNvSpPr>
            <a:spLocks noGrp="1"/>
          </p:cNvSpPr>
          <p:nvPr>
            <p:ph sz="half" idx="2"/>
          </p:nvPr>
        </p:nvSpPr>
        <p:spPr>
          <a:xfrm>
            <a:off x="457081" y="1429914"/>
            <a:ext cx="3977640" cy="3142086"/>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hasCustomPrompt="1"/>
          </p:nvPr>
        </p:nvSpPr>
        <p:spPr>
          <a:xfrm>
            <a:off x="4706898" y="1143000"/>
            <a:ext cx="3977640"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6" name="Content Placeholder 5"/>
          <p:cNvSpPr>
            <a:spLocks noGrp="1"/>
          </p:cNvSpPr>
          <p:nvPr>
            <p:ph sz="quarter" idx="4"/>
          </p:nvPr>
        </p:nvSpPr>
        <p:spPr>
          <a:xfrm>
            <a:off x="4706898" y="1429914"/>
            <a:ext cx="3977640" cy="3142086"/>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8F030E74-B79E-47A7-AA1C-BA3D00CC0B4A}" type="datetime4">
              <a:rPr lang="en-US" smtClean="0"/>
              <a:t>November 3, 2015</a:t>
            </a:fld>
            <a:endParaRPr dirty="0"/>
          </a:p>
        </p:txBody>
      </p:sp>
      <p:sp>
        <p:nvSpPr>
          <p:cNvPr id="8" name="Footer Placeholder 7"/>
          <p:cNvSpPr>
            <a:spLocks noGrp="1"/>
          </p:cNvSpPr>
          <p:nvPr>
            <p:ph type="ftr" sz="quarter" idx="11"/>
          </p:nvPr>
        </p:nvSpPr>
        <p:spPr/>
        <p:txBody>
          <a:bodyPr/>
          <a:lstStyle/>
          <a:p>
            <a:r>
              <a:rPr lang="en-US" dirty="0" smtClean="0"/>
              <a:t>Private | Confidential | Internal Use Only </a:t>
            </a:r>
            <a:endParaRPr dirty="0"/>
          </a:p>
        </p:txBody>
      </p:sp>
      <p:sp>
        <p:nvSpPr>
          <p:cNvPr id="9" name="Slide Number Placeholder 8"/>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1822832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457081" y="389427"/>
            <a:ext cx="8227457" cy="639273"/>
          </a:xfrm>
        </p:spPr>
        <p:txBody>
          <a:bodyPr/>
          <a:lstStyle/>
          <a:p>
            <a:r>
              <a:rPr lang="en-US" smtClean="0"/>
              <a:t>Click to edit Master title style</a:t>
            </a:r>
            <a:endParaRPr/>
          </a:p>
        </p:txBody>
      </p:sp>
      <p:sp>
        <p:nvSpPr>
          <p:cNvPr id="10" name="Text Placeholder 9"/>
          <p:cNvSpPr>
            <a:spLocks noGrp="1"/>
          </p:cNvSpPr>
          <p:nvPr>
            <p:ph type="body" sz="quarter" idx="14"/>
          </p:nvPr>
        </p:nvSpPr>
        <p:spPr>
          <a:xfrm>
            <a:off x="457081" y="1143000"/>
            <a:ext cx="2571750"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Text Placeholder 9"/>
          <p:cNvSpPr>
            <a:spLocks noGrp="1"/>
          </p:cNvSpPr>
          <p:nvPr>
            <p:ph type="body" sz="quarter" idx="15"/>
          </p:nvPr>
        </p:nvSpPr>
        <p:spPr>
          <a:xfrm>
            <a:off x="3286125" y="1143000"/>
            <a:ext cx="2571750"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Text Placeholder 9"/>
          <p:cNvSpPr>
            <a:spLocks noGrp="1"/>
          </p:cNvSpPr>
          <p:nvPr>
            <p:ph type="body" sz="quarter" idx="16"/>
          </p:nvPr>
        </p:nvSpPr>
        <p:spPr>
          <a:xfrm>
            <a:off x="6112788" y="1143000"/>
            <a:ext cx="2571750"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0FDD7F1-9FB6-4CB9-BA1F-25B205B879F3}" type="datetime4">
              <a:rPr lang="en-US" smtClean="0"/>
              <a:t>November 3, 2015</a:t>
            </a:fld>
            <a:endParaRPr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dirty="0"/>
          </a:p>
        </p:txBody>
      </p:sp>
      <p:sp>
        <p:nvSpPr>
          <p:cNvPr id="7" name="Slide Number Placeholder 6"/>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3164848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hree Content and Headings">
    <p:spTree>
      <p:nvGrpSpPr>
        <p:cNvPr id="1" name=""/>
        <p:cNvGrpSpPr/>
        <p:nvPr/>
      </p:nvGrpSpPr>
      <p:grpSpPr>
        <a:xfrm>
          <a:off x="0" y="0"/>
          <a:ext cx="0" cy="0"/>
          <a:chOff x="0" y="0"/>
          <a:chExt cx="0" cy="0"/>
        </a:xfrm>
      </p:grpSpPr>
      <p:sp>
        <p:nvSpPr>
          <p:cNvPr id="2" name="Title 1"/>
          <p:cNvSpPr>
            <a:spLocks noGrp="1"/>
          </p:cNvSpPr>
          <p:nvPr>
            <p:ph type="title"/>
          </p:nvPr>
        </p:nvSpPr>
        <p:spPr>
          <a:xfrm>
            <a:off x="457081" y="389427"/>
            <a:ext cx="8227457" cy="639273"/>
          </a:xfrm>
        </p:spPr>
        <p:txBody>
          <a:bodyPr/>
          <a:lstStyle/>
          <a:p>
            <a:r>
              <a:rPr lang="en-US" smtClean="0"/>
              <a:t>Click to edit Master title style</a:t>
            </a:r>
            <a:endParaRPr/>
          </a:p>
        </p:txBody>
      </p:sp>
      <p:sp>
        <p:nvSpPr>
          <p:cNvPr id="9" name="Text Placeholder 2"/>
          <p:cNvSpPr>
            <a:spLocks noGrp="1"/>
          </p:cNvSpPr>
          <p:nvPr>
            <p:ph type="body" idx="1" hasCustomPrompt="1"/>
          </p:nvPr>
        </p:nvSpPr>
        <p:spPr>
          <a:xfrm>
            <a:off x="457200"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10" name="Text Placeholder 9"/>
          <p:cNvSpPr>
            <a:spLocks noGrp="1"/>
          </p:cNvSpPr>
          <p:nvPr>
            <p:ph type="body" sz="quarter" idx="14"/>
          </p:nvPr>
        </p:nvSpPr>
        <p:spPr>
          <a:xfrm>
            <a:off x="457081"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Text Placeholder 2"/>
          <p:cNvSpPr>
            <a:spLocks noGrp="1"/>
          </p:cNvSpPr>
          <p:nvPr>
            <p:ph type="body" idx="17" hasCustomPrompt="1"/>
          </p:nvPr>
        </p:nvSpPr>
        <p:spPr>
          <a:xfrm>
            <a:off x="3286245"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11" name="Text Placeholder 9"/>
          <p:cNvSpPr>
            <a:spLocks noGrp="1"/>
          </p:cNvSpPr>
          <p:nvPr>
            <p:ph type="body" sz="quarter" idx="15"/>
          </p:nvPr>
        </p:nvSpPr>
        <p:spPr>
          <a:xfrm>
            <a:off x="3286125"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Text Placeholder 2"/>
          <p:cNvSpPr>
            <a:spLocks noGrp="1"/>
          </p:cNvSpPr>
          <p:nvPr>
            <p:ph type="body" idx="18" hasCustomPrompt="1"/>
          </p:nvPr>
        </p:nvSpPr>
        <p:spPr>
          <a:xfrm>
            <a:off x="6115170"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12" name="Text Placeholder 9"/>
          <p:cNvSpPr>
            <a:spLocks noGrp="1"/>
          </p:cNvSpPr>
          <p:nvPr>
            <p:ph type="body" sz="quarter" idx="16"/>
          </p:nvPr>
        </p:nvSpPr>
        <p:spPr>
          <a:xfrm>
            <a:off x="6112788"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27D5831-B468-414C-94B5-F04EB43FC0AE}" type="datetime4">
              <a:rPr lang="en-US" smtClean="0"/>
              <a:t>November 3, 2015</a:t>
            </a:fld>
            <a:endParaRPr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dirty="0"/>
          </a:p>
        </p:txBody>
      </p:sp>
      <p:sp>
        <p:nvSpPr>
          <p:cNvPr id="7" name="Slide Number Placeholder 6"/>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374832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ree Content, Subtitle and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081" y="390906"/>
            <a:ext cx="8227457" cy="308610"/>
          </a:xfrm>
        </p:spPr>
        <p:txBody>
          <a:bodyPr/>
          <a:lstStyle>
            <a:lvl1pPr>
              <a:defRPr/>
            </a:lvl1pPr>
          </a:lstStyle>
          <a:p>
            <a:r>
              <a:rPr/>
              <a:t>Click to add one-line title</a:t>
            </a:r>
          </a:p>
        </p:txBody>
      </p:sp>
      <p:sp>
        <p:nvSpPr>
          <p:cNvPr id="15" name="Text Placeholder 7"/>
          <p:cNvSpPr>
            <a:spLocks noGrp="1"/>
          </p:cNvSpPr>
          <p:nvPr>
            <p:ph type="body" sz="quarter" idx="13" hasCustomPrompt="1"/>
          </p:nvPr>
        </p:nvSpPr>
        <p:spPr>
          <a:xfrm>
            <a:off x="457081" y="700680"/>
            <a:ext cx="8227457" cy="285750"/>
          </a:xfrm>
        </p:spPr>
        <p:txBody>
          <a:bodyPr>
            <a:noAutofit/>
          </a:bodyPr>
          <a:lstStyle>
            <a:lvl1pPr marL="0" indent="0">
              <a:spcBef>
                <a:spcPts val="0"/>
              </a:spcBef>
              <a:buNone/>
              <a:defRPr sz="1800"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subtitle</a:t>
            </a:r>
          </a:p>
        </p:txBody>
      </p:sp>
      <p:sp>
        <p:nvSpPr>
          <p:cNvPr id="9" name="Text Placeholder 2"/>
          <p:cNvSpPr>
            <a:spLocks noGrp="1"/>
          </p:cNvSpPr>
          <p:nvPr>
            <p:ph type="body" idx="1" hasCustomPrompt="1"/>
          </p:nvPr>
        </p:nvSpPr>
        <p:spPr>
          <a:xfrm>
            <a:off x="457200"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dirty="0"/>
              <a:t>Click to add heading</a:t>
            </a:r>
          </a:p>
        </p:txBody>
      </p:sp>
      <p:sp>
        <p:nvSpPr>
          <p:cNvPr id="10" name="Text Placeholder 9"/>
          <p:cNvSpPr>
            <a:spLocks noGrp="1"/>
          </p:cNvSpPr>
          <p:nvPr>
            <p:ph type="body" sz="quarter" idx="14"/>
          </p:nvPr>
        </p:nvSpPr>
        <p:spPr>
          <a:xfrm>
            <a:off x="457081"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Text Placeholder 2"/>
          <p:cNvSpPr>
            <a:spLocks noGrp="1"/>
          </p:cNvSpPr>
          <p:nvPr>
            <p:ph type="body" idx="17" hasCustomPrompt="1"/>
          </p:nvPr>
        </p:nvSpPr>
        <p:spPr>
          <a:xfrm>
            <a:off x="3286245"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11" name="Text Placeholder 9"/>
          <p:cNvSpPr>
            <a:spLocks noGrp="1"/>
          </p:cNvSpPr>
          <p:nvPr>
            <p:ph type="body" sz="quarter" idx="15"/>
          </p:nvPr>
        </p:nvSpPr>
        <p:spPr>
          <a:xfrm>
            <a:off x="3286125"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Text Placeholder 2"/>
          <p:cNvSpPr>
            <a:spLocks noGrp="1"/>
          </p:cNvSpPr>
          <p:nvPr>
            <p:ph type="body" idx="18" hasCustomPrompt="1"/>
          </p:nvPr>
        </p:nvSpPr>
        <p:spPr>
          <a:xfrm>
            <a:off x="6115170"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12" name="Text Placeholder 9"/>
          <p:cNvSpPr>
            <a:spLocks noGrp="1"/>
          </p:cNvSpPr>
          <p:nvPr>
            <p:ph type="body" sz="quarter" idx="16"/>
          </p:nvPr>
        </p:nvSpPr>
        <p:spPr>
          <a:xfrm>
            <a:off x="6112788"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727A18C6-3F10-4266-96C9-5D014F3025B2}" type="datetime4">
              <a:rPr lang="en-US" smtClean="0"/>
              <a:t>November 3, 2015</a:t>
            </a:fld>
            <a:endParaRPr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dirty="0"/>
          </a:p>
        </p:txBody>
      </p:sp>
      <p:sp>
        <p:nvSpPr>
          <p:cNvPr id="7" name="Slide Number Placeholder 6"/>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819814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457200" y="1143000"/>
            <a:ext cx="5886450" cy="34290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bwMode="ltGray">
          <a:xfrm>
            <a:off x="6457950" y="1143000"/>
            <a:ext cx="2226588" cy="3429000"/>
          </a:xfrm>
          <a:solidFill>
            <a:schemeClr val="accent6"/>
          </a:solidFill>
        </p:spPr>
        <p:txBody>
          <a:bodyPr lIns="91440" tIns="91440" rIns="91440" bIns="91440">
            <a:noAutofit/>
          </a:bodyPr>
          <a:lstStyle>
            <a:lvl1pPr marL="0" indent="0">
              <a:spcBef>
                <a:spcPts val="675"/>
              </a:spcBef>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CB1722-4B46-4353-B583-721651D61489}" type="datetime4">
              <a:rPr lang="en-US" smtClean="0"/>
              <a:t>November 3, 2015</a:t>
            </a:fld>
            <a:endParaRPr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dirty="0"/>
          </a:p>
        </p:txBody>
      </p:sp>
      <p:sp>
        <p:nvSpPr>
          <p:cNvPr id="7" name="Slide Number Placeholder 6"/>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689554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icture with Content">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457080" y="1143000"/>
            <a:ext cx="5029320" cy="342900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8" name="Text Placeholder 9"/>
          <p:cNvSpPr>
            <a:spLocks noGrp="1"/>
          </p:cNvSpPr>
          <p:nvPr>
            <p:ph type="body" sz="quarter" idx="16"/>
          </p:nvPr>
        </p:nvSpPr>
        <p:spPr>
          <a:xfrm>
            <a:off x="5600700" y="1143000"/>
            <a:ext cx="3083838"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B8B1958-F972-48E2-B30C-3D9C71EE7ED1}" type="datetime4">
              <a:rPr lang="en-US" smtClean="0"/>
              <a:t>November 3, 2015</a:t>
            </a:fld>
            <a:endParaRPr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dirty="0"/>
          </a:p>
        </p:txBody>
      </p:sp>
      <p:sp>
        <p:nvSpPr>
          <p:cNvPr id="7" name="Slide Number Placeholder 6"/>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256097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457080" y="1143000"/>
            <a:ext cx="5029320" cy="342900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4" name="Text Placeholder 3"/>
          <p:cNvSpPr>
            <a:spLocks noGrp="1"/>
          </p:cNvSpPr>
          <p:nvPr>
            <p:ph type="body" sz="half" idx="2"/>
          </p:nvPr>
        </p:nvSpPr>
        <p:spPr bwMode="ltGray">
          <a:xfrm>
            <a:off x="5600701" y="1143000"/>
            <a:ext cx="3083838" cy="3429000"/>
          </a:xfrm>
          <a:solidFill>
            <a:schemeClr val="accent1"/>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2CF142-9C82-4C83-9B6A-8077B879C1B8}" type="datetime4">
              <a:rPr lang="en-US" smtClean="0"/>
              <a:t>November 3, 2015</a:t>
            </a:fld>
            <a:endParaRPr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dirty="0"/>
          </a:p>
        </p:txBody>
      </p:sp>
      <p:sp>
        <p:nvSpPr>
          <p:cNvPr id="7" name="Slide Number Placeholder 6"/>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225723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icture Righ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081" y="389427"/>
            <a:ext cx="3943350" cy="639273"/>
          </a:xfrm>
        </p:spPr>
        <p:txBody>
          <a:bodyPr anchor="t"/>
          <a:lstStyle>
            <a:lvl1pPr>
              <a:defRPr sz="2100"/>
            </a:lvl1pPr>
          </a:lstStyle>
          <a:p>
            <a:r>
              <a:rPr lang="en-US" smtClean="0"/>
              <a:t>Click to edit Master title style</a:t>
            </a:r>
            <a:endParaRPr/>
          </a:p>
        </p:txBody>
      </p:sp>
      <p:sp>
        <p:nvSpPr>
          <p:cNvPr id="4" name="Text Placeholder 3"/>
          <p:cNvSpPr>
            <a:spLocks noGrp="1"/>
          </p:cNvSpPr>
          <p:nvPr>
            <p:ph type="body" sz="half" idx="2"/>
          </p:nvPr>
        </p:nvSpPr>
        <p:spPr>
          <a:xfrm>
            <a:off x="457081" y="2114550"/>
            <a:ext cx="2743200" cy="1485900"/>
          </a:xfrm>
          <a:noFill/>
        </p:spPr>
        <p:txBody>
          <a:bodyPr lIns="0" tIns="0" rIns="0" bIns="0">
            <a:noAutofit/>
          </a:bodyPr>
          <a:lstStyle>
            <a:lvl1pPr marL="0" indent="0">
              <a:spcBef>
                <a:spcPts val="675"/>
              </a:spcBef>
              <a:buNone/>
              <a:defRPr sz="135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3" name="Picture Placeholder 2"/>
          <p:cNvSpPr>
            <a:spLocks noGrp="1"/>
          </p:cNvSpPr>
          <p:nvPr>
            <p:ph type="pic" idx="1"/>
          </p:nvPr>
        </p:nvSpPr>
        <p:spPr bwMode="ltGray">
          <a:xfrm>
            <a:off x="4572000" y="389427"/>
            <a:ext cx="4114799" cy="4182573"/>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5" name="Date Placeholder 4"/>
          <p:cNvSpPr>
            <a:spLocks noGrp="1"/>
          </p:cNvSpPr>
          <p:nvPr>
            <p:ph type="dt" sz="half" idx="10"/>
          </p:nvPr>
        </p:nvSpPr>
        <p:spPr/>
        <p:txBody>
          <a:bodyPr/>
          <a:lstStyle/>
          <a:p>
            <a:fld id="{9C259EE5-F25B-4563-AE58-6B042DD986DA}" type="datetime4">
              <a:rPr lang="en-US" smtClean="0"/>
              <a:t>November 3, 2015</a:t>
            </a:fld>
            <a:endParaRPr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dirty="0"/>
          </a:p>
        </p:txBody>
      </p:sp>
      <p:sp>
        <p:nvSpPr>
          <p:cNvPr id="7" name="Slide Number Placeholder 6"/>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265710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10" name="Title 9"/>
          <p:cNvSpPr>
            <a:spLocks noGrp="1"/>
          </p:cNvSpPr>
          <p:nvPr>
            <p:ph type="title"/>
          </p:nvPr>
        </p:nvSpPr>
        <p:spPr>
          <a:xfrm>
            <a:off x="457081" y="389427"/>
            <a:ext cx="8227457" cy="639273"/>
          </a:xfrm>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456010" y="1143000"/>
            <a:ext cx="3984498" cy="251460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4" name="Text Placeholder 3"/>
          <p:cNvSpPr>
            <a:spLocks noGrp="1"/>
          </p:cNvSpPr>
          <p:nvPr>
            <p:ph type="body" sz="half" idx="2"/>
          </p:nvPr>
        </p:nvSpPr>
        <p:spPr bwMode="ltGray">
          <a:xfrm>
            <a:off x="457080" y="3714750"/>
            <a:ext cx="3984498" cy="857250"/>
          </a:xfrm>
          <a:solidFill>
            <a:schemeClr val="accent5"/>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Picture Placeholder 2"/>
          <p:cNvSpPr>
            <a:spLocks noGrp="1"/>
          </p:cNvSpPr>
          <p:nvPr>
            <p:ph type="pic" idx="13"/>
          </p:nvPr>
        </p:nvSpPr>
        <p:spPr bwMode="ltGray">
          <a:xfrm>
            <a:off x="4700040" y="1143000"/>
            <a:ext cx="3984498" cy="251460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9" name="Text Placeholder 3"/>
          <p:cNvSpPr>
            <a:spLocks noGrp="1"/>
          </p:cNvSpPr>
          <p:nvPr>
            <p:ph type="body" sz="half" idx="14"/>
          </p:nvPr>
        </p:nvSpPr>
        <p:spPr bwMode="ltGray">
          <a:xfrm>
            <a:off x="4700040" y="3714750"/>
            <a:ext cx="3984498" cy="857250"/>
          </a:xfrm>
          <a:solidFill>
            <a:schemeClr val="accent5"/>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CAB0D1-A256-4DFA-8583-35D5EE4CD0DF}" type="datetime4">
              <a:rPr lang="en-US" smtClean="0"/>
              <a:t>November 3, 2015</a:t>
            </a:fld>
            <a:endParaRPr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dirty="0"/>
          </a:p>
        </p:txBody>
      </p:sp>
      <p:sp>
        <p:nvSpPr>
          <p:cNvPr id="7" name="Slide Number Placeholder 6"/>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484300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456010" y="1143000"/>
            <a:ext cx="2571750" cy="200025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4" name="Text Placeholder 3"/>
          <p:cNvSpPr>
            <a:spLocks noGrp="1"/>
          </p:cNvSpPr>
          <p:nvPr>
            <p:ph type="body" sz="half" idx="2"/>
          </p:nvPr>
        </p:nvSpPr>
        <p:spPr bwMode="ltGray">
          <a:xfrm>
            <a:off x="457080" y="3200400"/>
            <a:ext cx="2571750" cy="1371600"/>
          </a:xfrm>
          <a:solidFill>
            <a:schemeClr val="accent1"/>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Picture Placeholder 2"/>
          <p:cNvSpPr>
            <a:spLocks noGrp="1"/>
          </p:cNvSpPr>
          <p:nvPr>
            <p:ph type="pic" idx="13"/>
          </p:nvPr>
        </p:nvSpPr>
        <p:spPr bwMode="ltGray">
          <a:xfrm>
            <a:off x="3286125" y="1143000"/>
            <a:ext cx="2571750" cy="200025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9" name="Text Placeholder 3"/>
          <p:cNvSpPr>
            <a:spLocks noGrp="1"/>
          </p:cNvSpPr>
          <p:nvPr>
            <p:ph type="body" sz="half" idx="14"/>
          </p:nvPr>
        </p:nvSpPr>
        <p:spPr bwMode="ltGray">
          <a:xfrm>
            <a:off x="3286125" y="3200400"/>
            <a:ext cx="2571750" cy="1371600"/>
          </a:xfrm>
          <a:solidFill>
            <a:schemeClr val="accent1"/>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10" name="Picture Placeholder 2"/>
          <p:cNvSpPr>
            <a:spLocks noGrp="1"/>
          </p:cNvSpPr>
          <p:nvPr>
            <p:ph type="pic" idx="15"/>
          </p:nvPr>
        </p:nvSpPr>
        <p:spPr bwMode="ltGray">
          <a:xfrm>
            <a:off x="6112788" y="1143000"/>
            <a:ext cx="2571750" cy="200025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11" name="Text Placeholder 3"/>
          <p:cNvSpPr>
            <a:spLocks noGrp="1"/>
          </p:cNvSpPr>
          <p:nvPr>
            <p:ph type="body" sz="half" idx="16"/>
          </p:nvPr>
        </p:nvSpPr>
        <p:spPr bwMode="ltGray">
          <a:xfrm>
            <a:off x="6112788" y="3200400"/>
            <a:ext cx="2571750" cy="1371600"/>
          </a:xfrm>
          <a:solidFill>
            <a:schemeClr val="accent1"/>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BBCA58-86AD-4F40-BF66-913A1183EE47}" type="datetime4">
              <a:rPr lang="en-US" smtClean="0"/>
              <a:t>November 3, 2015</a:t>
            </a:fld>
            <a:endParaRPr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dirty="0"/>
          </a:p>
        </p:txBody>
      </p:sp>
      <p:sp>
        <p:nvSpPr>
          <p:cNvPr id="7" name="Slide Number Placeholder 6"/>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4263644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457081" y="2000250"/>
            <a:ext cx="6856214" cy="1714500"/>
          </a:xfrm>
        </p:spPr>
        <p:txBody>
          <a:bodyPr anchor="b">
            <a:noAutofit/>
          </a:bodyPr>
          <a:lstStyle>
            <a:lvl1pPr>
              <a:lnSpc>
                <a:spcPct val="80000"/>
              </a:lnSpc>
              <a:defRPr sz="6000"/>
            </a:lvl1pPr>
          </a:lstStyle>
          <a:p>
            <a:r>
              <a:rPr lang="en-US" smtClean="0"/>
              <a:t>Click to edit Master title style</a:t>
            </a:r>
            <a:endParaRPr/>
          </a:p>
        </p:txBody>
      </p:sp>
      <p:sp>
        <p:nvSpPr>
          <p:cNvPr id="10" name="Text Placeholder 9"/>
          <p:cNvSpPr>
            <a:spLocks noGrp="1"/>
          </p:cNvSpPr>
          <p:nvPr>
            <p:ph type="body" sz="quarter" idx="13"/>
          </p:nvPr>
        </p:nvSpPr>
        <p:spPr>
          <a:xfrm>
            <a:off x="456010" y="3761920"/>
            <a:ext cx="6856214" cy="810080"/>
          </a:xfrm>
        </p:spPr>
        <p:txBody>
          <a:bodyPr wrap="square">
            <a:noAutofit/>
          </a:bodyPr>
          <a:lstStyle>
            <a:lvl1pPr marL="0" indent="0">
              <a:spcBef>
                <a:spcPts val="0"/>
              </a:spcBef>
              <a:buFontTx/>
              <a:buNone/>
              <a:defRPr sz="24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grpSp>
        <p:nvGrpSpPr>
          <p:cNvPr id="6" name="Group 5"/>
          <p:cNvGrpSpPr/>
          <p:nvPr/>
        </p:nvGrpSpPr>
        <p:grpSpPr>
          <a:xfrm>
            <a:off x="454818" y="342748"/>
            <a:ext cx="2270363" cy="914552"/>
            <a:chOff x="3578225" y="1146175"/>
            <a:chExt cx="5038725" cy="2111375"/>
          </a:xfrm>
        </p:grpSpPr>
        <p:sp>
          <p:nvSpPr>
            <p:cNvPr id="7"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sp>
          <p:nvSpPr>
            <p:cNvPr id="8"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grpSp>
      <p:sp>
        <p:nvSpPr>
          <p:cNvPr id="9" name="Date Placeholder 8"/>
          <p:cNvSpPr>
            <a:spLocks noGrp="1"/>
          </p:cNvSpPr>
          <p:nvPr>
            <p:ph type="dt" sz="half" idx="15"/>
          </p:nvPr>
        </p:nvSpPr>
        <p:spPr/>
        <p:txBody>
          <a:bodyPr/>
          <a:lstStyle/>
          <a:p>
            <a:fld id="{FB395617-A7D9-4AE8-82B6-3D0A191CDCBE}" type="datetime4">
              <a:rPr lang="en-US" smtClean="0"/>
              <a:t>November 3, 2015</a:t>
            </a:fld>
            <a:endParaRPr dirty="0"/>
          </a:p>
        </p:txBody>
      </p:sp>
      <p:sp>
        <p:nvSpPr>
          <p:cNvPr id="12" name="Footer Placeholder 11"/>
          <p:cNvSpPr>
            <a:spLocks noGrp="1"/>
          </p:cNvSpPr>
          <p:nvPr>
            <p:ph type="ftr" sz="quarter" idx="16"/>
          </p:nvPr>
        </p:nvSpPr>
        <p:spPr/>
        <p:txBody>
          <a:bodyPr/>
          <a:lstStyle/>
          <a:p>
            <a:r>
              <a:rPr lang="en-US" dirty="0" smtClean="0"/>
              <a:t>Private | Confidential | Internal Use Only </a:t>
            </a:r>
            <a:endParaRPr dirty="0"/>
          </a:p>
        </p:txBody>
      </p:sp>
      <p:sp>
        <p:nvSpPr>
          <p:cNvPr id="13" name="Slide Number Placeholder 12"/>
          <p:cNvSpPr>
            <a:spLocks noGrp="1"/>
          </p:cNvSpPr>
          <p:nvPr>
            <p:ph type="sldNum" sz="quarter" idx="17"/>
          </p:nvPr>
        </p:nvSpPr>
        <p:spPr/>
        <p:txBody>
          <a:bodyPr/>
          <a:lstStyle/>
          <a:p>
            <a:fld id="{B016F8AB-BCEA-4347-8BA6-BE776009BC89}" type="slidenum">
              <a:rPr/>
              <a:pPr/>
              <a:t>‹#›</a:t>
            </a:fld>
            <a:endParaRPr dirty="0"/>
          </a:p>
        </p:txBody>
      </p:sp>
    </p:spTree>
    <p:extLst>
      <p:ext uri="{BB962C8B-B14F-4D97-AF65-F5344CB8AC3E}">
        <p14:creationId xmlns:p14="http://schemas.microsoft.com/office/powerpoint/2010/main" val="1578900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795" y="1657350"/>
            <a:ext cx="6172200" cy="1428750"/>
          </a:xfrm>
        </p:spPr>
        <p:txBody>
          <a:bodyPr anchor="b"/>
          <a:lstStyle>
            <a:lvl1pPr>
              <a:lnSpc>
                <a:spcPct val="80000"/>
              </a:lnSpc>
              <a:defRPr sz="4950"/>
            </a:lvl1pPr>
          </a:lstStyle>
          <a:p>
            <a:r>
              <a:rPr lang="en-US" smtClean="0"/>
              <a:t>Click to edit Master title style</a:t>
            </a:r>
            <a:endParaRPr/>
          </a:p>
        </p:txBody>
      </p:sp>
      <p:sp>
        <p:nvSpPr>
          <p:cNvPr id="3" name="Subtitle 2"/>
          <p:cNvSpPr>
            <a:spLocks noGrp="1"/>
          </p:cNvSpPr>
          <p:nvPr>
            <p:ph type="subTitle" idx="1"/>
          </p:nvPr>
        </p:nvSpPr>
        <p:spPr>
          <a:xfrm>
            <a:off x="456010" y="3200400"/>
            <a:ext cx="6172200" cy="685800"/>
          </a:xfrm>
        </p:spPr>
        <p:txBody>
          <a:bodyPr>
            <a:noAutofit/>
          </a:bodyPr>
          <a:lstStyle>
            <a:lvl1pPr marL="0" indent="0" algn="l">
              <a:spcBef>
                <a:spcPts val="0"/>
              </a:spcBef>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a:p>
        </p:txBody>
      </p:sp>
      <p:grpSp>
        <p:nvGrpSpPr>
          <p:cNvPr id="7" name="Group 6"/>
          <p:cNvGrpSpPr/>
          <p:nvPr/>
        </p:nvGrpSpPr>
        <p:grpSpPr>
          <a:xfrm>
            <a:off x="454818" y="342748"/>
            <a:ext cx="2270363" cy="914552"/>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grpSp>
    </p:spTree>
    <p:extLst>
      <p:ext uri="{BB962C8B-B14F-4D97-AF65-F5344CB8AC3E}">
        <p14:creationId xmlns:p14="http://schemas.microsoft.com/office/powerpoint/2010/main" val="93815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7C6BA28-E443-46F5-AE73-D543F89EF748}" type="datetime4">
              <a:rPr lang="en-US" smtClean="0"/>
              <a:t>November 3, 2015</a:t>
            </a:fld>
            <a:endParaRPr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dirty="0"/>
          </a:p>
        </p:txBody>
      </p:sp>
      <p:sp>
        <p:nvSpPr>
          <p:cNvPr id="6" name="Slide Number Placeholder 5"/>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1380077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72400" y="389427"/>
            <a:ext cx="914399" cy="4182573"/>
          </a:xfrm>
        </p:spPr>
        <p:txBody>
          <a:bodyPr vert="eaVert"/>
          <a:lstStyle>
            <a:lvl1pPr>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389427"/>
            <a:ext cx="7258050" cy="418257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452EE1A-1BE0-474E-808D-00D5A7797660}" type="datetime4">
              <a:rPr lang="en-US" smtClean="0"/>
              <a:t>November 3, 2015</a:t>
            </a:fld>
            <a:endParaRPr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dirty="0"/>
          </a:p>
        </p:txBody>
      </p:sp>
      <p:sp>
        <p:nvSpPr>
          <p:cNvPr id="6" name="Slide Number Placeholder 5"/>
          <p:cNvSpPr>
            <a:spLocks noGrp="1"/>
          </p:cNvSpPr>
          <p:nvPr>
            <p:ph type="sldNum" sz="quarter" idx="12"/>
          </p:nvPr>
        </p:nvSpPr>
        <p:spPr/>
        <p:txBody>
          <a:bodyPr/>
          <a:lstStyle/>
          <a:p>
            <a:fld id="{B016F8AB-BCEA-4347-8BA6-BE776009BC89}" type="slidenum">
              <a:rPr/>
              <a:t>‹#›</a:t>
            </a:fld>
            <a:endParaRPr dirty="0"/>
          </a:p>
        </p:txBody>
      </p:sp>
    </p:spTree>
    <p:extLst>
      <p:ext uri="{BB962C8B-B14F-4D97-AF65-F5344CB8AC3E}">
        <p14:creationId xmlns:p14="http://schemas.microsoft.com/office/powerpoint/2010/main" val="3261089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Blue title slide ">
    <p:bg>
      <p:bgPr>
        <a:solidFill>
          <a:schemeClr val="accent1"/>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bwMode="black">
          <a:xfrm>
            <a:off x="329184" y="2036820"/>
            <a:ext cx="6858000" cy="1206484"/>
          </a:xfrm>
        </p:spPr>
        <p:txBody>
          <a:bodyPr anchor="b"/>
          <a:lstStyle>
            <a:lvl1pPr>
              <a:lnSpc>
                <a:spcPct val="90000"/>
              </a:lnSpc>
              <a:defRPr sz="4600" spc="-100">
                <a:solidFill>
                  <a:schemeClr val="bg1"/>
                </a:solidFill>
              </a:defRPr>
            </a:lvl1pPr>
          </a:lstStyle>
          <a:p>
            <a:r>
              <a:rPr lang="en-US" dirty="0" smtClean="0"/>
              <a:t>Click to edit master </a:t>
            </a:r>
            <a:br>
              <a:rPr lang="en-US" dirty="0" smtClean="0"/>
            </a:br>
            <a:r>
              <a:rPr lang="en-US" dirty="0" smtClean="0"/>
              <a:t>title style</a:t>
            </a:r>
            <a:endParaRPr lang="en-US" dirty="0"/>
          </a:p>
        </p:txBody>
      </p:sp>
      <p:sp>
        <p:nvSpPr>
          <p:cNvPr id="11" name="Subtitle 2"/>
          <p:cNvSpPr>
            <a:spLocks noGrp="1"/>
          </p:cNvSpPr>
          <p:nvPr>
            <p:ph type="subTitle" idx="1" hasCustomPrompt="1"/>
          </p:nvPr>
        </p:nvSpPr>
        <p:spPr bwMode="black">
          <a:xfrm>
            <a:off x="329184" y="3251684"/>
            <a:ext cx="6858000" cy="9144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2" name="Picture 1" descr="HP_White_RGB_150_LG.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49440" y="365760"/>
            <a:ext cx="1883664" cy="1883664"/>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2015 Hewlett-Packard Development Company, L.P.  The information contained herein is subject to change without notice.</a:t>
            </a:r>
          </a:p>
        </p:txBody>
      </p:sp>
    </p:spTree>
    <p:extLst>
      <p:ext uri="{BB962C8B-B14F-4D97-AF65-F5344CB8AC3E}">
        <p14:creationId xmlns:p14="http://schemas.microsoft.com/office/powerpoint/2010/main" val="2898287349"/>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Blue divider slide">
    <p:bg>
      <p:bgPr>
        <a:solidFill>
          <a:schemeClr val="tx2"/>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bwMode="black">
          <a:xfrm>
            <a:off x="329184" y="238328"/>
            <a:ext cx="7222352" cy="2006703"/>
          </a:xfrm>
          <a:prstGeom prst="rect">
            <a:avLst/>
          </a:prstGeom>
        </p:spPr>
        <p:txBody>
          <a:bodyPr wrap="square" lIns="0" tIns="0" rIns="0" bIns="0" anchor="t" anchorCtr="0">
            <a:noAutofit/>
          </a:bodyPr>
          <a:lstStyle>
            <a:lvl1pPr algn="l">
              <a:lnSpc>
                <a:spcPct val="90000"/>
              </a:lnSpc>
              <a:defRPr sz="4000" b="1" i="0" spc="-100" baseline="0">
                <a:solidFill>
                  <a:schemeClr val="bg1"/>
                </a:solidFill>
                <a:latin typeface="HP Simplified" pitchFamily="34" charset="0"/>
                <a:cs typeface="HP Simplified" pitchFamily="34" charset="0"/>
              </a:defRPr>
            </a:lvl1pPr>
          </a:lstStyle>
          <a:p>
            <a:r>
              <a:rPr lang="en-US" noProof="0" dirty="0" smtClean="0"/>
              <a:t>Click to edit </a:t>
            </a:r>
            <a:br>
              <a:rPr lang="en-US" noProof="0" dirty="0" smtClean="0"/>
            </a:br>
            <a:r>
              <a:rPr lang="en-US" noProof="0" dirty="0" smtClean="0"/>
              <a:t>master </a:t>
            </a:r>
            <a:br>
              <a:rPr lang="en-US" noProof="0" dirty="0" smtClean="0"/>
            </a:br>
            <a:r>
              <a:rPr lang="en-US" noProof="0" dirty="0" smtClean="0"/>
              <a:t>title style</a:t>
            </a:r>
            <a:endParaRPr lang="en-US" noProof="0" dirty="0"/>
          </a:p>
        </p:txBody>
      </p:sp>
      <p:pic>
        <p:nvPicPr>
          <p:cNvPr id="7" name="Picture 6" descr="HP_White_RGB_150_SM.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505214" y="4535424"/>
            <a:ext cx="365736" cy="365736"/>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2015 Hewlett-Packard Development Company, L.P. The information contained herein is subject to change without notice.</a:t>
            </a:r>
          </a:p>
        </p:txBody>
      </p:sp>
    </p:spTree>
    <p:extLst>
      <p:ext uri="{BB962C8B-B14F-4D97-AF65-F5344CB8AC3E}">
        <p14:creationId xmlns:p14="http://schemas.microsoft.com/office/powerpoint/2010/main" val="101545589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Slide with Pictu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795" y="1657350"/>
            <a:ext cx="6172200" cy="1428750"/>
          </a:xfrm>
        </p:spPr>
        <p:txBody>
          <a:bodyPr anchor="b"/>
          <a:lstStyle>
            <a:lvl1pPr>
              <a:lnSpc>
                <a:spcPct val="80000"/>
              </a:lnSpc>
              <a:defRPr sz="4950"/>
            </a:lvl1pPr>
          </a:lstStyle>
          <a:p>
            <a:r>
              <a:rPr lang="en-US" smtClean="0"/>
              <a:t>Click to edit Master title style</a:t>
            </a:r>
            <a:endParaRPr/>
          </a:p>
        </p:txBody>
      </p:sp>
      <p:sp>
        <p:nvSpPr>
          <p:cNvPr id="3" name="Subtitle 2"/>
          <p:cNvSpPr>
            <a:spLocks noGrp="1"/>
          </p:cNvSpPr>
          <p:nvPr>
            <p:ph type="subTitle" idx="1"/>
          </p:nvPr>
        </p:nvSpPr>
        <p:spPr>
          <a:xfrm>
            <a:off x="456010" y="3200400"/>
            <a:ext cx="6172200" cy="685800"/>
          </a:xfrm>
        </p:spPr>
        <p:txBody>
          <a:bodyPr>
            <a:noAutofit/>
          </a:bodyPr>
          <a:lstStyle>
            <a:lvl1pPr marL="0" indent="0" algn="l">
              <a:spcBef>
                <a:spcPts val="0"/>
              </a:spcBef>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a:p>
        </p:txBody>
      </p:sp>
      <p:sp>
        <p:nvSpPr>
          <p:cNvPr id="12" name="Text Placeholder 7"/>
          <p:cNvSpPr>
            <a:spLocks noGrp="1"/>
          </p:cNvSpPr>
          <p:nvPr>
            <p:ph type="body" sz="quarter" idx="13" hasCustomPrompt="1"/>
          </p:nvPr>
        </p:nvSpPr>
        <p:spPr>
          <a:xfrm>
            <a:off x="454817" y="4366376"/>
            <a:ext cx="4117184" cy="254411"/>
          </a:xfrm>
        </p:spPr>
        <p:txBody>
          <a:bodyPr>
            <a:noAutofit/>
          </a:bodyPr>
          <a:lstStyle>
            <a:lvl1pPr marL="0" indent="0">
              <a:spcBef>
                <a:spcPts val="0"/>
              </a:spcBef>
              <a:buNone/>
              <a:defRPr sz="1500" baseline="0">
                <a:solidFill>
                  <a:schemeClr val="accent5"/>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date</a:t>
            </a:r>
          </a:p>
        </p:txBody>
      </p:sp>
      <p:grpSp>
        <p:nvGrpSpPr>
          <p:cNvPr id="7" name="Group 6"/>
          <p:cNvGrpSpPr/>
          <p:nvPr/>
        </p:nvGrpSpPr>
        <p:grpSpPr>
          <a:xfrm>
            <a:off x="454818" y="342748"/>
            <a:ext cx="2270363" cy="914552"/>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grpSp>
    </p:spTree>
    <p:extLst>
      <p:ext uri="{BB962C8B-B14F-4D97-AF65-F5344CB8AC3E}">
        <p14:creationId xmlns:p14="http://schemas.microsoft.com/office/powerpoint/2010/main" val="75730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Slide with Dark Pictu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795" y="1657350"/>
            <a:ext cx="6172200" cy="1428750"/>
          </a:xfrm>
        </p:spPr>
        <p:txBody>
          <a:bodyPr anchor="b"/>
          <a:lstStyle>
            <a:lvl1pPr>
              <a:lnSpc>
                <a:spcPct val="80000"/>
              </a:lnSpc>
              <a:defRPr sz="4950"/>
            </a:lvl1pPr>
          </a:lstStyle>
          <a:p>
            <a:r>
              <a:rPr lang="en-US" smtClean="0"/>
              <a:t>Click to edit Master title style</a:t>
            </a:r>
            <a:endParaRPr/>
          </a:p>
        </p:txBody>
      </p:sp>
      <p:sp>
        <p:nvSpPr>
          <p:cNvPr id="3" name="Subtitle 2"/>
          <p:cNvSpPr>
            <a:spLocks noGrp="1"/>
          </p:cNvSpPr>
          <p:nvPr>
            <p:ph type="subTitle" idx="1"/>
          </p:nvPr>
        </p:nvSpPr>
        <p:spPr>
          <a:xfrm>
            <a:off x="456010" y="3200400"/>
            <a:ext cx="6172200" cy="685800"/>
          </a:xfrm>
        </p:spPr>
        <p:txBody>
          <a:bodyPr>
            <a:noAutofit/>
          </a:bodyPr>
          <a:lstStyle>
            <a:lvl1pPr marL="0" indent="0" algn="l">
              <a:spcBef>
                <a:spcPts val="0"/>
              </a:spcBef>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a:p>
        </p:txBody>
      </p:sp>
      <p:sp>
        <p:nvSpPr>
          <p:cNvPr id="12" name="Text Placeholder 7"/>
          <p:cNvSpPr>
            <a:spLocks noGrp="1"/>
          </p:cNvSpPr>
          <p:nvPr>
            <p:ph type="body" sz="quarter" idx="13" hasCustomPrompt="1"/>
          </p:nvPr>
        </p:nvSpPr>
        <p:spPr>
          <a:xfrm>
            <a:off x="454817" y="4366376"/>
            <a:ext cx="4117184" cy="254411"/>
          </a:xfrm>
        </p:spPr>
        <p:txBody>
          <a:bodyPr>
            <a:noAutofit/>
          </a:bodyPr>
          <a:lstStyle>
            <a:lvl1pPr marL="0" indent="0">
              <a:spcBef>
                <a:spcPts val="0"/>
              </a:spcBef>
              <a:buNone/>
              <a:defRPr sz="1500" baseline="0">
                <a:solidFill>
                  <a:schemeClr val="tx1"/>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date</a:t>
            </a:r>
          </a:p>
        </p:txBody>
      </p:sp>
      <p:grpSp>
        <p:nvGrpSpPr>
          <p:cNvPr id="7" name="Group 6"/>
          <p:cNvGrpSpPr/>
          <p:nvPr/>
        </p:nvGrpSpPr>
        <p:grpSpPr bwMode="black">
          <a:xfrm>
            <a:off x="454818" y="342748"/>
            <a:ext cx="2270363" cy="914552"/>
            <a:chOff x="3578225" y="1146175"/>
            <a:chExt cx="5038725" cy="2111375"/>
          </a:xfrm>
          <a:solidFill>
            <a:schemeClr val="tx1"/>
          </a:solidFill>
        </p:grpSpPr>
        <p:sp>
          <p:nvSpPr>
            <p:cNvPr id="8" name="Freeform 5"/>
            <p:cNvSpPr>
              <a:spLocks noEditPoints="1"/>
            </p:cNvSpPr>
            <p:nvPr/>
          </p:nvSpPr>
          <p:spPr bwMode="black">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sp>
          <p:nvSpPr>
            <p:cNvPr id="9" name="Freeform 6"/>
            <p:cNvSpPr>
              <a:spLocks noEditPoints="1"/>
            </p:cNvSpPr>
            <p:nvPr/>
          </p:nvSpPr>
          <p:spPr bwMode="black">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grpSp>
    </p:spTree>
    <p:extLst>
      <p:ext uri="{BB962C8B-B14F-4D97-AF65-F5344CB8AC3E}">
        <p14:creationId xmlns:p14="http://schemas.microsoft.com/office/powerpoint/2010/main" val="23088106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Slide with Name">
    <p:spTree>
      <p:nvGrpSpPr>
        <p:cNvPr id="1" name=""/>
        <p:cNvGrpSpPr/>
        <p:nvPr/>
      </p:nvGrpSpPr>
      <p:grpSpPr>
        <a:xfrm>
          <a:off x="0" y="0"/>
          <a:ext cx="0" cy="0"/>
          <a:chOff x="0" y="0"/>
          <a:chExt cx="0" cy="0"/>
        </a:xfrm>
      </p:grpSpPr>
      <p:sp>
        <p:nvSpPr>
          <p:cNvPr id="2" name="Title 1"/>
          <p:cNvSpPr>
            <a:spLocks noGrp="1"/>
          </p:cNvSpPr>
          <p:nvPr>
            <p:ph type="title"/>
          </p:nvPr>
        </p:nvSpPr>
        <p:spPr>
          <a:xfrm>
            <a:off x="457081" y="2000250"/>
            <a:ext cx="6856214" cy="1714500"/>
          </a:xfrm>
        </p:spPr>
        <p:txBody>
          <a:bodyPr anchor="b">
            <a:noAutofit/>
          </a:bodyPr>
          <a:lstStyle>
            <a:lvl1pPr>
              <a:lnSpc>
                <a:spcPct val="80000"/>
              </a:lnSpc>
              <a:defRPr sz="6000"/>
            </a:lvl1pPr>
          </a:lstStyle>
          <a:p>
            <a:r>
              <a:rPr lang="en-US" smtClean="0"/>
              <a:t>Click to edit Master title style</a:t>
            </a:r>
            <a:endParaRPr/>
          </a:p>
        </p:txBody>
      </p:sp>
      <p:sp>
        <p:nvSpPr>
          <p:cNvPr id="10" name="Text Placeholder 9"/>
          <p:cNvSpPr>
            <a:spLocks noGrp="1"/>
          </p:cNvSpPr>
          <p:nvPr>
            <p:ph type="body" sz="quarter" idx="13"/>
          </p:nvPr>
        </p:nvSpPr>
        <p:spPr>
          <a:xfrm>
            <a:off x="456010" y="3704770"/>
            <a:ext cx="6856214" cy="524330"/>
          </a:xfrm>
        </p:spPr>
        <p:txBody>
          <a:bodyPr wrap="square">
            <a:noAutofit/>
          </a:bodyPr>
          <a:lstStyle>
            <a:lvl1pPr marL="0" indent="0">
              <a:spcBef>
                <a:spcPts val="0"/>
              </a:spcBef>
              <a:buFontTx/>
              <a:buNone/>
              <a:defRPr sz="33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sp>
        <p:nvSpPr>
          <p:cNvPr id="11" name="Text Placeholder 9"/>
          <p:cNvSpPr>
            <a:spLocks noGrp="1"/>
          </p:cNvSpPr>
          <p:nvPr>
            <p:ph type="body" sz="quarter" idx="14"/>
          </p:nvPr>
        </p:nvSpPr>
        <p:spPr>
          <a:xfrm>
            <a:off x="456010" y="4343400"/>
            <a:ext cx="6856214" cy="342900"/>
          </a:xfrm>
        </p:spPr>
        <p:txBody>
          <a:bodyPr wrap="square">
            <a:noAutofit/>
          </a:bodyPr>
          <a:lstStyle>
            <a:lvl1pPr marL="0" indent="0">
              <a:spcBef>
                <a:spcPts val="0"/>
              </a:spcBef>
              <a:buFontTx/>
              <a:buNone/>
              <a:defRPr sz="21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sp>
        <p:nvSpPr>
          <p:cNvPr id="12" name="Text Placeholder 7"/>
          <p:cNvSpPr>
            <a:spLocks noGrp="1"/>
          </p:cNvSpPr>
          <p:nvPr>
            <p:ph type="body" sz="quarter" idx="15" hasCustomPrompt="1"/>
          </p:nvPr>
        </p:nvSpPr>
        <p:spPr>
          <a:xfrm>
            <a:off x="5951642" y="342900"/>
            <a:ext cx="2735158" cy="265585"/>
          </a:xfrm>
        </p:spPr>
        <p:txBody>
          <a:bodyPr>
            <a:noAutofit/>
          </a:bodyPr>
          <a:lstStyle>
            <a:lvl1pPr marL="0" indent="0" algn="r">
              <a:spcBef>
                <a:spcPts val="0"/>
              </a:spcBef>
              <a:buNone/>
              <a:defRPr sz="1500" baseline="0">
                <a:solidFill>
                  <a:schemeClr val="accent5"/>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date</a:t>
            </a:r>
          </a:p>
        </p:txBody>
      </p:sp>
      <p:grpSp>
        <p:nvGrpSpPr>
          <p:cNvPr id="6" name="Group 5"/>
          <p:cNvGrpSpPr/>
          <p:nvPr/>
        </p:nvGrpSpPr>
        <p:grpSpPr>
          <a:xfrm>
            <a:off x="454818" y="342748"/>
            <a:ext cx="2270363" cy="914552"/>
            <a:chOff x="3578225" y="1146175"/>
            <a:chExt cx="5038725" cy="2111375"/>
          </a:xfrm>
        </p:grpSpPr>
        <p:sp>
          <p:nvSpPr>
            <p:cNvPr id="7"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sp>
          <p:nvSpPr>
            <p:cNvPr id="8"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grpSp>
    </p:spTree>
    <p:extLst>
      <p:ext uri="{BB962C8B-B14F-4D97-AF65-F5344CB8AC3E}">
        <p14:creationId xmlns:p14="http://schemas.microsoft.com/office/powerpoint/2010/main" val="492585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1" y="457200"/>
            <a:ext cx="6171008" cy="1452012"/>
          </a:xfrm>
        </p:spPr>
        <p:txBody>
          <a:bodyPr anchor="t">
            <a:noAutofit/>
          </a:bodyPr>
          <a:lstStyle>
            <a:lvl1pPr>
              <a:lnSpc>
                <a:spcPct val="80000"/>
              </a:lnSpc>
              <a:defRPr sz="5400"/>
            </a:lvl1pPr>
          </a:lstStyle>
          <a:p>
            <a:r>
              <a:rPr lang="en-US" smtClean="0"/>
              <a:t>Click to edit Master title style</a:t>
            </a:r>
            <a:endParaRPr/>
          </a:p>
        </p:txBody>
      </p:sp>
      <p:sp>
        <p:nvSpPr>
          <p:cNvPr id="3" name="Text Placeholder 2"/>
          <p:cNvSpPr>
            <a:spLocks noGrp="1"/>
          </p:cNvSpPr>
          <p:nvPr>
            <p:ph type="body" idx="1"/>
          </p:nvPr>
        </p:nvSpPr>
        <p:spPr>
          <a:xfrm>
            <a:off x="457201" y="1909212"/>
            <a:ext cx="6171008" cy="456320"/>
          </a:xfrm>
        </p:spPr>
        <p:txBody>
          <a:bodyPr>
            <a:noAutofit/>
          </a:bodyPr>
          <a:lstStyle>
            <a:lvl1pPr marL="0" indent="0">
              <a:spcBef>
                <a:spcPts val="450"/>
              </a:spcBef>
              <a:buNone/>
              <a:defRPr sz="135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654495-4BF5-4727-99D4-DFD1D0597350}" type="datetime4">
              <a:rPr lang="en-US" smtClean="0"/>
              <a:t>November 3, 2015</a:t>
            </a:fld>
            <a:endParaRPr lang="en-US"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lang="en-US" dirty="0"/>
          </a:p>
        </p:txBody>
      </p:sp>
      <p:sp>
        <p:nvSpPr>
          <p:cNvPr id="6" name="Slide Number Placeholder 5"/>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2595937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late Section Header">
    <p:spTree>
      <p:nvGrpSpPr>
        <p:cNvPr id="1" name=""/>
        <p:cNvGrpSpPr/>
        <p:nvPr/>
      </p:nvGrpSpPr>
      <p:grpSpPr>
        <a:xfrm>
          <a:off x="0" y="0"/>
          <a:ext cx="0" cy="0"/>
          <a:chOff x="0" y="0"/>
          <a:chExt cx="0" cy="0"/>
        </a:xfrm>
      </p:grpSpPr>
      <p:sp>
        <p:nvSpPr>
          <p:cNvPr id="7" name="Rectangle 6"/>
          <p:cNvSpPr/>
          <p:nvPr/>
        </p:nvSpPr>
        <p:spPr bwMode="blackWhite">
          <a:xfrm>
            <a:off x="456010" y="456605"/>
            <a:ext cx="8228528" cy="411480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sz="1350" dirty="0"/>
          </a:p>
        </p:txBody>
      </p:sp>
      <p:sp>
        <p:nvSpPr>
          <p:cNvPr id="2" name="Title 1"/>
          <p:cNvSpPr>
            <a:spLocks noGrp="1"/>
          </p:cNvSpPr>
          <p:nvPr>
            <p:ph type="title"/>
          </p:nvPr>
        </p:nvSpPr>
        <p:spPr>
          <a:xfrm>
            <a:off x="741760" y="742950"/>
            <a:ext cx="6171008" cy="452893"/>
          </a:xfrm>
        </p:spPr>
        <p:txBody>
          <a:bodyPr anchor="t">
            <a:noAutofit/>
          </a:bodyPr>
          <a:lstStyle>
            <a:lvl1pPr>
              <a:lnSpc>
                <a:spcPct val="90000"/>
              </a:lnSpc>
              <a:defRPr sz="300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741760" y="1200664"/>
            <a:ext cx="6171008" cy="400050"/>
          </a:xfrm>
        </p:spPr>
        <p:txBody>
          <a:bodyPr>
            <a:noAutofit/>
          </a:bodyPr>
          <a:lstStyle>
            <a:lvl1pPr marL="0" indent="0">
              <a:spcBef>
                <a:spcPts val="0"/>
              </a:spcBef>
              <a:buNone/>
              <a:defRPr sz="24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A90477-F864-462B-BF44-00D67B14D858}" type="datetime4">
              <a:rPr lang="en-US" smtClean="0"/>
              <a:t>November 3, 2015</a:t>
            </a:fld>
            <a:endParaRPr lang="en-US"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lang="en-US" dirty="0"/>
          </a:p>
        </p:txBody>
      </p:sp>
      <p:sp>
        <p:nvSpPr>
          <p:cNvPr id="6" name="Slide Number Placeholder 5"/>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2238547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Green Frame Divider">
    <p:spTree>
      <p:nvGrpSpPr>
        <p:cNvPr id="1" name=""/>
        <p:cNvGrpSpPr/>
        <p:nvPr/>
      </p:nvGrpSpPr>
      <p:grpSpPr>
        <a:xfrm>
          <a:off x="0" y="0"/>
          <a:ext cx="0" cy="0"/>
          <a:chOff x="0" y="0"/>
          <a:chExt cx="0" cy="0"/>
        </a:xfrm>
      </p:grpSpPr>
      <p:sp>
        <p:nvSpPr>
          <p:cNvPr id="2" name="Title 1"/>
          <p:cNvSpPr>
            <a:spLocks noGrp="1"/>
          </p:cNvSpPr>
          <p:nvPr>
            <p:ph type="title"/>
          </p:nvPr>
        </p:nvSpPr>
        <p:spPr>
          <a:xfrm>
            <a:off x="456010" y="1928810"/>
            <a:ext cx="6171008" cy="432197"/>
          </a:xfrm>
        </p:spPr>
        <p:txBody>
          <a:bodyPr>
            <a:noAutofit/>
          </a:bodyPr>
          <a:lstStyle>
            <a:lvl1pPr>
              <a:defRPr sz="3000"/>
            </a:lvl1pPr>
          </a:lstStyle>
          <a:p>
            <a:r>
              <a:rPr lang="en-US" smtClean="0"/>
              <a:t>Click to edit Master title style</a:t>
            </a:r>
            <a:endParaRPr/>
          </a:p>
        </p:txBody>
      </p:sp>
      <p:sp>
        <p:nvSpPr>
          <p:cNvPr id="11" name="Text Placeholder 9"/>
          <p:cNvSpPr>
            <a:spLocks noGrp="1"/>
          </p:cNvSpPr>
          <p:nvPr>
            <p:ph type="body" sz="quarter" idx="14"/>
          </p:nvPr>
        </p:nvSpPr>
        <p:spPr>
          <a:xfrm>
            <a:off x="456011" y="2361901"/>
            <a:ext cx="6171008" cy="400050"/>
          </a:xfrm>
        </p:spPr>
        <p:txBody>
          <a:bodyPr>
            <a:noAutofit/>
          </a:bodyPr>
          <a:lstStyle>
            <a:lvl1pPr marL="0" indent="0">
              <a:spcBef>
                <a:spcPts val="0"/>
              </a:spcBef>
              <a:buFontTx/>
              <a:buNone/>
              <a:defRPr sz="24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6E08157-2DC9-4745-A7A9-7046A8583708}" type="datetime4">
              <a:rPr lang="en-US" smtClean="0"/>
              <a:t>November 3, 2015</a:t>
            </a:fld>
            <a:endParaRPr lang="en-US"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lang="en-US" dirty="0"/>
          </a:p>
        </p:txBody>
      </p:sp>
      <p:sp>
        <p:nvSpPr>
          <p:cNvPr id="5" name="Slide Number Placeholder 4"/>
          <p:cNvSpPr>
            <a:spLocks noGrp="1"/>
          </p:cNvSpPr>
          <p:nvPr>
            <p:ph type="sldNum" sz="quarter" idx="12"/>
          </p:nvPr>
        </p:nvSpPr>
        <p:spPr/>
        <p:txBody>
          <a:bodyPr/>
          <a:lstStyle/>
          <a:p>
            <a:fld id="{B016F8AB-BCEA-4347-8BA6-BE776009BC89}" type="slidenum">
              <a:rPr lang="en-US" smtClean="0"/>
              <a:pPr/>
              <a:t>‹#›</a:t>
            </a:fld>
            <a:endParaRPr lang="en-US" dirty="0"/>
          </a:p>
        </p:txBody>
      </p:sp>
      <p:sp>
        <p:nvSpPr>
          <p:cNvPr id="10" name="Freeform 9"/>
          <p:cNvSpPr/>
          <p:nvPr/>
        </p:nvSpPr>
        <p:spPr>
          <a:xfrm>
            <a:off x="456010" y="347114"/>
            <a:ext cx="8239601" cy="1468026"/>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rgbClr val="00B388"/>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sz="1350" dirty="0"/>
          </a:p>
        </p:txBody>
      </p:sp>
      <p:grpSp>
        <p:nvGrpSpPr>
          <p:cNvPr id="12" name="Group 11"/>
          <p:cNvGrpSpPr/>
          <p:nvPr/>
        </p:nvGrpSpPr>
        <p:grpSpPr>
          <a:xfrm>
            <a:off x="457705" y="4686301"/>
            <a:ext cx="727103" cy="292893"/>
            <a:chOff x="3578225" y="1146175"/>
            <a:chExt cx="5038725" cy="2111375"/>
          </a:xfrm>
        </p:grpSpPr>
        <p:sp>
          <p:nvSpPr>
            <p:cNvPr id="13"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14"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Tree>
    <p:extLst>
      <p:ext uri="{BB962C8B-B14F-4D97-AF65-F5344CB8AC3E}">
        <p14:creationId xmlns:p14="http://schemas.microsoft.com/office/powerpoint/2010/main" val="151034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Purple Frame Divider">
    <p:spTree>
      <p:nvGrpSpPr>
        <p:cNvPr id="1" name=""/>
        <p:cNvGrpSpPr/>
        <p:nvPr/>
      </p:nvGrpSpPr>
      <p:grpSpPr>
        <a:xfrm>
          <a:off x="0" y="0"/>
          <a:ext cx="0" cy="0"/>
          <a:chOff x="0" y="0"/>
          <a:chExt cx="0" cy="0"/>
        </a:xfrm>
      </p:grpSpPr>
      <p:sp>
        <p:nvSpPr>
          <p:cNvPr id="2" name="Title 1"/>
          <p:cNvSpPr>
            <a:spLocks noGrp="1"/>
          </p:cNvSpPr>
          <p:nvPr>
            <p:ph type="title"/>
          </p:nvPr>
        </p:nvSpPr>
        <p:spPr>
          <a:xfrm>
            <a:off x="456010" y="1928810"/>
            <a:ext cx="6171008" cy="432197"/>
          </a:xfrm>
        </p:spPr>
        <p:txBody>
          <a:bodyPr>
            <a:noAutofit/>
          </a:bodyPr>
          <a:lstStyle>
            <a:lvl1pPr>
              <a:defRPr sz="3000"/>
            </a:lvl1pPr>
          </a:lstStyle>
          <a:p>
            <a:r>
              <a:rPr lang="en-US" smtClean="0"/>
              <a:t>Click to edit Master title style</a:t>
            </a:r>
            <a:endParaRPr/>
          </a:p>
        </p:txBody>
      </p:sp>
      <p:sp>
        <p:nvSpPr>
          <p:cNvPr id="11" name="Text Placeholder 9"/>
          <p:cNvSpPr>
            <a:spLocks noGrp="1"/>
          </p:cNvSpPr>
          <p:nvPr>
            <p:ph type="body" sz="quarter" idx="14"/>
          </p:nvPr>
        </p:nvSpPr>
        <p:spPr>
          <a:xfrm>
            <a:off x="456011" y="2361901"/>
            <a:ext cx="6171008" cy="400050"/>
          </a:xfrm>
        </p:spPr>
        <p:txBody>
          <a:bodyPr>
            <a:noAutofit/>
          </a:bodyPr>
          <a:lstStyle>
            <a:lvl1pPr marL="0" indent="0">
              <a:spcBef>
                <a:spcPts val="0"/>
              </a:spcBef>
              <a:buFontTx/>
              <a:buNone/>
              <a:defRPr sz="24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FDD7D378-E709-4062-9715-39E79557A063}" type="datetime4">
              <a:rPr lang="en-US" smtClean="0"/>
              <a:t>November 3, 2015</a:t>
            </a:fld>
            <a:endParaRPr lang="en-US"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lang="en-US" dirty="0"/>
          </a:p>
        </p:txBody>
      </p:sp>
      <p:sp>
        <p:nvSpPr>
          <p:cNvPr id="5" name="Slide Number Placeholder 4"/>
          <p:cNvSpPr>
            <a:spLocks noGrp="1"/>
          </p:cNvSpPr>
          <p:nvPr>
            <p:ph type="sldNum" sz="quarter" idx="12"/>
          </p:nvPr>
        </p:nvSpPr>
        <p:spPr/>
        <p:txBody>
          <a:bodyPr/>
          <a:lstStyle/>
          <a:p>
            <a:fld id="{B016F8AB-BCEA-4347-8BA6-BE776009BC89}" type="slidenum">
              <a:rPr lang="en-US" smtClean="0"/>
              <a:pPr/>
              <a:t>‹#›</a:t>
            </a:fld>
            <a:endParaRPr lang="en-US" dirty="0"/>
          </a:p>
        </p:txBody>
      </p:sp>
      <p:sp>
        <p:nvSpPr>
          <p:cNvPr id="10" name="Freeform 9"/>
          <p:cNvSpPr/>
          <p:nvPr/>
        </p:nvSpPr>
        <p:spPr>
          <a:xfrm>
            <a:off x="456010" y="347114"/>
            <a:ext cx="8239601" cy="1468026"/>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sz="1350" dirty="0"/>
          </a:p>
        </p:txBody>
      </p:sp>
      <p:grpSp>
        <p:nvGrpSpPr>
          <p:cNvPr id="8" name="Group 7"/>
          <p:cNvGrpSpPr/>
          <p:nvPr/>
        </p:nvGrpSpPr>
        <p:grpSpPr>
          <a:xfrm>
            <a:off x="457705" y="4686301"/>
            <a:ext cx="727103" cy="292893"/>
            <a:chOff x="3578225" y="1146175"/>
            <a:chExt cx="5038725" cy="2111375"/>
          </a:xfrm>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Tree>
    <p:extLst>
      <p:ext uri="{BB962C8B-B14F-4D97-AF65-F5344CB8AC3E}">
        <p14:creationId xmlns:p14="http://schemas.microsoft.com/office/powerpoint/2010/main" val="3584097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Slate Turquoise Frame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6010" y="1928810"/>
            <a:ext cx="6171008" cy="432197"/>
          </a:xfrm>
        </p:spPr>
        <p:txBody>
          <a:bodyPr>
            <a:noAutofit/>
          </a:bodyPr>
          <a:lstStyle>
            <a:lvl1pPr>
              <a:defRPr sz="3000"/>
            </a:lvl1pPr>
          </a:lstStyle>
          <a:p>
            <a:r>
              <a:rPr lang="en-US" smtClean="0"/>
              <a:t>Click to edit Master title style</a:t>
            </a:r>
            <a:endParaRPr/>
          </a:p>
        </p:txBody>
      </p:sp>
      <p:sp>
        <p:nvSpPr>
          <p:cNvPr id="11" name="Text Placeholder 9"/>
          <p:cNvSpPr>
            <a:spLocks noGrp="1"/>
          </p:cNvSpPr>
          <p:nvPr>
            <p:ph type="body" sz="quarter" idx="14"/>
          </p:nvPr>
        </p:nvSpPr>
        <p:spPr>
          <a:xfrm>
            <a:off x="456011" y="2361901"/>
            <a:ext cx="6171008" cy="400050"/>
          </a:xfrm>
        </p:spPr>
        <p:txBody>
          <a:bodyPr>
            <a:noAutofit/>
          </a:bodyPr>
          <a:lstStyle>
            <a:lvl1pPr marL="0" indent="0">
              <a:spcBef>
                <a:spcPts val="0"/>
              </a:spcBef>
              <a:buFontTx/>
              <a:buNone/>
              <a:defRPr sz="24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grpSp>
        <p:nvGrpSpPr>
          <p:cNvPr id="8" name="Group 7"/>
          <p:cNvGrpSpPr/>
          <p:nvPr/>
        </p:nvGrpSpPr>
        <p:grpSpPr>
          <a:xfrm>
            <a:off x="457705" y="4686301"/>
            <a:ext cx="727103" cy="292893"/>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
        <p:nvSpPr>
          <p:cNvPr id="3" name="Date Placeholder 2"/>
          <p:cNvSpPr>
            <a:spLocks noGrp="1"/>
          </p:cNvSpPr>
          <p:nvPr>
            <p:ph type="dt" sz="half" idx="10"/>
          </p:nvPr>
        </p:nvSpPr>
        <p:spPr/>
        <p:txBody>
          <a:bodyPr/>
          <a:lstStyle/>
          <a:p>
            <a:fld id="{C07C5E14-300D-4720-B5FE-54C7D96D4160}" type="datetime4">
              <a:rPr lang="en-US" smtClean="0"/>
              <a:t>November 3, 2015</a:t>
            </a:fld>
            <a:endParaRPr lang="en-US"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lang="en-US" dirty="0"/>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lang="en-US" smtClean="0"/>
              <a:pPr/>
              <a:t>‹#›</a:t>
            </a:fld>
            <a:endParaRPr lang="en-US" dirty="0"/>
          </a:p>
        </p:txBody>
      </p:sp>
      <p:sp>
        <p:nvSpPr>
          <p:cNvPr id="10" name="Freeform 9"/>
          <p:cNvSpPr/>
          <p:nvPr/>
        </p:nvSpPr>
        <p:spPr>
          <a:xfrm>
            <a:off x="456010" y="347114"/>
            <a:ext cx="8239601" cy="1468026"/>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sz="1350" dirty="0"/>
          </a:p>
        </p:txBody>
      </p:sp>
    </p:spTree>
    <p:extLst>
      <p:ext uri="{BB962C8B-B14F-4D97-AF65-F5344CB8AC3E}">
        <p14:creationId xmlns:p14="http://schemas.microsoft.com/office/powerpoint/2010/main" val="2128735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Slate Orange Frame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6010" y="1928810"/>
            <a:ext cx="6171008" cy="432197"/>
          </a:xfrm>
        </p:spPr>
        <p:txBody>
          <a:bodyPr>
            <a:noAutofit/>
          </a:bodyPr>
          <a:lstStyle>
            <a:lvl1pPr>
              <a:defRPr sz="3000"/>
            </a:lvl1pPr>
          </a:lstStyle>
          <a:p>
            <a:r>
              <a:rPr lang="en-US" smtClean="0"/>
              <a:t>Click to edit Master title style</a:t>
            </a:r>
            <a:endParaRPr/>
          </a:p>
        </p:txBody>
      </p:sp>
      <p:sp>
        <p:nvSpPr>
          <p:cNvPr id="11" name="Text Placeholder 9"/>
          <p:cNvSpPr>
            <a:spLocks noGrp="1"/>
          </p:cNvSpPr>
          <p:nvPr>
            <p:ph type="body" sz="quarter" idx="14"/>
          </p:nvPr>
        </p:nvSpPr>
        <p:spPr>
          <a:xfrm>
            <a:off x="456011" y="2361901"/>
            <a:ext cx="6171008" cy="400050"/>
          </a:xfrm>
        </p:spPr>
        <p:txBody>
          <a:bodyPr>
            <a:noAutofit/>
          </a:bodyPr>
          <a:lstStyle>
            <a:lvl1pPr marL="0" indent="0">
              <a:spcBef>
                <a:spcPts val="0"/>
              </a:spcBef>
              <a:buFontTx/>
              <a:buNone/>
              <a:defRPr sz="24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grpSp>
        <p:nvGrpSpPr>
          <p:cNvPr id="8" name="Group 7"/>
          <p:cNvGrpSpPr/>
          <p:nvPr/>
        </p:nvGrpSpPr>
        <p:grpSpPr>
          <a:xfrm>
            <a:off x="457705" y="4686301"/>
            <a:ext cx="727103" cy="292893"/>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
        <p:nvSpPr>
          <p:cNvPr id="3" name="Date Placeholder 2"/>
          <p:cNvSpPr>
            <a:spLocks noGrp="1"/>
          </p:cNvSpPr>
          <p:nvPr>
            <p:ph type="dt" sz="half" idx="10"/>
          </p:nvPr>
        </p:nvSpPr>
        <p:spPr/>
        <p:txBody>
          <a:bodyPr/>
          <a:lstStyle/>
          <a:p>
            <a:fld id="{BC7BE07D-E945-4DDF-8452-20009392BF2F}" type="datetime4">
              <a:rPr lang="en-US" smtClean="0"/>
              <a:t>November 3, 2015</a:t>
            </a:fld>
            <a:endParaRPr lang="en-US"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lang="en-US" dirty="0"/>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lang="en-US" smtClean="0"/>
              <a:pPr/>
              <a:t>‹#›</a:t>
            </a:fld>
            <a:endParaRPr lang="en-US" dirty="0"/>
          </a:p>
        </p:txBody>
      </p:sp>
      <p:sp>
        <p:nvSpPr>
          <p:cNvPr id="10" name="Freeform 9"/>
          <p:cNvSpPr/>
          <p:nvPr/>
        </p:nvSpPr>
        <p:spPr>
          <a:xfrm>
            <a:off x="456010" y="347114"/>
            <a:ext cx="8239601" cy="1468026"/>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3"/>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sz="1350" dirty="0"/>
          </a:p>
        </p:txBody>
      </p:sp>
    </p:spTree>
    <p:extLst>
      <p:ext uri="{BB962C8B-B14F-4D97-AF65-F5344CB8AC3E}">
        <p14:creationId xmlns:p14="http://schemas.microsoft.com/office/powerpoint/2010/main" val="141934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7410" y="285750"/>
            <a:ext cx="7092553" cy="1714500"/>
          </a:xfrm>
        </p:spPr>
        <p:txBody>
          <a:bodyPr>
            <a:noAutofit/>
          </a:bodyPr>
          <a:lstStyle>
            <a:lvl1pPr marL="288036" indent="-288036">
              <a:lnSpc>
                <a:spcPct val="80000"/>
              </a:lnSpc>
              <a:defRPr sz="4500"/>
            </a:lvl1pPr>
          </a:lstStyle>
          <a:p>
            <a:r>
              <a:rPr lang="en-US" dirty="0" smtClean="0"/>
              <a:t>“Click to add quote here. Type quotation marks before and after text.”</a:t>
            </a:r>
            <a:endParaRPr dirty="0"/>
          </a:p>
        </p:txBody>
      </p:sp>
      <p:sp>
        <p:nvSpPr>
          <p:cNvPr id="6" name="Text Placeholder 9"/>
          <p:cNvSpPr>
            <a:spLocks noGrp="1"/>
          </p:cNvSpPr>
          <p:nvPr>
            <p:ph type="body" sz="quarter" idx="14" hasCustomPrompt="1"/>
          </p:nvPr>
        </p:nvSpPr>
        <p:spPr>
          <a:xfrm>
            <a:off x="546039" y="2114550"/>
            <a:ext cx="6773923" cy="1028700"/>
          </a:xfrm>
        </p:spPr>
        <p:txBody>
          <a:bodyPr>
            <a:noAutofit/>
          </a:bodyPr>
          <a:lstStyle>
            <a:lvl1pPr marL="0" indent="0">
              <a:spcBef>
                <a:spcPts val="0"/>
              </a:spcBef>
              <a:buFontTx/>
              <a:buNone/>
              <a:defRPr sz="1500" baseline="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dirty="0"/>
              <a:t>Click </a:t>
            </a:r>
            <a:r>
              <a:rPr lang="en-US" dirty="0" smtClean="0"/>
              <a:t>to add quoted person’s name, title, company</a:t>
            </a:r>
            <a:endParaRPr dirty="0"/>
          </a:p>
        </p:txBody>
      </p:sp>
      <p:grpSp>
        <p:nvGrpSpPr>
          <p:cNvPr id="7" name="Group 6"/>
          <p:cNvGrpSpPr/>
          <p:nvPr/>
        </p:nvGrpSpPr>
        <p:grpSpPr>
          <a:xfrm>
            <a:off x="457705" y="4686301"/>
            <a:ext cx="727103" cy="292893"/>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
        <p:nvSpPr>
          <p:cNvPr id="3" name="Date Placeholder 2"/>
          <p:cNvSpPr>
            <a:spLocks noGrp="1"/>
          </p:cNvSpPr>
          <p:nvPr>
            <p:ph type="dt" sz="half" idx="10"/>
          </p:nvPr>
        </p:nvSpPr>
        <p:spPr/>
        <p:txBody>
          <a:bodyPr/>
          <a:lstStyle/>
          <a:p>
            <a:fld id="{EFA54ACD-BEB7-4258-A5F3-653792456C00}" type="datetime4">
              <a:rPr lang="en-US" smtClean="0"/>
              <a:t>November 3, 2015</a:t>
            </a:fld>
            <a:endParaRPr lang="en-US"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lang="en-US" dirty="0"/>
          </a:p>
        </p:txBody>
      </p:sp>
      <p:sp>
        <p:nvSpPr>
          <p:cNvPr id="5" name="Slide Number Placeholder 4"/>
          <p:cNvSpPr>
            <a:spLocks noGrp="1"/>
          </p:cNvSpPr>
          <p:nvPr>
            <p:ph type="sldNum" sz="quarter" idx="12"/>
          </p:nvPr>
        </p:nvSpPr>
        <p:spPr/>
        <p:txBody>
          <a:bodyPr/>
          <a:lstStyle/>
          <a:p>
            <a:fld id="{B016F8AB-BCEA-4347-8BA6-BE776009BC89}" type="slidenum">
              <a:rPr lang="en-US" smtClean="0"/>
              <a:pPr/>
              <a:t>‹#›</a:t>
            </a:fld>
            <a:endParaRPr lang="en-US" dirty="0"/>
          </a:p>
        </p:txBody>
      </p:sp>
    </p:spTree>
    <p:extLst>
      <p:ext uri="{BB962C8B-B14F-4D97-AF65-F5344CB8AC3E}">
        <p14:creationId xmlns:p14="http://schemas.microsoft.com/office/powerpoint/2010/main" val="1862987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Slate Quot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7410" y="285750"/>
            <a:ext cx="7092553" cy="1714500"/>
          </a:xfrm>
        </p:spPr>
        <p:txBody>
          <a:bodyPr>
            <a:noAutofit/>
          </a:bodyPr>
          <a:lstStyle>
            <a:lvl1pPr marL="288036" indent="-288036">
              <a:lnSpc>
                <a:spcPct val="80000"/>
              </a:lnSpc>
              <a:defRPr sz="4500"/>
            </a:lvl1pPr>
          </a:lstStyle>
          <a:p>
            <a:r>
              <a:rPr lang="en-US" dirty="0" smtClean="0"/>
              <a:t>“Click to add quote here. Type quotation marks before and after text.”</a:t>
            </a:r>
            <a:endParaRPr dirty="0"/>
          </a:p>
        </p:txBody>
      </p:sp>
      <p:sp>
        <p:nvSpPr>
          <p:cNvPr id="6" name="Text Placeholder 9"/>
          <p:cNvSpPr>
            <a:spLocks noGrp="1"/>
          </p:cNvSpPr>
          <p:nvPr>
            <p:ph type="body" sz="quarter" idx="14" hasCustomPrompt="1"/>
          </p:nvPr>
        </p:nvSpPr>
        <p:spPr>
          <a:xfrm>
            <a:off x="546039" y="2114550"/>
            <a:ext cx="6773923" cy="1028700"/>
          </a:xfrm>
        </p:spPr>
        <p:txBody>
          <a:bodyPr>
            <a:noAutofit/>
          </a:bodyPr>
          <a:lstStyle>
            <a:lvl1pPr marL="0" indent="0">
              <a:spcBef>
                <a:spcPts val="0"/>
              </a:spcBef>
              <a:buFontTx/>
              <a:buNone/>
              <a:defRPr sz="15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dirty="0" smtClean="0"/>
              <a:t>Click to add quoted person’s name, title, company</a:t>
            </a:r>
            <a:endParaRPr lang="en-US" dirty="0"/>
          </a:p>
        </p:txBody>
      </p:sp>
      <p:grpSp>
        <p:nvGrpSpPr>
          <p:cNvPr id="7" name="Group 6"/>
          <p:cNvGrpSpPr/>
          <p:nvPr/>
        </p:nvGrpSpPr>
        <p:grpSpPr>
          <a:xfrm>
            <a:off x="456011" y="4686301"/>
            <a:ext cx="727103" cy="292893"/>
            <a:chOff x="3578225" y="1146175"/>
            <a:chExt cx="5038725" cy="2111375"/>
          </a:xfrm>
          <a:solidFill>
            <a:schemeClr val="tx1"/>
          </a:solidFill>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
        <p:nvSpPr>
          <p:cNvPr id="3" name="Date Placeholder 2"/>
          <p:cNvSpPr>
            <a:spLocks noGrp="1"/>
          </p:cNvSpPr>
          <p:nvPr>
            <p:ph type="dt" sz="half" idx="10"/>
          </p:nvPr>
        </p:nvSpPr>
        <p:spPr/>
        <p:txBody>
          <a:bodyPr/>
          <a:lstStyle/>
          <a:p>
            <a:fld id="{2399C1EB-F401-4F7B-BD9C-AAA165C9F3D7}" type="datetime4">
              <a:rPr lang="en-US" smtClean="0"/>
              <a:t>November 3, 2015</a:t>
            </a:fld>
            <a:endParaRPr lang="en-US"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lang="en-US" dirty="0"/>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lang="en-US" smtClean="0"/>
              <a:pPr/>
              <a:t>‹#›</a:t>
            </a:fld>
            <a:endParaRPr lang="en-US" dirty="0"/>
          </a:p>
        </p:txBody>
      </p:sp>
    </p:spTree>
    <p:extLst>
      <p:ext uri="{BB962C8B-B14F-4D97-AF65-F5344CB8AC3E}">
        <p14:creationId xmlns:p14="http://schemas.microsoft.com/office/powerpoint/2010/main" val="24363852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Date Placeholder 1"/>
          <p:cNvSpPr>
            <a:spLocks noGrp="1"/>
          </p:cNvSpPr>
          <p:nvPr>
            <p:ph type="dt" sz="half" idx="10"/>
          </p:nvPr>
        </p:nvSpPr>
        <p:spPr/>
        <p:txBody>
          <a:bodyPr/>
          <a:lstStyle/>
          <a:p>
            <a:fld id="{ECF1CC87-9C4B-4D13-B529-5EAF641302E2}" type="datetime4">
              <a:rPr lang="en-US" smtClean="0"/>
              <a:t>November 3, 2015</a:t>
            </a:fld>
            <a:endParaRPr lang="en-US" dirty="0"/>
          </a:p>
        </p:txBody>
      </p:sp>
      <p:sp>
        <p:nvSpPr>
          <p:cNvPr id="8" name="Footer Placeholder 7"/>
          <p:cNvSpPr>
            <a:spLocks noGrp="1"/>
          </p:cNvSpPr>
          <p:nvPr>
            <p:ph type="ftr" sz="quarter" idx="11"/>
          </p:nvPr>
        </p:nvSpPr>
        <p:spPr/>
        <p:txBody>
          <a:bodyPr/>
          <a:lstStyle/>
          <a:p>
            <a:r>
              <a:rPr lang="en-US" dirty="0" smtClean="0"/>
              <a:t>Private | Confidential | Internal Use Only </a:t>
            </a:r>
            <a:endParaRPr lang="en-US" dirty="0"/>
          </a:p>
        </p:txBody>
      </p:sp>
      <p:sp>
        <p:nvSpPr>
          <p:cNvPr id="9" name="Slide Number Placeholder 8"/>
          <p:cNvSpPr>
            <a:spLocks noGrp="1"/>
          </p:cNvSpPr>
          <p:nvPr>
            <p:ph type="sldNum" sz="quarter" idx="12"/>
          </p:nvPr>
        </p:nvSpPr>
        <p:spPr/>
        <p:txBody>
          <a:bodyPr/>
          <a:lstStyle/>
          <a:p>
            <a:fld id="{B016F8AB-BCEA-4347-8BA6-BE776009BC89}" type="slidenum">
              <a:rPr lang="en-US" smtClean="0"/>
              <a:pPr/>
              <a:t>‹#›</a:t>
            </a:fld>
            <a:endParaRPr lang="en-US" dirty="0"/>
          </a:p>
        </p:txBody>
      </p:sp>
    </p:spTree>
    <p:extLst>
      <p:ext uri="{BB962C8B-B14F-4D97-AF65-F5344CB8AC3E}">
        <p14:creationId xmlns:p14="http://schemas.microsoft.com/office/powerpoint/2010/main" val="324771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081" y="390906"/>
            <a:ext cx="8227457" cy="308610"/>
          </a:xfrm>
        </p:spPr>
        <p:txBody>
          <a:bodyPr wrap="square">
            <a:noAutofit/>
          </a:bodyPr>
          <a:lstStyle>
            <a:lvl1pPr>
              <a:defRPr baseline="0"/>
            </a:lvl1pPr>
          </a:lstStyle>
          <a:p>
            <a:r>
              <a:rPr/>
              <a:t>Click to add one-line title</a:t>
            </a:r>
          </a:p>
        </p:txBody>
      </p:sp>
      <p:sp>
        <p:nvSpPr>
          <p:cNvPr id="8" name="Text Placeholder 7"/>
          <p:cNvSpPr>
            <a:spLocks noGrp="1"/>
          </p:cNvSpPr>
          <p:nvPr>
            <p:ph type="body" sz="quarter" idx="13" hasCustomPrompt="1"/>
          </p:nvPr>
        </p:nvSpPr>
        <p:spPr>
          <a:xfrm>
            <a:off x="457081" y="700680"/>
            <a:ext cx="8227457" cy="285750"/>
          </a:xfrm>
        </p:spPr>
        <p:txBody>
          <a:bodyPr>
            <a:noAutofit/>
          </a:bodyPr>
          <a:lstStyle>
            <a:lvl1pPr marL="0" indent="0">
              <a:spcBef>
                <a:spcPts val="0"/>
              </a:spcBef>
              <a:buNone/>
              <a:defRPr sz="1800"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subtitle</a:t>
            </a:r>
          </a:p>
        </p:txBody>
      </p:sp>
      <p:sp>
        <p:nvSpPr>
          <p:cNvPr id="3" name="Content Placeholder 2"/>
          <p:cNvSpPr>
            <a:spLocks noGrp="1"/>
          </p:cNvSpPr>
          <p:nvPr>
            <p:ph idx="1"/>
          </p:nvPr>
        </p:nvSpPr>
        <p:spPr>
          <a:xfrm>
            <a:off x="457200" y="1143001"/>
            <a:ext cx="8227338" cy="34289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AEFA413A-E630-4377-B30C-3545E98CC867}" type="datetime4">
              <a:rPr lang="en-US" smtClean="0"/>
              <a:t>November 3, 2015</a:t>
            </a:fld>
            <a:endParaRPr lang="en-US"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lang="en-US" dirty="0"/>
          </a:p>
        </p:txBody>
      </p:sp>
      <p:sp>
        <p:nvSpPr>
          <p:cNvPr id="6" name="Slide Number Placeholder 5"/>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109687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Subtitle, Heading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081" y="390906"/>
            <a:ext cx="8227457" cy="308610"/>
          </a:xfrm>
        </p:spPr>
        <p:txBody>
          <a:bodyPr wrap="square">
            <a:noAutofit/>
          </a:bodyPr>
          <a:lstStyle>
            <a:lvl1pPr>
              <a:defRPr baseline="0"/>
            </a:lvl1pPr>
          </a:lstStyle>
          <a:p>
            <a:r>
              <a:rPr/>
              <a:t>Click to add one-line title</a:t>
            </a:r>
          </a:p>
        </p:txBody>
      </p:sp>
      <p:sp>
        <p:nvSpPr>
          <p:cNvPr id="8" name="Text Placeholder 7"/>
          <p:cNvSpPr>
            <a:spLocks noGrp="1"/>
          </p:cNvSpPr>
          <p:nvPr>
            <p:ph type="body" sz="quarter" idx="13" hasCustomPrompt="1"/>
          </p:nvPr>
        </p:nvSpPr>
        <p:spPr>
          <a:xfrm>
            <a:off x="457081" y="700680"/>
            <a:ext cx="8227457" cy="285750"/>
          </a:xfrm>
        </p:spPr>
        <p:txBody>
          <a:bodyPr>
            <a:noAutofit/>
          </a:bodyPr>
          <a:lstStyle>
            <a:lvl1pPr marL="0" indent="0">
              <a:spcBef>
                <a:spcPts val="0"/>
              </a:spcBef>
              <a:buNone/>
              <a:defRPr sz="1800"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subtitle</a:t>
            </a:r>
          </a:p>
        </p:txBody>
      </p:sp>
      <p:sp>
        <p:nvSpPr>
          <p:cNvPr id="9" name="Text Placeholder 7"/>
          <p:cNvSpPr>
            <a:spLocks noGrp="1"/>
          </p:cNvSpPr>
          <p:nvPr>
            <p:ph type="body" sz="quarter" idx="14" hasCustomPrompt="1"/>
          </p:nvPr>
        </p:nvSpPr>
        <p:spPr>
          <a:xfrm>
            <a:off x="457201" y="1143000"/>
            <a:ext cx="8227457" cy="285750"/>
          </a:xfrm>
        </p:spPr>
        <p:txBody>
          <a:bodyPr>
            <a:noAutofit/>
          </a:bodyPr>
          <a:lstStyle>
            <a:lvl1pPr marL="0" indent="0">
              <a:spcBef>
                <a:spcPts val="0"/>
              </a:spcBef>
              <a:buNone/>
              <a:defRPr sz="1800" b="1"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heading</a:t>
            </a:r>
          </a:p>
        </p:txBody>
      </p:sp>
      <p:sp>
        <p:nvSpPr>
          <p:cNvPr id="3" name="Content Placeholder 2"/>
          <p:cNvSpPr>
            <a:spLocks noGrp="1"/>
          </p:cNvSpPr>
          <p:nvPr>
            <p:ph idx="1"/>
          </p:nvPr>
        </p:nvSpPr>
        <p:spPr>
          <a:xfrm>
            <a:off x="457200" y="1483615"/>
            <a:ext cx="8227338" cy="30883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D33DC54-2A66-493A-80B5-8303FBA5D0AD}" type="datetime4">
              <a:rPr lang="en-US" smtClean="0"/>
              <a:t>November 3, 2015</a:t>
            </a:fld>
            <a:endParaRPr lang="en-US"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lang="en-US" dirty="0"/>
          </a:p>
        </p:txBody>
      </p:sp>
      <p:sp>
        <p:nvSpPr>
          <p:cNvPr id="6" name="Slide Number Placeholder 5"/>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31420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mod="1">
    <p:ext uri="{DCECCB84-F9BA-43D5-87BE-67443E8EF086}">
      <p15:sldGuideLst xmlns:p15="http://schemas.microsoft.com/office/powerpoint/2012/main">
        <p15:guide id="1" orient="horz" pos="216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6B45FFC-9EEF-4E69-85F5-C8F54747804D}" type="datetime4">
              <a:rPr lang="en-US" smtClean="0"/>
              <a:t>November 3, 2015</a:t>
            </a:fld>
            <a:endParaRPr lang="en-US"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lang="en-US" dirty="0"/>
          </a:p>
        </p:txBody>
      </p:sp>
      <p:sp>
        <p:nvSpPr>
          <p:cNvPr id="5" name="Slide Number Placeholder 4"/>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4186333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457081" y="390906"/>
            <a:ext cx="8227457" cy="308610"/>
          </a:xfrm>
        </p:spPr>
        <p:txBody>
          <a:bodyPr/>
          <a:lstStyle>
            <a:lvl1pPr>
              <a:defRPr/>
            </a:lvl1pPr>
          </a:lstStyle>
          <a:p>
            <a:r>
              <a:rPr/>
              <a:t>Click to add one-line title</a:t>
            </a:r>
          </a:p>
        </p:txBody>
      </p:sp>
      <p:sp>
        <p:nvSpPr>
          <p:cNvPr id="7" name="Text Placeholder 7"/>
          <p:cNvSpPr>
            <a:spLocks noGrp="1"/>
          </p:cNvSpPr>
          <p:nvPr>
            <p:ph type="body" sz="quarter" idx="13" hasCustomPrompt="1"/>
          </p:nvPr>
        </p:nvSpPr>
        <p:spPr>
          <a:xfrm>
            <a:off x="457081" y="700680"/>
            <a:ext cx="8227457" cy="285750"/>
          </a:xfrm>
        </p:spPr>
        <p:txBody>
          <a:bodyPr>
            <a:noAutofit/>
          </a:bodyPr>
          <a:lstStyle>
            <a:lvl1pPr marL="0" indent="0">
              <a:spcBef>
                <a:spcPts val="0"/>
              </a:spcBef>
              <a:buNone/>
              <a:defRPr sz="1800"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subtitle</a:t>
            </a:r>
          </a:p>
        </p:txBody>
      </p:sp>
      <p:sp>
        <p:nvSpPr>
          <p:cNvPr id="3" name="Date Placeholder 2"/>
          <p:cNvSpPr>
            <a:spLocks noGrp="1"/>
          </p:cNvSpPr>
          <p:nvPr>
            <p:ph type="dt" sz="half" idx="10"/>
          </p:nvPr>
        </p:nvSpPr>
        <p:spPr/>
        <p:txBody>
          <a:bodyPr/>
          <a:lstStyle/>
          <a:p>
            <a:fld id="{684E3265-88A3-4C30-AE11-BFDF645909E9}" type="datetime4">
              <a:rPr lang="en-US" smtClean="0"/>
              <a:t>November 3, 2015</a:t>
            </a:fld>
            <a:endParaRPr lang="en-US" dirty="0"/>
          </a:p>
        </p:txBody>
      </p:sp>
      <p:sp>
        <p:nvSpPr>
          <p:cNvPr id="4" name="Footer Placeholder 3"/>
          <p:cNvSpPr>
            <a:spLocks noGrp="1"/>
          </p:cNvSpPr>
          <p:nvPr>
            <p:ph type="ftr" sz="quarter" idx="11"/>
          </p:nvPr>
        </p:nvSpPr>
        <p:spPr/>
        <p:txBody>
          <a:bodyPr/>
          <a:lstStyle/>
          <a:p>
            <a:r>
              <a:rPr lang="en-US" dirty="0" smtClean="0"/>
              <a:t>Private | Confidential | Internal Use Only </a:t>
            </a:r>
            <a:endParaRPr lang="en-US" dirty="0"/>
          </a:p>
        </p:txBody>
      </p:sp>
      <p:sp>
        <p:nvSpPr>
          <p:cNvPr id="5" name="Slide Number Placeholder 4"/>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1823176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C853A8-1CF5-4118-9D6D-C132E8FC53CB}" type="datetimeFigureOut">
              <a:rPr lang="en-US" smtClean="0">
                <a:solidFill>
                  <a:srgbClr val="E5E8E8">
                    <a:lumMod val="75000"/>
                  </a:srgbClr>
                </a:solidFill>
              </a:rPr>
              <a:pPr/>
              <a:t>11/3/2015</a:t>
            </a:fld>
            <a:endParaRPr lang="en-US" dirty="0">
              <a:solidFill>
                <a:srgbClr val="E5E8E8">
                  <a:lumMod val="75000"/>
                </a:srgbClr>
              </a:solidFill>
            </a:endParaRPr>
          </a:p>
        </p:txBody>
      </p:sp>
      <p:sp>
        <p:nvSpPr>
          <p:cNvPr id="3" name="Footer Placeholder 2"/>
          <p:cNvSpPr>
            <a:spLocks noGrp="1"/>
          </p:cNvSpPr>
          <p:nvPr>
            <p:ph type="ftr" sz="quarter" idx="11"/>
          </p:nvPr>
        </p:nvSpPr>
        <p:spPr/>
        <p:txBody>
          <a:bodyPr/>
          <a:lstStyle/>
          <a:p>
            <a:endParaRPr lang="en-US" dirty="0">
              <a:solidFill>
                <a:srgbClr val="E5E8E8">
                  <a:lumMod val="75000"/>
                </a:srgbClr>
              </a:solidFill>
            </a:endParaRPr>
          </a:p>
        </p:txBody>
      </p:sp>
      <p:sp>
        <p:nvSpPr>
          <p:cNvPr id="4" name="Slide Number Placeholder 3"/>
          <p:cNvSpPr>
            <a:spLocks noGrp="1"/>
          </p:cNvSpPr>
          <p:nvPr>
            <p:ph type="sldNum" sz="quarter" idx="12"/>
          </p:nvPr>
        </p:nvSpPr>
        <p:spPr/>
        <p:txBody>
          <a:bodyPr/>
          <a:lstStyle/>
          <a:p>
            <a:fld id="{00DE720E-C72B-42F0-AD69-52D60E3C605E}" type="slidenum">
              <a:rPr lang="en-US" smtClean="0">
                <a:solidFill>
                  <a:srgbClr val="E5E8E8">
                    <a:lumMod val="75000"/>
                  </a:srgbClr>
                </a:solidFill>
              </a:rPr>
              <a:pPr/>
              <a:t>‹#›</a:t>
            </a:fld>
            <a:endParaRPr lang="en-US" dirty="0">
              <a:solidFill>
                <a:srgbClr val="E5E8E8">
                  <a:lumMod val="75000"/>
                </a:srgbClr>
              </a:solidFill>
            </a:endParaRPr>
          </a:p>
        </p:txBody>
      </p:sp>
    </p:spTree>
    <p:extLst>
      <p:ext uri="{BB962C8B-B14F-4D97-AF65-F5344CB8AC3E}">
        <p14:creationId xmlns:p14="http://schemas.microsoft.com/office/powerpoint/2010/main" val="85598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081" y="389427"/>
            <a:ext cx="8227457" cy="639273"/>
          </a:xfrm>
        </p:spPr>
        <p:txBody>
          <a:bodyPr/>
          <a:lstStyle/>
          <a:p>
            <a:r>
              <a:rPr lang="en-US" smtClean="0"/>
              <a:t>Click to edit Master title style</a:t>
            </a:r>
            <a:endParaRPr/>
          </a:p>
        </p:txBody>
      </p:sp>
      <p:sp>
        <p:nvSpPr>
          <p:cNvPr id="3" name="Content Placeholder 2"/>
          <p:cNvSpPr>
            <a:spLocks noGrp="1"/>
          </p:cNvSpPr>
          <p:nvPr>
            <p:ph sz="half" idx="1"/>
          </p:nvPr>
        </p:nvSpPr>
        <p:spPr>
          <a:xfrm>
            <a:off x="457081" y="1143000"/>
            <a:ext cx="3977640"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06898" y="1143000"/>
            <a:ext cx="3977640"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905039DC-98B3-47E6-AD46-BA5B72AD8B4A}" type="datetime4">
              <a:rPr lang="en-US" smtClean="0"/>
              <a:t>November 3, 2015</a:t>
            </a:fld>
            <a:endParaRPr lang="en-US"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lang="en-US" dirty="0"/>
          </a:p>
        </p:txBody>
      </p:sp>
      <p:sp>
        <p:nvSpPr>
          <p:cNvPr id="7" name="Slide Number Placeholder 6"/>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1937735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Two Content and Headings">
    <p:spTree>
      <p:nvGrpSpPr>
        <p:cNvPr id="1" name=""/>
        <p:cNvGrpSpPr/>
        <p:nvPr/>
      </p:nvGrpSpPr>
      <p:grpSpPr>
        <a:xfrm>
          <a:off x="0" y="0"/>
          <a:ext cx="0" cy="0"/>
          <a:chOff x="0" y="0"/>
          <a:chExt cx="0" cy="0"/>
        </a:xfrm>
      </p:grpSpPr>
      <p:sp>
        <p:nvSpPr>
          <p:cNvPr id="2" name="Title 1"/>
          <p:cNvSpPr>
            <a:spLocks noGrp="1"/>
          </p:cNvSpPr>
          <p:nvPr>
            <p:ph type="title"/>
          </p:nvPr>
        </p:nvSpPr>
        <p:spPr>
          <a:xfrm>
            <a:off x="457081" y="389427"/>
            <a:ext cx="8227457" cy="639273"/>
          </a:xfrm>
        </p:spPr>
        <p:txBody>
          <a:bodyPr/>
          <a:lstStyle/>
          <a:p>
            <a:r>
              <a:rPr lang="en-US" smtClean="0"/>
              <a:t>Click to edit Master title style</a:t>
            </a:r>
            <a:endParaRPr/>
          </a:p>
        </p:txBody>
      </p:sp>
      <p:sp>
        <p:nvSpPr>
          <p:cNvPr id="3" name="Text Placeholder 2"/>
          <p:cNvSpPr>
            <a:spLocks noGrp="1"/>
          </p:cNvSpPr>
          <p:nvPr>
            <p:ph type="body" idx="1" hasCustomPrompt="1"/>
          </p:nvPr>
        </p:nvSpPr>
        <p:spPr>
          <a:xfrm>
            <a:off x="457200" y="1142999"/>
            <a:ext cx="3977640"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4" name="Content Placeholder 3"/>
          <p:cNvSpPr>
            <a:spLocks noGrp="1"/>
          </p:cNvSpPr>
          <p:nvPr>
            <p:ph sz="half" idx="2"/>
          </p:nvPr>
        </p:nvSpPr>
        <p:spPr>
          <a:xfrm>
            <a:off x="457081" y="1428750"/>
            <a:ext cx="397764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hasCustomPrompt="1"/>
          </p:nvPr>
        </p:nvSpPr>
        <p:spPr>
          <a:xfrm>
            <a:off x="4706898" y="1142999"/>
            <a:ext cx="3977640"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6" name="Content Placeholder 5"/>
          <p:cNvSpPr>
            <a:spLocks noGrp="1"/>
          </p:cNvSpPr>
          <p:nvPr>
            <p:ph sz="quarter" idx="4"/>
          </p:nvPr>
        </p:nvSpPr>
        <p:spPr>
          <a:xfrm>
            <a:off x="4706898" y="1428750"/>
            <a:ext cx="397764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A48AA38D-5CBD-4E44-A2EB-B3F38A5B8051}" type="datetime4">
              <a:rPr lang="en-US" smtClean="0"/>
              <a:t>November 3, 2015</a:t>
            </a:fld>
            <a:endParaRPr lang="en-US" dirty="0"/>
          </a:p>
        </p:txBody>
      </p:sp>
      <p:sp>
        <p:nvSpPr>
          <p:cNvPr id="8" name="Footer Placeholder 7"/>
          <p:cNvSpPr>
            <a:spLocks noGrp="1"/>
          </p:cNvSpPr>
          <p:nvPr>
            <p:ph type="ftr" sz="quarter" idx="11"/>
          </p:nvPr>
        </p:nvSpPr>
        <p:spPr/>
        <p:txBody>
          <a:bodyPr/>
          <a:lstStyle/>
          <a:p>
            <a:r>
              <a:rPr lang="en-US" dirty="0" smtClean="0"/>
              <a:t>Private | Confidential | Internal Use Only </a:t>
            </a:r>
            <a:endParaRPr lang="en-US" dirty="0"/>
          </a:p>
        </p:txBody>
      </p:sp>
      <p:sp>
        <p:nvSpPr>
          <p:cNvPr id="9" name="Slide Number Placeholder 8"/>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2429902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wo Content, Subtitle and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081" y="390906"/>
            <a:ext cx="8227457" cy="308610"/>
          </a:xfrm>
        </p:spPr>
        <p:txBody>
          <a:bodyPr/>
          <a:lstStyle>
            <a:lvl1pPr>
              <a:defRPr/>
            </a:lvl1pPr>
          </a:lstStyle>
          <a:p>
            <a:r>
              <a:rPr/>
              <a:t>Click to add one-line title</a:t>
            </a:r>
          </a:p>
        </p:txBody>
      </p:sp>
      <p:sp>
        <p:nvSpPr>
          <p:cNvPr id="10" name="Text Placeholder 7"/>
          <p:cNvSpPr>
            <a:spLocks noGrp="1"/>
          </p:cNvSpPr>
          <p:nvPr>
            <p:ph type="body" sz="quarter" idx="13" hasCustomPrompt="1"/>
          </p:nvPr>
        </p:nvSpPr>
        <p:spPr>
          <a:xfrm>
            <a:off x="457081" y="700680"/>
            <a:ext cx="8227457" cy="285750"/>
          </a:xfrm>
        </p:spPr>
        <p:txBody>
          <a:bodyPr>
            <a:noAutofit/>
          </a:bodyPr>
          <a:lstStyle>
            <a:lvl1pPr marL="0" indent="0">
              <a:spcBef>
                <a:spcPts val="0"/>
              </a:spcBef>
              <a:buNone/>
              <a:defRPr sz="1800"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subtitle</a:t>
            </a:r>
          </a:p>
        </p:txBody>
      </p:sp>
      <p:sp>
        <p:nvSpPr>
          <p:cNvPr id="3" name="Text Placeholder 2"/>
          <p:cNvSpPr>
            <a:spLocks noGrp="1"/>
          </p:cNvSpPr>
          <p:nvPr>
            <p:ph type="body" idx="1" hasCustomPrompt="1"/>
          </p:nvPr>
        </p:nvSpPr>
        <p:spPr>
          <a:xfrm>
            <a:off x="457200" y="1143000"/>
            <a:ext cx="3977640"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4" name="Content Placeholder 3"/>
          <p:cNvSpPr>
            <a:spLocks noGrp="1"/>
          </p:cNvSpPr>
          <p:nvPr>
            <p:ph sz="half" idx="2"/>
          </p:nvPr>
        </p:nvSpPr>
        <p:spPr>
          <a:xfrm>
            <a:off x="457081" y="1429914"/>
            <a:ext cx="3977640" cy="3142086"/>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hasCustomPrompt="1"/>
          </p:nvPr>
        </p:nvSpPr>
        <p:spPr>
          <a:xfrm>
            <a:off x="4706898" y="1143000"/>
            <a:ext cx="3977640"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6" name="Content Placeholder 5"/>
          <p:cNvSpPr>
            <a:spLocks noGrp="1"/>
          </p:cNvSpPr>
          <p:nvPr>
            <p:ph sz="quarter" idx="4"/>
          </p:nvPr>
        </p:nvSpPr>
        <p:spPr>
          <a:xfrm>
            <a:off x="4706898" y="1429914"/>
            <a:ext cx="3977640" cy="3142086"/>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8F030E74-B79E-47A7-AA1C-BA3D00CC0B4A}" type="datetime4">
              <a:rPr lang="en-US" smtClean="0"/>
              <a:t>November 3, 2015</a:t>
            </a:fld>
            <a:endParaRPr lang="en-US" dirty="0"/>
          </a:p>
        </p:txBody>
      </p:sp>
      <p:sp>
        <p:nvSpPr>
          <p:cNvPr id="8" name="Footer Placeholder 7"/>
          <p:cNvSpPr>
            <a:spLocks noGrp="1"/>
          </p:cNvSpPr>
          <p:nvPr>
            <p:ph type="ftr" sz="quarter" idx="11"/>
          </p:nvPr>
        </p:nvSpPr>
        <p:spPr/>
        <p:txBody>
          <a:bodyPr/>
          <a:lstStyle/>
          <a:p>
            <a:r>
              <a:rPr lang="en-US" dirty="0" smtClean="0"/>
              <a:t>Private | Confidential | Internal Use Only </a:t>
            </a:r>
            <a:endParaRPr lang="en-US" dirty="0"/>
          </a:p>
        </p:txBody>
      </p:sp>
      <p:sp>
        <p:nvSpPr>
          <p:cNvPr id="9" name="Slide Number Placeholder 8"/>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2585182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457081" y="389427"/>
            <a:ext cx="8227457" cy="639273"/>
          </a:xfrm>
        </p:spPr>
        <p:txBody>
          <a:bodyPr/>
          <a:lstStyle/>
          <a:p>
            <a:r>
              <a:rPr lang="en-US" smtClean="0"/>
              <a:t>Click to edit Master title style</a:t>
            </a:r>
            <a:endParaRPr/>
          </a:p>
        </p:txBody>
      </p:sp>
      <p:sp>
        <p:nvSpPr>
          <p:cNvPr id="10" name="Text Placeholder 9"/>
          <p:cNvSpPr>
            <a:spLocks noGrp="1"/>
          </p:cNvSpPr>
          <p:nvPr>
            <p:ph type="body" sz="quarter" idx="14"/>
          </p:nvPr>
        </p:nvSpPr>
        <p:spPr>
          <a:xfrm>
            <a:off x="457081" y="1143000"/>
            <a:ext cx="2571750"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Text Placeholder 9"/>
          <p:cNvSpPr>
            <a:spLocks noGrp="1"/>
          </p:cNvSpPr>
          <p:nvPr>
            <p:ph type="body" sz="quarter" idx="15"/>
          </p:nvPr>
        </p:nvSpPr>
        <p:spPr>
          <a:xfrm>
            <a:off x="3286125" y="1143000"/>
            <a:ext cx="2571750"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Text Placeholder 9"/>
          <p:cNvSpPr>
            <a:spLocks noGrp="1"/>
          </p:cNvSpPr>
          <p:nvPr>
            <p:ph type="body" sz="quarter" idx="16"/>
          </p:nvPr>
        </p:nvSpPr>
        <p:spPr>
          <a:xfrm>
            <a:off x="6112788" y="1143000"/>
            <a:ext cx="2571750"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0FDD7F1-9FB6-4CB9-BA1F-25B205B879F3}" type="datetime4">
              <a:rPr lang="en-US" smtClean="0"/>
              <a:t>November 3, 2015</a:t>
            </a:fld>
            <a:endParaRPr lang="en-US"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lang="en-US" dirty="0"/>
          </a:p>
        </p:txBody>
      </p:sp>
      <p:sp>
        <p:nvSpPr>
          <p:cNvPr id="7" name="Slide Number Placeholder 6"/>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3124259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hree Content and Headings">
    <p:spTree>
      <p:nvGrpSpPr>
        <p:cNvPr id="1" name=""/>
        <p:cNvGrpSpPr/>
        <p:nvPr/>
      </p:nvGrpSpPr>
      <p:grpSpPr>
        <a:xfrm>
          <a:off x="0" y="0"/>
          <a:ext cx="0" cy="0"/>
          <a:chOff x="0" y="0"/>
          <a:chExt cx="0" cy="0"/>
        </a:xfrm>
      </p:grpSpPr>
      <p:sp>
        <p:nvSpPr>
          <p:cNvPr id="2" name="Title 1"/>
          <p:cNvSpPr>
            <a:spLocks noGrp="1"/>
          </p:cNvSpPr>
          <p:nvPr>
            <p:ph type="title"/>
          </p:nvPr>
        </p:nvSpPr>
        <p:spPr>
          <a:xfrm>
            <a:off x="457081" y="389427"/>
            <a:ext cx="8227457" cy="639273"/>
          </a:xfrm>
        </p:spPr>
        <p:txBody>
          <a:bodyPr/>
          <a:lstStyle/>
          <a:p>
            <a:r>
              <a:rPr lang="en-US" smtClean="0"/>
              <a:t>Click to edit Master title style</a:t>
            </a:r>
            <a:endParaRPr/>
          </a:p>
        </p:txBody>
      </p:sp>
      <p:sp>
        <p:nvSpPr>
          <p:cNvPr id="9" name="Text Placeholder 2"/>
          <p:cNvSpPr>
            <a:spLocks noGrp="1"/>
          </p:cNvSpPr>
          <p:nvPr>
            <p:ph type="body" idx="1" hasCustomPrompt="1"/>
          </p:nvPr>
        </p:nvSpPr>
        <p:spPr>
          <a:xfrm>
            <a:off x="457200"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10" name="Text Placeholder 9"/>
          <p:cNvSpPr>
            <a:spLocks noGrp="1"/>
          </p:cNvSpPr>
          <p:nvPr>
            <p:ph type="body" sz="quarter" idx="14"/>
          </p:nvPr>
        </p:nvSpPr>
        <p:spPr>
          <a:xfrm>
            <a:off x="457081"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Text Placeholder 2"/>
          <p:cNvSpPr>
            <a:spLocks noGrp="1"/>
          </p:cNvSpPr>
          <p:nvPr>
            <p:ph type="body" idx="17" hasCustomPrompt="1"/>
          </p:nvPr>
        </p:nvSpPr>
        <p:spPr>
          <a:xfrm>
            <a:off x="3286245"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11" name="Text Placeholder 9"/>
          <p:cNvSpPr>
            <a:spLocks noGrp="1"/>
          </p:cNvSpPr>
          <p:nvPr>
            <p:ph type="body" sz="quarter" idx="15"/>
          </p:nvPr>
        </p:nvSpPr>
        <p:spPr>
          <a:xfrm>
            <a:off x="3286125"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Text Placeholder 2"/>
          <p:cNvSpPr>
            <a:spLocks noGrp="1"/>
          </p:cNvSpPr>
          <p:nvPr>
            <p:ph type="body" idx="18" hasCustomPrompt="1"/>
          </p:nvPr>
        </p:nvSpPr>
        <p:spPr>
          <a:xfrm>
            <a:off x="6115170"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12" name="Text Placeholder 9"/>
          <p:cNvSpPr>
            <a:spLocks noGrp="1"/>
          </p:cNvSpPr>
          <p:nvPr>
            <p:ph type="body" sz="quarter" idx="16"/>
          </p:nvPr>
        </p:nvSpPr>
        <p:spPr>
          <a:xfrm>
            <a:off x="6112788"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27D5831-B468-414C-94B5-F04EB43FC0AE}" type="datetime4">
              <a:rPr lang="en-US" smtClean="0"/>
              <a:t>November 3, 2015</a:t>
            </a:fld>
            <a:endParaRPr lang="en-US"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lang="en-US" dirty="0"/>
          </a:p>
        </p:txBody>
      </p:sp>
      <p:sp>
        <p:nvSpPr>
          <p:cNvPr id="7" name="Slide Number Placeholder 6"/>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3284524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hree Content, Subtitle and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081" y="390906"/>
            <a:ext cx="8227457" cy="308610"/>
          </a:xfrm>
        </p:spPr>
        <p:txBody>
          <a:bodyPr/>
          <a:lstStyle>
            <a:lvl1pPr>
              <a:defRPr/>
            </a:lvl1pPr>
          </a:lstStyle>
          <a:p>
            <a:r>
              <a:rPr/>
              <a:t>Click to add one-line title</a:t>
            </a:r>
          </a:p>
        </p:txBody>
      </p:sp>
      <p:sp>
        <p:nvSpPr>
          <p:cNvPr id="15" name="Text Placeholder 7"/>
          <p:cNvSpPr>
            <a:spLocks noGrp="1"/>
          </p:cNvSpPr>
          <p:nvPr>
            <p:ph type="body" sz="quarter" idx="13" hasCustomPrompt="1"/>
          </p:nvPr>
        </p:nvSpPr>
        <p:spPr>
          <a:xfrm>
            <a:off x="457081" y="700680"/>
            <a:ext cx="8227457" cy="285750"/>
          </a:xfrm>
        </p:spPr>
        <p:txBody>
          <a:bodyPr>
            <a:noAutofit/>
          </a:bodyPr>
          <a:lstStyle>
            <a:lvl1pPr marL="0" indent="0">
              <a:spcBef>
                <a:spcPts val="0"/>
              </a:spcBef>
              <a:buNone/>
              <a:defRPr sz="1800" baseline="0"/>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vl6pPr marL="0" indent="0">
              <a:spcBef>
                <a:spcPts val="0"/>
              </a:spcBef>
              <a:buNone/>
              <a:defRPr sz="1800"/>
            </a:lvl6pPr>
            <a:lvl7pPr marL="0" indent="0">
              <a:spcBef>
                <a:spcPts val="0"/>
              </a:spcBef>
              <a:buNone/>
              <a:defRPr sz="1800"/>
            </a:lvl7pPr>
            <a:lvl8pPr marL="0" indent="0">
              <a:spcBef>
                <a:spcPts val="0"/>
              </a:spcBef>
              <a:buNone/>
              <a:defRPr sz="1800"/>
            </a:lvl8pPr>
            <a:lvl9pPr marL="0" indent="0">
              <a:spcBef>
                <a:spcPts val="0"/>
              </a:spcBef>
              <a:buNone/>
              <a:defRPr sz="1800"/>
            </a:lvl9pPr>
          </a:lstStyle>
          <a:p>
            <a:pPr lvl="0"/>
            <a:r>
              <a:rPr/>
              <a:t>Click to add one-line subtitle</a:t>
            </a:r>
          </a:p>
        </p:txBody>
      </p:sp>
      <p:sp>
        <p:nvSpPr>
          <p:cNvPr id="9" name="Text Placeholder 2"/>
          <p:cNvSpPr>
            <a:spLocks noGrp="1"/>
          </p:cNvSpPr>
          <p:nvPr>
            <p:ph type="body" idx="1" hasCustomPrompt="1"/>
          </p:nvPr>
        </p:nvSpPr>
        <p:spPr>
          <a:xfrm>
            <a:off x="457200"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dirty="0"/>
              <a:t>Click to add heading</a:t>
            </a:r>
          </a:p>
        </p:txBody>
      </p:sp>
      <p:sp>
        <p:nvSpPr>
          <p:cNvPr id="10" name="Text Placeholder 9"/>
          <p:cNvSpPr>
            <a:spLocks noGrp="1"/>
          </p:cNvSpPr>
          <p:nvPr>
            <p:ph type="body" sz="quarter" idx="14"/>
          </p:nvPr>
        </p:nvSpPr>
        <p:spPr>
          <a:xfrm>
            <a:off x="457081"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Text Placeholder 2"/>
          <p:cNvSpPr>
            <a:spLocks noGrp="1"/>
          </p:cNvSpPr>
          <p:nvPr>
            <p:ph type="body" idx="17" hasCustomPrompt="1"/>
          </p:nvPr>
        </p:nvSpPr>
        <p:spPr>
          <a:xfrm>
            <a:off x="3286245"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11" name="Text Placeholder 9"/>
          <p:cNvSpPr>
            <a:spLocks noGrp="1"/>
          </p:cNvSpPr>
          <p:nvPr>
            <p:ph type="body" sz="quarter" idx="15"/>
          </p:nvPr>
        </p:nvSpPr>
        <p:spPr>
          <a:xfrm>
            <a:off x="3286125"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Text Placeholder 2"/>
          <p:cNvSpPr>
            <a:spLocks noGrp="1"/>
          </p:cNvSpPr>
          <p:nvPr>
            <p:ph type="body" idx="18" hasCustomPrompt="1"/>
          </p:nvPr>
        </p:nvSpPr>
        <p:spPr>
          <a:xfrm>
            <a:off x="6115170" y="1142999"/>
            <a:ext cx="2571631" cy="240030"/>
          </a:xfrm>
        </p:spPr>
        <p:txBody>
          <a:bodyPr anchor="t">
            <a:noAutofit/>
          </a:bodyPr>
          <a:lstStyle>
            <a:lvl1pPr marL="0" indent="0">
              <a:spcBef>
                <a:spcPts val="0"/>
              </a:spcBef>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t>Click to add heading</a:t>
            </a:r>
          </a:p>
        </p:txBody>
      </p:sp>
      <p:sp>
        <p:nvSpPr>
          <p:cNvPr id="12" name="Text Placeholder 9"/>
          <p:cNvSpPr>
            <a:spLocks noGrp="1"/>
          </p:cNvSpPr>
          <p:nvPr>
            <p:ph type="body" sz="quarter" idx="16"/>
          </p:nvPr>
        </p:nvSpPr>
        <p:spPr>
          <a:xfrm>
            <a:off x="6112788" y="1428750"/>
            <a:ext cx="2571750" cy="314325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727A18C6-3F10-4266-96C9-5D014F3025B2}" type="datetime4">
              <a:rPr lang="en-US" smtClean="0"/>
              <a:t>November 3, 2015</a:t>
            </a:fld>
            <a:endParaRPr lang="en-US"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lang="en-US" dirty="0"/>
          </a:p>
        </p:txBody>
      </p:sp>
      <p:sp>
        <p:nvSpPr>
          <p:cNvPr id="7" name="Slide Number Placeholder 6"/>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310063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457200" y="1143000"/>
            <a:ext cx="5886450" cy="34290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bwMode="ltGray">
          <a:xfrm>
            <a:off x="6457950" y="1143000"/>
            <a:ext cx="2226588" cy="3429000"/>
          </a:xfrm>
          <a:solidFill>
            <a:schemeClr val="accent6"/>
          </a:solidFill>
        </p:spPr>
        <p:txBody>
          <a:bodyPr lIns="91440" tIns="91440" rIns="91440" bIns="91440">
            <a:noAutofit/>
          </a:bodyPr>
          <a:lstStyle>
            <a:lvl1pPr marL="0" indent="0">
              <a:spcBef>
                <a:spcPts val="675"/>
              </a:spcBef>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CB1722-4B46-4353-B583-721651D61489}" type="datetime4">
              <a:rPr lang="en-US" smtClean="0"/>
              <a:t>November 3, 2015</a:t>
            </a:fld>
            <a:endParaRPr lang="en-US"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lang="en-US" dirty="0"/>
          </a:p>
        </p:txBody>
      </p:sp>
      <p:sp>
        <p:nvSpPr>
          <p:cNvPr id="7" name="Slide Number Placeholder 6"/>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250550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Picture with Content">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457080" y="1143000"/>
            <a:ext cx="5029320" cy="342900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8" name="Text Placeholder 9"/>
          <p:cNvSpPr>
            <a:spLocks noGrp="1"/>
          </p:cNvSpPr>
          <p:nvPr>
            <p:ph type="body" sz="quarter" idx="16"/>
          </p:nvPr>
        </p:nvSpPr>
        <p:spPr>
          <a:xfrm>
            <a:off x="5600700" y="1143000"/>
            <a:ext cx="3083838" cy="3429000"/>
          </a:xfrm>
        </p:spPr>
        <p:txBody>
          <a:bodyPr>
            <a:normAutofit/>
          </a:bodyPr>
          <a:lstStyle>
            <a:lvl1pPr>
              <a:defRPr sz="1200"/>
            </a:lvl1pPr>
            <a:lvl2pPr>
              <a:defRPr sz="1050"/>
            </a:lvl2pPr>
            <a:lvl3pPr>
              <a:defRPr sz="900"/>
            </a:lvl3pPr>
            <a:lvl4pPr>
              <a:defRPr sz="825"/>
            </a:lvl4pPr>
            <a:lvl5pPr>
              <a:defRPr sz="825"/>
            </a:lvl5pPr>
            <a:lvl6pPr>
              <a:defRPr sz="825"/>
            </a:lvl6pPr>
            <a:lvl7pPr>
              <a:defRPr sz="825"/>
            </a:lvl7pPr>
            <a:lvl8pPr>
              <a:defRPr sz="825"/>
            </a:lvl8pPr>
            <a:lvl9pPr>
              <a:defRPr sz="8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B8B1958-F972-48E2-B30C-3D9C71EE7ED1}" type="datetime4">
              <a:rPr lang="en-US" smtClean="0"/>
              <a:t>November 3, 2015</a:t>
            </a:fld>
            <a:endParaRPr lang="en-US"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lang="en-US" dirty="0"/>
          </a:p>
        </p:txBody>
      </p:sp>
      <p:sp>
        <p:nvSpPr>
          <p:cNvPr id="7" name="Slide Number Placeholder 6"/>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89769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457080" y="1143000"/>
            <a:ext cx="5029320" cy="342900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4" name="Text Placeholder 3"/>
          <p:cNvSpPr>
            <a:spLocks noGrp="1"/>
          </p:cNvSpPr>
          <p:nvPr>
            <p:ph type="body" sz="half" idx="2"/>
          </p:nvPr>
        </p:nvSpPr>
        <p:spPr bwMode="ltGray">
          <a:xfrm>
            <a:off x="5600701" y="1143000"/>
            <a:ext cx="3083838" cy="3429000"/>
          </a:xfrm>
          <a:solidFill>
            <a:schemeClr val="accent1"/>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2CF142-9C82-4C83-9B6A-8077B879C1B8}" type="datetime4">
              <a:rPr lang="en-US" smtClean="0"/>
              <a:t>November 3, 2015</a:t>
            </a:fld>
            <a:endParaRPr lang="en-US"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lang="en-US" dirty="0"/>
          </a:p>
        </p:txBody>
      </p:sp>
      <p:sp>
        <p:nvSpPr>
          <p:cNvPr id="7" name="Slide Number Placeholder 6"/>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3326896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Picture Righ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081" y="389427"/>
            <a:ext cx="3943350" cy="639273"/>
          </a:xfrm>
        </p:spPr>
        <p:txBody>
          <a:bodyPr anchor="t"/>
          <a:lstStyle>
            <a:lvl1pPr>
              <a:defRPr sz="2100"/>
            </a:lvl1pPr>
          </a:lstStyle>
          <a:p>
            <a:r>
              <a:rPr lang="en-US" smtClean="0"/>
              <a:t>Click to edit Master title style</a:t>
            </a:r>
            <a:endParaRPr/>
          </a:p>
        </p:txBody>
      </p:sp>
      <p:sp>
        <p:nvSpPr>
          <p:cNvPr id="4" name="Text Placeholder 3"/>
          <p:cNvSpPr>
            <a:spLocks noGrp="1"/>
          </p:cNvSpPr>
          <p:nvPr>
            <p:ph type="body" sz="half" idx="2"/>
          </p:nvPr>
        </p:nvSpPr>
        <p:spPr>
          <a:xfrm>
            <a:off x="457081" y="2114550"/>
            <a:ext cx="2743200" cy="1485900"/>
          </a:xfrm>
          <a:noFill/>
        </p:spPr>
        <p:txBody>
          <a:bodyPr lIns="0" tIns="0" rIns="0" bIns="0">
            <a:noAutofit/>
          </a:bodyPr>
          <a:lstStyle>
            <a:lvl1pPr marL="0" indent="0">
              <a:spcBef>
                <a:spcPts val="675"/>
              </a:spcBef>
              <a:buNone/>
              <a:defRPr sz="135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3" name="Picture Placeholder 2"/>
          <p:cNvSpPr>
            <a:spLocks noGrp="1"/>
          </p:cNvSpPr>
          <p:nvPr>
            <p:ph type="pic" idx="1"/>
          </p:nvPr>
        </p:nvSpPr>
        <p:spPr bwMode="ltGray">
          <a:xfrm>
            <a:off x="4572000" y="389427"/>
            <a:ext cx="4114799" cy="4182573"/>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5" name="Date Placeholder 4"/>
          <p:cNvSpPr>
            <a:spLocks noGrp="1"/>
          </p:cNvSpPr>
          <p:nvPr>
            <p:ph type="dt" sz="half" idx="10"/>
          </p:nvPr>
        </p:nvSpPr>
        <p:spPr/>
        <p:txBody>
          <a:bodyPr/>
          <a:lstStyle/>
          <a:p>
            <a:fld id="{9C259EE5-F25B-4563-AE58-6B042DD986DA}" type="datetime4">
              <a:rPr lang="en-US" smtClean="0"/>
              <a:t>November 3, 2015</a:t>
            </a:fld>
            <a:endParaRPr lang="en-US"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lang="en-US" dirty="0"/>
          </a:p>
        </p:txBody>
      </p:sp>
      <p:sp>
        <p:nvSpPr>
          <p:cNvPr id="7" name="Slide Number Placeholder 6"/>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26588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10" name="Title 9"/>
          <p:cNvSpPr>
            <a:spLocks noGrp="1"/>
          </p:cNvSpPr>
          <p:nvPr>
            <p:ph type="title"/>
          </p:nvPr>
        </p:nvSpPr>
        <p:spPr>
          <a:xfrm>
            <a:off x="457081" y="389427"/>
            <a:ext cx="8227457" cy="639273"/>
          </a:xfrm>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456010" y="1143000"/>
            <a:ext cx="3984498" cy="251460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4" name="Text Placeholder 3"/>
          <p:cNvSpPr>
            <a:spLocks noGrp="1"/>
          </p:cNvSpPr>
          <p:nvPr>
            <p:ph type="body" sz="half" idx="2"/>
          </p:nvPr>
        </p:nvSpPr>
        <p:spPr bwMode="ltGray">
          <a:xfrm>
            <a:off x="457080" y="3714750"/>
            <a:ext cx="3984498" cy="857250"/>
          </a:xfrm>
          <a:solidFill>
            <a:schemeClr val="accent5"/>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Picture Placeholder 2"/>
          <p:cNvSpPr>
            <a:spLocks noGrp="1"/>
          </p:cNvSpPr>
          <p:nvPr>
            <p:ph type="pic" idx="13"/>
          </p:nvPr>
        </p:nvSpPr>
        <p:spPr bwMode="ltGray">
          <a:xfrm>
            <a:off x="4700040" y="1143000"/>
            <a:ext cx="3984498" cy="251460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9" name="Text Placeholder 3"/>
          <p:cNvSpPr>
            <a:spLocks noGrp="1"/>
          </p:cNvSpPr>
          <p:nvPr>
            <p:ph type="body" sz="half" idx="14"/>
          </p:nvPr>
        </p:nvSpPr>
        <p:spPr bwMode="ltGray">
          <a:xfrm>
            <a:off x="4700040" y="3714750"/>
            <a:ext cx="3984498" cy="857250"/>
          </a:xfrm>
          <a:solidFill>
            <a:schemeClr val="accent5"/>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CAB0D1-A256-4DFA-8583-35D5EE4CD0DF}" type="datetime4">
              <a:rPr lang="en-US" smtClean="0"/>
              <a:t>November 3, 2015</a:t>
            </a:fld>
            <a:endParaRPr lang="en-US"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lang="en-US" dirty="0"/>
          </a:p>
        </p:txBody>
      </p:sp>
      <p:sp>
        <p:nvSpPr>
          <p:cNvPr id="7" name="Slide Number Placeholder 6"/>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2367495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456010" y="1143000"/>
            <a:ext cx="2571750" cy="200025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4" name="Text Placeholder 3"/>
          <p:cNvSpPr>
            <a:spLocks noGrp="1"/>
          </p:cNvSpPr>
          <p:nvPr>
            <p:ph type="body" sz="half" idx="2"/>
          </p:nvPr>
        </p:nvSpPr>
        <p:spPr bwMode="ltGray">
          <a:xfrm>
            <a:off x="457080" y="3200400"/>
            <a:ext cx="2571750" cy="1371600"/>
          </a:xfrm>
          <a:solidFill>
            <a:schemeClr val="accent1"/>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Picture Placeholder 2"/>
          <p:cNvSpPr>
            <a:spLocks noGrp="1"/>
          </p:cNvSpPr>
          <p:nvPr>
            <p:ph type="pic" idx="13"/>
          </p:nvPr>
        </p:nvSpPr>
        <p:spPr bwMode="ltGray">
          <a:xfrm>
            <a:off x="3286125" y="1143000"/>
            <a:ext cx="2571750" cy="200025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9" name="Text Placeholder 3"/>
          <p:cNvSpPr>
            <a:spLocks noGrp="1"/>
          </p:cNvSpPr>
          <p:nvPr>
            <p:ph type="body" sz="half" idx="14"/>
          </p:nvPr>
        </p:nvSpPr>
        <p:spPr bwMode="ltGray">
          <a:xfrm>
            <a:off x="3286125" y="3200400"/>
            <a:ext cx="2571750" cy="1371600"/>
          </a:xfrm>
          <a:solidFill>
            <a:schemeClr val="accent1"/>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10" name="Picture Placeholder 2"/>
          <p:cNvSpPr>
            <a:spLocks noGrp="1"/>
          </p:cNvSpPr>
          <p:nvPr>
            <p:ph type="pic" idx="15"/>
          </p:nvPr>
        </p:nvSpPr>
        <p:spPr bwMode="ltGray">
          <a:xfrm>
            <a:off x="6112788" y="1143000"/>
            <a:ext cx="2571750" cy="2000250"/>
          </a:xfrm>
        </p:spPr>
        <p:txBody>
          <a:bodyPr lIns="0" tIns="457200">
            <a:normAutofit/>
          </a:bodyPr>
          <a:lstStyle>
            <a:lvl1pPr marL="0" indent="0" algn="ctr">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dirty="0"/>
          </a:p>
        </p:txBody>
      </p:sp>
      <p:sp>
        <p:nvSpPr>
          <p:cNvPr id="11" name="Text Placeholder 3"/>
          <p:cNvSpPr>
            <a:spLocks noGrp="1"/>
          </p:cNvSpPr>
          <p:nvPr>
            <p:ph type="body" sz="half" idx="16"/>
          </p:nvPr>
        </p:nvSpPr>
        <p:spPr bwMode="ltGray">
          <a:xfrm>
            <a:off x="6112788" y="3200400"/>
            <a:ext cx="2571750" cy="1371600"/>
          </a:xfrm>
          <a:solidFill>
            <a:schemeClr val="accent1"/>
          </a:solidFill>
        </p:spPr>
        <p:txBody>
          <a:bodyPr lIns="91440" tIns="91440" rIns="91440" bIns="91440">
            <a:noAutofit/>
          </a:bodyPr>
          <a:lstStyle>
            <a:lvl1pPr marL="0" indent="0">
              <a:spcBef>
                <a:spcPts val="675"/>
              </a:spcBef>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BBCA58-86AD-4F40-BF66-913A1183EE47}" type="datetime4">
              <a:rPr lang="en-US" smtClean="0"/>
              <a:t>November 3, 2015</a:t>
            </a:fld>
            <a:endParaRPr lang="en-US" dirty="0"/>
          </a:p>
        </p:txBody>
      </p:sp>
      <p:sp>
        <p:nvSpPr>
          <p:cNvPr id="6" name="Footer Placeholder 5"/>
          <p:cNvSpPr>
            <a:spLocks noGrp="1"/>
          </p:cNvSpPr>
          <p:nvPr>
            <p:ph type="ftr" sz="quarter" idx="11"/>
          </p:nvPr>
        </p:nvSpPr>
        <p:spPr/>
        <p:txBody>
          <a:bodyPr/>
          <a:lstStyle/>
          <a:p>
            <a:r>
              <a:rPr lang="en-US" dirty="0" smtClean="0"/>
              <a:t>Private | Confidential | Internal Use Only </a:t>
            </a:r>
            <a:endParaRPr lang="en-US" dirty="0"/>
          </a:p>
        </p:txBody>
      </p:sp>
      <p:sp>
        <p:nvSpPr>
          <p:cNvPr id="7" name="Slide Number Placeholder 6"/>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3812476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457081" y="2000250"/>
            <a:ext cx="6856214" cy="1714500"/>
          </a:xfrm>
        </p:spPr>
        <p:txBody>
          <a:bodyPr anchor="b">
            <a:noAutofit/>
          </a:bodyPr>
          <a:lstStyle>
            <a:lvl1pPr>
              <a:lnSpc>
                <a:spcPct val="80000"/>
              </a:lnSpc>
              <a:defRPr sz="6000"/>
            </a:lvl1pPr>
          </a:lstStyle>
          <a:p>
            <a:r>
              <a:rPr lang="en-US" smtClean="0"/>
              <a:t>Click to edit Master title style</a:t>
            </a:r>
            <a:endParaRPr/>
          </a:p>
        </p:txBody>
      </p:sp>
      <p:sp>
        <p:nvSpPr>
          <p:cNvPr id="10" name="Text Placeholder 9"/>
          <p:cNvSpPr>
            <a:spLocks noGrp="1"/>
          </p:cNvSpPr>
          <p:nvPr>
            <p:ph type="body" sz="quarter" idx="13"/>
          </p:nvPr>
        </p:nvSpPr>
        <p:spPr>
          <a:xfrm>
            <a:off x="456010" y="3761920"/>
            <a:ext cx="6856214" cy="810080"/>
          </a:xfrm>
        </p:spPr>
        <p:txBody>
          <a:bodyPr wrap="square">
            <a:noAutofit/>
          </a:bodyPr>
          <a:lstStyle>
            <a:lvl1pPr marL="0" indent="0">
              <a:spcBef>
                <a:spcPts val="0"/>
              </a:spcBef>
              <a:buFontTx/>
              <a:buNone/>
              <a:defRPr sz="2400"/>
            </a:lvl1pPr>
            <a:lvl2pPr marL="0" indent="0">
              <a:spcBef>
                <a:spcPts val="0"/>
              </a:spcBef>
              <a:buFontTx/>
              <a:buNone/>
              <a:defRPr sz="1500"/>
            </a:lvl2pPr>
            <a:lvl3pPr marL="0" indent="0">
              <a:spcBef>
                <a:spcPts val="0"/>
              </a:spcBef>
              <a:buFontTx/>
              <a:buNone/>
              <a:defRPr sz="1500"/>
            </a:lvl3pPr>
            <a:lvl4pPr marL="0" indent="0">
              <a:spcBef>
                <a:spcPts val="0"/>
              </a:spcBef>
              <a:buFontTx/>
              <a:buNone/>
              <a:defRPr sz="1500"/>
            </a:lvl4pPr>
            <a:lvl5pPr marL="0" indent="0">
              <a:spcBef>
                <a:spcPts val="0"/>
              </a:spcBef>
              <a:buFontTx/>
              <a:buNone/>
              <a:defRPr sz="1500"/>
            </a:lvl5pPr>
            <a:lvl6pPr marL="0" indent="0">
              <a:spcBef>
                <a:spcPts val="0"/>
              </a:spcBef>
              <a:buFontTx/>
              <a:buNone/>
              <a:defRPr sz="1500"/>
            </a:lvl6pPr>
            <a:lvl7pPr marL="0" indent="0">
              <a:spcBef>
                <a:spcPts val="0"/>
              </a:spcBef>
              <a:buFontTx/>
              <a:buNone/>
              <a:defRPr sz="1500"/>
            </a:lvl7pPr>
            <a:lvl8pPr marL="0" indent="0">
              <a:spcBef>
                <a:spcPts val="0"/>
              </a:spcBef>
              <a:buFontTx/>
              <a:buNone/>
              <a:defRPr sz="1500"/>
            </a:lvl8pPr>
            <a:lvl9pPr marL="0" indent="0">
              <a:spcBef>
                <a:spcPts val="0"/>
              </a:spcBef>
              <a:buFontTx/>
              <a:buNone/>
              <a:defRPr sz="1500"/>
            </a:lvl9pPr>
          </a:lstStyle>
          <a:p>
            <a:pPr lvl="0"/>
            <a:r>
              <a:rPr lang="en-US" smtClean="0"/>
              <a:t>Click to edit Master text styles</a:t>
            </a:r>
          </a:p>
        </p:txBody>
      </p:sp>
      <p:grpSp>
        <p:nvGrpSpPr>
          <p:cNvPr id="6" name="Group 5"/>
          <p:cNvGrpSpPr/>
          <p:nvPr/>
        </p:nvGrpSpPr>
        <p:grpSpPr>
          <a:xfrm>
            <a:off x="454818" y="342748"/>
            <a:ext cx="2270363" cy="914552"/>
            <a:chOff x="3578225" y="1146175"/>
            <a:chExt cx="5038725" cy="2111375"/>
          </a:xfrm>
        </p:grpSpPr>
        <p:sp>
          <p:nvSpPr>
            <p:cNvPr id="7"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sp>
          <p:nvSpPr>
            <p:cNvPr id="8"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grpSp>
      <p:sp>
        <p:nvSpPr>
          <p:cNvPr id="9" name="Date Placeholder 8"/>
          <p:cNvSpPr>
            <a:spLocks noGrp="1"/>
          </p:cNvSpPr>
          <p:nvPr>
            <p:ph type="dt" sz="half" idx="15"/>
          </p:nvPr>
        </p:nvSpPr>
        <p:spPr/>
        <p:txBody>
          <a:bodyPr/>
          <a:lstStyle/>
          <a:p>
            <a:fld id="{FB395617-A7D9-4AE8-82B6-3D0A191CDCBE}" type="datetime4">
              <a:rPr lang="en-US" smtClean="0"/>
              <a:t>November 3, 2015</a:t>
            </a:fld>
            <a:endParaRPr lang="en-US" dirty="0"/>
          </a:p>
        </p:txBody>
      </p:sp>
      <p:sp>
        <p:nvSpPr>
          <p:cNvPr id="12" name="Footer Placeholder 11"/>
          <p:cNvSpPr>
            <a:spLocks noGrp="1"/>
          </p:cNvSpPr>
          <p:nvPr>
            <p:ph type="ftr" sz="quarter" idx="16"/>
          </p:nvPr>
        </p:nvSpPr>
        <p:spPr/>
        <p:txBody>
          <a:bodyPr/>
          <a:lstStyle/>
          <a:p>
            <a:r>
              <a:rPr lang="en-US" dirty="0" smtClean="0"/>
              <a:t>Private | Confidential | Internal Use Only </a:t>
            </a:r>
            <a:endParaRPr lang="en-US" dirty="0"/>
          </a:p>
        </p:txBody>
      </p:sp>
      <p:sp>
        <p:nvSpPr>
          <p:cNvPr id="13" name="Slide Number Placeholder 12"/>
          <p:cNvSpPr>
            <a:spLocks noGrp="1"/>
          </p:cNvSpPr>
          <p:nvPr>
            <p:ph type="sldNum" sz="quarter" idx="17"/>
          </p:nvPr>
        </p:nvSpPr>
        <p:spPr/>
        <p:txBody>
          <a:bodyPr/>
          <a:lstStyle/>
          <a:p>
            <a:fld id="{B016F8AB-BCEA-4347-8BA6-BE776009BC89}" type="slidenum">
              <a:rPr lang="en-US" smtClean="0"/>
              <a:pPr/>
              <a:t>‹#›</a:t>
            </a:fld>
            <a:endParaRPr lang="en-US" dirty="0"/>
          </a:p>
        </p:txBody>
      </p:sp>
    </p:spTree>
    <p:extLst>
      <p:ext uri="{BB962C8B-B14F-4D97-AF65-F5344CB8AC3E}">
        <p14:creationId xmlns:p14="http://schemas.microsoft.com/office/powerpoint/2010/main" val="205017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795" y="1657350"/>
            <a:ext cx="6172200" cy="1428750"/>
          </a:xfrm>
        </p:spPr>
        <p:txBody>
          <a:bodyPr anchor="b"/>
          <a:lstStyle>
            <a:lvl1pPr>
              <a:lnSpc>
                <a:spcPct val="80000"/>
              </a:lnSpc>
              <a:defRPr sz="4950"/>
            </a:lvl1pPr>
          </a:lstStyle>
          <a:p>
            <a:r>
              <a:rPr lang="en-US" smtClean="0"/>
              <a:t>Click to edit Master title style</a:t>
            </a:r>
            <a:endParaRPr/>
          </a:p>
        </p:txBody>
      </p:sp>
      <p:sp>
        <p:nvSpPr>
          <p:cNvPr id="3" name="Subtitle 2"/>
          <p:cNvSpPr>
            <a:spLocks noGrp="1"/>
          </p:cNvSpPr>
          <p:nvPr>
            <p:ph type="subTitle" idx="1"/>
          </p:nvPr>
        </p:nvSpPr>
        <p:spPr>
          <a:xfrm>
            <a:off x="456010" y="3200400"/>
            <a:ext cx="6172200" cy="685800"/>
          </a:xfrm>
        </p:spPr>
        <p:txBody>
          <a:bodyPr>
            <a:noAutofit/>
          </a:bodyPr>
          <a:lstStyle>
            <a:lvl1pPr marL="0" indent="0" algn="l">
              <a:spcBef>
                <a:spcPts val="0"/>
              </a:spcBef>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a:p>
        </p:txBody>
      </p:sp>
      <p:grpSp>
        <p:nvGrpSpPr>
          <p:cNvPr id="7" name="Group 6"/>
          <p:cNvGrpSpPr/>
          <p:nvPr/>
        </p:nvGrpSpPr>
        <p:grpSpPr>
          <a:xfrm>
            <a:off x="454818" y="342748"/>
            <a:ext cx="2270363" cy="914552"/>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sz="1350" dirty="0"/>
            </a:p>
          </p:txBody>
        </p:sp>
      </p:grpSp>
    </p:spTree>
    <p:extLst>
      <p:ext uri="{BB962C8B-B14F-4D97-AF65-F5344CB8AC3E}">
        <p14:creationId xmlns:p14="http://schemas.microsoft.com/office/powerpoint/2010/main" val="312986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7C6BA28-E443-46F5-AE73-D543F89EF748}" type="datetime4">
              <a:rPr lang="en-US" smtClean="0"/>
              <a:t>November 3, 2015</a:t>
            </a:fld>
            <a:endParaRPr lang="en-US"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lang="en-US" dirty="0"/>
          </a:p>
        </p:txBody>
      </p:sp>
      <p:sp>
        <p:nvSpPr>
          <p:cNvPr id="6" name="Slide Number Placeholder 5"/>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2782104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72400" y="389427"/>
            <a:ext cx="914399" cy="4182573"/>
          </a:xfrm>
        </p:spPr>
        <p:txBody>
          <a:bodyPr vert="eaVert"/>
          <a:lstStyle>
            <a:lvl1pPr>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389427"/>
            <a:ext cx="7258050" cy="418257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452EE1A-1BE0-474E-808D-00D5A7797660}" type="datetime4">
              <a:rPr lang="en-US" smtClean="0"/>
              <a:t>November 3, 2015</a:t>
            </a:fld>
            <a:endParaRPr lang="en-US" dirty="0"/>
          </a:p>
        </p:txBody>
      </p:sp>
      <p:sp>
        <p:nvSpPr>
          <p:cNvPr id="5" name="Footer Placeholder 4"/>
          <p:cNvSpPr>
            <a:spLocks noGrp="1"/>
          </p:cNvSpPr>
          <p:nvPr>
            <p:ph type="ftr" sz="quarter" idx="11"/>
          </p:nvPr>
        </p:nvSpPr>
        <p:spPr/>
        <p:txBody>
          <a:bodyPr/>
          <a:lstStyle/>
          <a:p>
            <a:r>
              <a:rPr lang="en-US" dirty="0" smtClean="0"/>
              <a:t>Private | Confidential | Internal Use Only </a:t>
            </a:r>
            <a:endParaRPr lang="en-US" dirty="0"/>
          </a:p>
        </p:txBody>
      </p:sp>
      <p:sp>
        <p:nvSpPr>
          <p:cNvPr id="6" name="Slide Number Placeholder 5"/>
          <p:cNvSpPr>
            <a:spLocks noGrp="1"/>
          </p:cNvSpPr>
          <p:nvPr>
            <p:ph type="sldNum" sz="quarter" idx="12"/>
          </p:nvPr>
        </p:nvSpPr>
        <p:spPr/>
        <p:txBody>
          <a:bodyPr/>
          <a:lstStyle/>
          <a:p>
            <a:fld id="{B016F8AB-BCEA-4347-8BA6-BE776009BC89}" type="slidenum">
              <a:rPr lang="en-US" smtClean="0"/>
              <a:t>‹#›</a:t>
            </a:fld>
            <a:endParaRPr lang="en-US" dirty="0"/>
          </a:p>
        </p:txBody>
      </p:sp>
    </p:spTree>
    <p:extLst>
      <p:ext uri="{BB962C8B-B14F-4D97-AF65-F5344CB8AC3E}">
        <p14:creationId xmlns:p14="http://schemas.microsoft.com/office/powerpoint/2010/main" val="1144807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Blue title slide ">
    <p:bg>
      <p:bgPr>
        <a:solidFill>
          <a:schemeClr val="accent1"/>
        </a:solid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bwMode="black">
          <a:xfrm>
            <a:off x="329184" y="2036820"/>
            <a:ext cx="6858000" cy="1206484"/>
          </a:xfrm>
        </p:spPr>
        <p:txBody>
          <a:bodyPr anchor="b"/>
          <a:lstStyle>
            <a:lvl1pPr>
              <a:lnSpc>
                <a:spcPct val="90000"/>
              </a:lnSpc>
              <a:defRPr sz="4600" spc="-100">
                <a:solidFill>
                  <a:schemeClr val="bg1"/>
                </a:solidFill>
              </a:defRPr>
            </a:lvl1pPr>
          </a:lstStyle>
          <a:p>
            <a:r>
              <a:rPr lang="en-US" dirty="0" smtClean="0"/>
              <a:t>Click to edit master </a:t>
            </a:r>
            <a:br>
              <a:rPr lang="en-US" dirty="0" smtClean="0"/>
            </a:br>
            <a:r>
              <a:rPr lang="en-US" dirty="0" smtClean="0"/>
              <a:t>title style</a:t>
            </a:r>
            <a:endParaRPr lang="en-US" dirty="0"/>
          </a:p>
        </p:txBody>
      </p:sp>
      <p:sp>
        <p:nvSpPr>
          <p:cNvPr id="11" name="Subtitle 2"/>
          <p:cNvSpPr>
            <a:spLocks noGrp="1"/>
          </p:cNvSpPr>
          <p:nvPr>
            <p:ph type="subTitle" idx="1" hasCustomPrompt="1"/>
          </p:nvPr>
        </p:nvSpPr>
        <p:spPr bwMode="black">
          <a:xfrm>
            <a:off x="329184" y="3251684"/>
            <a:ext cx="6858000" cy="9144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2" name="Picture 1" descr="HP_White_RGB_150_LG.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49440" y="365760"/>
            <a:ext cx="1883664" cy="1883664"/>
          </a:xfrm>
          <a:prstGeom prst="rect">
            <a:avLst/>
          </a:prstGeom>
        </p:spPr>
      </p:pic>
      <p:sp>
        <p:nvSpPr>
          <p:cNvPr id="6" name="TextBox 5"/>
          <p:cNvSpPr txBox="1"/>
          <p:nvPr userDrawn="1"/>
        </p:nvSpPr>
        <p:spPr>
          <a:xfrm>
            <a:off x="329184" y="4758803"/>
            <a:ext cx="8012545" cy="228600"/>
          </a:xfrm>
          <a:prstGeom prst="rect">
            <a:avLst/>
          </a:prstGeom>
          <a:noFill/>
        </p:spPr>
        <p:txBody>
          <a:bodyPr wrap="square" lIns="0" rtlCol="0">
            <a:noAutofit/>
          </a:bodyPr>
          <a:lstStyle/>
          <a:p>
            <a:pPr>
              <a:defRPr/>
            </a:pPr>
            <a:r>
              <a:rPr lang="en-US" sz="700" dirty="0" smtClean="0">
                <a:solidFill>
                  <a:prstClr val="white"/>
                </a:solidFill>
                <a:cs typeface="HP Simplified"/>
              </a:rPr>
              <a:t>© Copyright 2015 Hewlett-Packard Development Company, L.P.  The information contained herein is subject to change without notice.</a:t>
            </a:r>
          </a:p>
        </p:txBody>
      </p:sp>
    </p:spTree>
    <p:extLst>
      <p:ext uri="{BB962C8B-B14F-4D97-AF65-F5344CB8AC3E}">
        <p14:creationId xmlns:p14="http://schemas.microsoft.com/office/powerpoint/2010/main" val="2276798428"/>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Title, sub title with bullets">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1pPr marL="171450" indent="-171450">
              <a:buFont typeface="HP Simplified" pitchFamily="34" charset="0"/>
              <a:buChar char="•"/>
              <a:defRPr sz="1400" b="0">
                <a:solidFill>
                  <a:schemeClr val="tx1"/>
                </a:solidFill>
              </a:defRPr>
            </a:lvl1pPr>
            <a:lvl2pPr marL="342900" indent="-171450">
              <a:buSzPct val="80000"/>
              <a:buFont typeface="HP Simplified" pitchFamily="34" charset="0"/>
              <a:buChar char="–"/>
              <a:defRPr sz="1400">
                <a:solidFill>
                  <a:srgbClr val="000000"/>
                </a:solidFill>
              </a:defRPr>
            </a:lvl2pPr>
            <a:lvl3pPr marL="512763" indent="-169863">
              <a:defRPr sz="1400">
                <a:solidFill>
                  <a:srgbClr val="000000"/>
                </a:solidFill>
              </a:defRPr>
            </a:lvl3pPr>
            <a:lvl4pPr marL="690563" indent="-180975">
              <a:defRPr sz="1400">
                <a:solidFill>
                  <a:srgbClr val="000000"/>
                </a:solidFill>
              </a:defRPr>
            </a:lvl4pPr>
            <a:lvl5pPr marL="833438" indent="-150813">
              <a:defRPr sz="1400">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17561737"/>
      </p:ext>
    </p:extLst>
  </p:cSld>
  <p:clrMapOvr>
    <a:masterClrMapping/>
  </p:clrMapOvr>
  <p:timing>
    <p:tnLst>
      <p:par>
        <p:cTn id="1" dur="indefinite" restart="never" nodeType="tmRoot"/>
      </p:par>
    </p:tnLst>
  </p:timing>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7620000" y="4858893"/>
            <a:ext cx="609600" cy="164592"/>
          </a:xfrm>
          <a:prstGeom prst="rect">
            <a:avLst/>
          </a:prstGeom>
        </p:spPr>
        <p:txBody>
          <a:bodyPr/>
          <a:lstStyle/>
          <a:p>
            <a:fld id="{80C853A8-1CF5-4118-9D6D-C132E8FC53CB}" type="datetimeFigureOut">
              <a:rPr lang="en-US" smtClean="0">
                <a:solidFill>
                  <a:srgbClr val="E5E8E8">
                    <a:lumMod val="75000"/>
                  </a:srgbClr>
                </a:solidFill>
              </a:rPr>
              <a:pPr/>
              <a:t>11/3/2015</a:t>
            </a:fld>
            <a:endParaRPr lang="en-US" dirty="0">
              <a:solidFill>
                <a:srgbClr val="E5E8E8">
                  <a:lumMod val="75000"/>
                </a:srgbClr>
              </a:solidFill>
            </a:endParaRPr>
          </a:p>
        </p:txBody>
      </p:sp>
      <p:sp>
        <p:nvSpPr>
          <p:cNvPr id="4" name="Footer Placeholder 3"/>
          <p:cNvSpPr>
            <a:spLocks noGrp="1"/>
          </p:cNvSpPr>
          <p:nvPr>
            <p:ph type="ftr" sz="quarter" idx="11"/>
          </p:nvPr>
        </p:nvSpPr>
        <p:spPr>
          <a:xfrm>
            <a:off x="5410201" y="4858893"/>
            <a:ext cx="2133600" cy="164592"/>
          </a:xfrm>
          <a:prstGeom prst="rect">
            <a:avLst/>
          </a:prstGeom>
        </p:spPr>
        <p:txBody>
          <a:bodyPr/>
          <a:lstStyle/>
          <a:p>
            <a:endParaRPr lang="en-US" dirty="0">
              <a:solidFill>
                <a:srgbClr val="E5E8E8">
                  <a:lumMod val="75000"/>
                </a:srgbClr>
              </a:solidFill>
            </a:endParaRPr>
          </a:p>
        </p:txBody>
      </p:sp>
      <p:sp>
        <p:nvSpPr>
          <p:cNvPr id="5" name="Slide Number Placeholder 4"/>
          <p:cNvSpPr>
            <a:spLocks noGrp="1"/>
          </p:cNvSpPr>
          <p:nvPr>
            <p:ph type="sldNum" sz="quarter" idx="12"/>
          </p:nvPr>
        </p:nvSpPr>
        <p:spPr>
          <a:xfrm>
            <a:off x="158750" y="4858893"/>
            <a:ext cx="228600" cy="164592"/>
          </a:xfrm>
          <a:prstGeom prst="rect">
            <a:avLst/>
          </a:prstGeom>
        </p:spPr>
        <p:txBody>
          <a:bodyPr/>
          <a:lstStyle/>
          <a:p>
            <a:fld id="{00DE720E-C72B-42F0-AD69-52D60E3C605E}" type="slidenum">
              <a:rPr lang="en-US" smtClean="0">
                <a:solidFill>
                  <a:srgbClr val="E5E8E8">
                    <a:lumMod val="75000"/>
                  </a:srgbClr>
                </a:solidFill>
              </a:rPr>
              <a:pPr/>
              <a:t>‹#›</a:t>
            </a:fld>
            <a:endParaRPr lang="en-US" dirty="0">
              <a:solidFill>
                <a:srgbClr val="E5E8E8">
                  <a:lumMod val="75000"/>
                </a:srgbClr>
              </a:solidFill>
            </a:endParaRPr>
          </a:p>
        </p:txBody>
      </p:sp>
    </p:spTree>
    <p:extLst>
      <p:ext uri="{BB962C8B-B14F-4D97-AF65-F5344CB8AC3E}">
        <p14:creationId xmlns:p14="http://schemas.microsoft.com/office/powerpoint/2010/main" val="2525252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Title, sub title with content">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black">
          <a:xfrm>
            <a:off x="331470" y="751390"/>
            <a:ext cx="8117206" cy="276999"/>
          </a:xfrm>
          <a:prstGeom prst="rect">
            <a:avLst/>
          </a:prstGeom>
        </p:spPr>
        <p:txBody>
          <a:bodyPr wrap="square" anchor="t">
            <a:noAutofit/>
          </a:bodyPr>
          <a:lstStyle>
            <a:lvl1pPr marL="0" indent="0" algn="l">
              <a:lnSpc>
                <a:spcPct val="100000"/>
              </a:lnSpc>
              <a:buNone/>
              <a:defRPr sz="1800" b="0" i="0">
                <a:solidFill>
                  <a:srgbClr val="000000"/>
                </a:solidFill>
                <a:latin typeface="HP Simplified" pitchFamily="34" charset="0"/>
                <a:cs typeface="HP Simplifi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US" noProof="0" dirty="0"/>
          </a:p>
        </p:txBody>
      </p:sp>
      <p:sp>
        <p:nvSpPr>
          <p:cNvPr id="7" name="Title 6"/>
          <p:cNvSpPr>
            <a:spLocks noGrp="1"/>
          </p:cNvSpPr>
          <p:nvPr>
            <p:ph type="title" hasCustomPrompt="1"/>
          </p:nvPr>
        </p:nvSpPr>
        <p:spPr bwMode="black">
          <a:xfrm>
            <a:off x="331470" y="235064"/>
            <a:ext cx="8117206" cy="430887"/>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329184" y="1188721"/>
            <a:ext cx="8119872" cy="3228975"/>
          </a:xfrm>
        </p:spPr>
        <p:txBody>
          <a:bodyPr wrap="square">
            <a:noAutofit/>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70014404"/>
      </p:ext>
    </p:extLst>
  </p:cSld>
  <p:clrMapOvr>
    <a:masterClrMapping/>
  </p:clrMapOvr>
  <p:timing>
    <p:tnLst>
      <p:par>
        <p:cTn id="1" dur="indefinite" restart="never" nodeType="tmRoot"/>
      </p:par>
    </p:tnLst>
  </p:timing>
  <p:hf hdr="0" ft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3.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34" Type="http://schemas.openxmlformats.org/officeDocument/2006/relationships/slideLayout" Target="../slideLayouts/slideLayout54.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36" Type="http://schemas.openxmlformats.org/officeDocument/2006/relationships/theme" Target="../theme/theme4.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35"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slideLayout" Target="../slideLayouts/slideLayout8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34" Type="http://schemas.openxmlformats.org/officeDocument/2006/relationships/slideLayout" Target="../slideLayouts/slideLayout89.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slideLayout" Target="../slideLayouts/slideLayout80.xml"/><Relationship Id="rId33" Type="http://schemas.openxmlformats.org/officeDocument/2006/relationships/slideLayout" Target="../slideLayouts/slideLayout88.xml"/><Relationship Id="rId38" Type="http://schemas.openxmlformats.org/officeDocument/2006/relationships/theme" Target="../theme/theme5.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29" Type="http://schemas.openxmlformats.org/officeDocument/2006/relationships/slideLayout" Target="../slideLayouts/slideLayout84.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32" Type="http://schemas.openxmlformats.org/officeDocument/2006/relationships/slideLayout" Target="../slideLayouts/slideLayout87.xml"/><Relationship Id="rId37" Type="http://schemas.openxmlformats.org/officeDocument/2006/relationships/slideLayout" Target="../slideLayouts/slideLayout92.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slideLayout" Target="../slideLayouts/slideLayout83.xml"/><Relationship Id="rId36" Type="http://schemas.openxmlformats.org/officeDocument/2006/relationships/slideLayout" Target="../slideLayouts/slideLayout91.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31" Type="http://schemas.openxmlformats.org/officeDocument/2006/relationships/slideLayout" Target="../slideLayouts/slideLayout86.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slideLayout" Target="../slideLayouts/slideLayout82.xml"/><Relationship Id="rId30" Type="http://schemas.openxmlformats.org/officeDocument/2006/relationships/slideLayout" Target="../slideLayouts/slideLayout85.xml"/><Relationship Id="rId35"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28614" y="235064"/>
            <a:ext cx="8123236" cy="430887"/>
          </a:xfrm>
          <a:prstGeom prst="rect">
            <a:avLst/>
          </a:prstGeom>
          <a:ln>
            <a:noFill/>
          </a:ln>
        </p:spPr>
        <p:txBody>
          <a:bodyPr vert="horz" wrap="square" lIns="0" tIns="0" rIns="0" bIns="0" rtlCol="0" anchor="t" anchorCtr="0">
            <a:noAutofit/>
          </a:bodyPr>
          <a:lstStyle/>
          <a:p>
            <a:r>
              <a:rPr lang="en-US" noProof="0" dirty="0" smtClean="0"/>
              <a:t>Click to edit master title style</a:t>
            </a:r>
            <a:endParaRPr lang="en-US" noProof="0" dirty="0"/>
          </a:p>
        </p:txBody>
      </p:sp>
      <p:sp>
        <p:nvSpPr>
          <p:cNvPr id="7" name="Text Placeholder 6"/>
          <p:cNvSpPr>
            <a:spLocks noGrp="1"/>
          </p:cNvSpPr>
          <p:nvPr>
            <p:ph type="body" idx="1"/>
          </p:nvPr>
        </p:nvSpPr>
        <p:spPr bwMode="black">
          <a:xfrm>
            <a:off x="330200" y="1188720"/>
            <a:ext cx="8119872" cy="3219768"/>
          </a:xfrm>
          <a:prstGeom prst="rect">
            <a:avLst/>
          </a:prstGeom>
        </p:spPr>
        <p:txBody>
          <a:bodyPr vert="horz" wrap="square"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9" name="TextBox 8"/>
          <p:cNvSpPr txBox="1"/>
          <p:nvPr/>
        </p:nvSpPr>
        <p:spPr>
          <a:xfrm>
            <a:off x="444501" y="4758803"/>
            <a:ext cx="8012545" cy="228600"/>
          </a:xfrm>
          <a:prstGeom prst="rect">
            <a:avLst/>
          </a:prstGeom>
          <a:noFill/>
        </p:spPr>
        <p:txBody>
          <a:bodyPr wrap="square" rtlCol="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b="0" i="0" dirty="0" smtClean="0">
                <a:solidFill>
                  <a:srgbClr val="B9B8BB"/>
                </a:solidFill>
                <a:latin typeface="HP Simplified"/>
                <a:cs typeface="HP Simplified"/>
              </a:rPr>
              <a:t>© Copyright 2014 Hewlett-Packard Development Company, L.P. The information contained herein is subject to change without notice.</a:t>
            </a:r>
          </a:p>
        </p:txBody>
      </p:sp>
      <p:sp>
        <p:nvSpPr>
          <p:cNvPr id="8" name="TextBox 7"/>
          <p:cNvSpPr txBox="1"/>
          <p:nvPr/>
        </p:nvSpPr>
        <p:spPr bwMode="gray">
          <a:xfrm>
            <a:off x="329184" y="4788485"/>
            <a:ext cx="323009" cy="149332"/>
          </a:xfrm>
          <a:prstGeom prst="rect">
            <a:avLst/>
          </a:prstGeom>
        </p:spPr>
        <p:txBody>
          <a:bodyPr vert="horz" wrap="none" lIns="0" tIns="45720" rIns="91440" bIns="45720" rtlCol="0" anchor="ctr">
            <a:noAutofit/>
          </a:bodyPr>
          <a:lstStyle/>
          <a:p>
            <a:pPr marL="0" algn="l" defTabSz="914400" rtl="0" eaLnBrk="1" latinLnBrk="0" hangingPunct="1"/>
            <a:fld id="{6C5AF65D-6854-49AF-ABC5-48B5BA0EA842}" type="slidenum">
              <a:rPr lang="en-US" sz="700" b="0" i="0" kern="1200" smtClean="0">
                <a:solidFill>
                  <a:srgbClr val="B9B8BB"/>
                </a:solidFill>
                <a:latin typeface="HP Simplified"/>
                <a:ea typeface="+mn-ea"/>
                <a:cs typeface="HP Simplified"/>
              </a:rPr>
              <a:pPr marL="0" algn="l" defTabSz="914400" rtl="0" eaLnBrk="1" latinLnBrk="0" hangingPunct="1"/>
              <a:t>‹#›</a:t>
            </a:fld>
            <a:endParaRPr lang="en-US" sz="700" b="0" i="0" kern="1200" dirty="0" smtClean="0">
              <a:solidFill>
                <a:srgbClr val="B9B8BB"/>
              </a:solidFill>
              <a:latin typeface="HP Simplified"/>
              <a:ea typeface="+mn-ea"/>
              <a:cs typeface="HP Simplified"/>
            </a:endParaRPr>
          </a:p>
        </p:txBody>
      </p:sp>
      <p:pic>
        <p:nvPicPr>
          <p:cNvPr id="4" name="Picture 3" descr="HP_Blue_RGB_150_SM.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503920" y="4535424"/>
            <a:ext cx="365760" cy="365760"/>
          </a:xfrm>
          <a:prstGeom prst="rect">
            <a:avLst/>
          </a:prstGeom>
        </p:spPr>
      </p:pic>
    </p:spTree>
    <p:extLst>
      <p:ext uri="{BB962C8B-B14F-4D97-AF65-F5344CB8AC3E}">
        <p14:creationId xmlns:p14="http://schemas.microsoft.com/office/powerpoint/2010/main" val="2606275834"/>
      </p:ext>
    </p:extLst>
  </p:cSld>
  <p:clrMap bg1="lt1" tx1="dk1" bg2="lt2" tx2="dk2" accent1="accent1" accent2="accent2" accent3="accent3" accent4="accent4" accent5="accent5" accent6="accent6" hlink="hlink" folHlink="folHlink"/>
  <p:sldLayoutIdLst>
    <p:sldLayoutId id="2147483842" r:id="rId1"/>
    <p:sldLayoutId id="2147483837" r:id="rId2"/>
  </p:sldLayoutIdLst>
  <p:timing>
    <p:tnLst>
      <p:par>
        <p:cTn id="1" dur="indefinite" restart="never" nodeType="tmRoot"/>
      </p:par>
    </p:tnLst>
  </p:timing>
  <p:hf hdr="0" ftr="0" dt="0"/>
  <p:txStyles>
    <p:title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p:titleStyle>
    <p:bodyStyle>
      <a:lvl1pPr marL="0" indent="0" algn="l" defTabSz="457200" rtl="0" eaLnBrk="1" latinLnBrk="0" hangingPunct="1">
        <a:lnSpc>
          <a:spcPct val="100000"/>
        </a:lnSpc>
        <a:spcBef>
          <a:spcPts val="0"/>
        </a:spcBef>
        <a:spcAft>
          <a:spcPts val="400"/>
        </a:spcAft>
        <a:buSzPct val="100000"/>
        <a:buFont typeface="Arial"/>
        <a:buNone/>
        <a:defRPr sz="1800" b="1" i="0" kern="1200">
          <a:solidFill>
            <a:srgbClr val="0096D6"/>
          </a:solidFill>
          <a:latin typeface="HP Simplified" pitchFamily="34" charset="0"/>
          <a:ea typeface="+mn-ea"/>
          <a:cs typeface="HP Simplified" pitchFamily="34" charset="0"/>
        </a:defRPr>
      </a:lvl1pPr>
      <a:lvl2pPr marL="0" indent="0" algn="l" defTabSz="430213" rtl="0" eaLnBrk="1" latinLnBrk="0" hangingPunct="1">
        <a:lnSpc>
          <a:spcPct val="100000"/>
        </a:lnSpc>
        <a:spcBef>
          <a:spcPts val="0"/>
        </a:spcBef>
        <a:spcAft>
          <a:spcPts val="400"/>
        </a:spcAft>
        <a:buSzPct val="100000"/>
        <a:buFont typeface="Lucida Grande"/>
        <a:buNone/>
        <a:defRPr sz="1600" b="0" i="0" kern="1200">
          <a:solidFill>
            <a:srgbClr val="000000"/>
          </a:solidFill>
          <a:latin typeface="HP Simplified" pitchFamily="34" charset="0"/>
          <a:ea typeface="+mn-ea"/>
          <a:cs typeface="HP Simplified" pitchFamily="34" charset="0"/>
        </a:defRPr>
      </a:lvl2pPr>
      <a:lvl3pPr marL="169863" indent="-169863" algn="l" defTabSz="457200" rtl="0" eaLnBrk="1" latinLnBrk="0" hangingPunct="1">
        <a:lnSpc>
          <a:spcPct val="100000"/>
        </a:lnSpc>
        <a:spcBef>
          <a:spcPts val="0"/>
        </a:spcBef>
        <a:spcAft>
          <a:spcPts val="400"/>
        </a:spcAft>
        <a:buFont typeface="HP Simplified" pitchFamily="34" charset="0"/>
        <a:buChar char="•"/>
        <a:defRPr sz="1400" b="0" i="0" kern="1200">
          <a:solidFill>
            <a:srgbClr val="000000"/>
          </a:solidFill>
          <a:latin typeface="HP Simplified" pitchFamily="34" charset="0"/>
          <a:ea typeface="+mn-ea"/>
          <a:cs typeface="HP Simplified" pitchFamily="34" charset="0"/>
        </a:defRPr>
      </a:lvl3pPr>
      <a:lvl4pPr marL="341313" indent="-180975" algn="l" defTabSz="457200" rtl="0" eaLnBrk="1" latinLnBrk="0" hangingPunct="1">
        <a:lnSpc>
          <a:spcPct val="100000"/>
        </a:lnSpc>
        <a:spcBef>
          <a:spcPts val="0"/>
        </a:spcBef>
        <a:spcAft>
          <a:spcPts val="400"/>
        </a:spcAft>
        <a:buSzPct val="80000"/>
        <a:buFont typeface="HP Simplified" pitchFamily="34" charset="0"/>
        <a:buChar char="–"/>
        <a:defRPr lang="en-US" sz="1400" b="0" i="0" kern="1200" dirty="0" smtClean="0">
          <a:solidFill>
            <a:srgbClr val="000000"/>
          </a:solidFill>
          <a:latin typeface="HP Simplified" pitchFamily="34" charset="0"/>
          <a:ea typeface="+mn-ea"/>
          <a:cs typeface="HP Simplified" pitchFamily="34" charset="0"/>
        </a:defRPr>
      </a:lvl4pPr>
      <a:lvl5pPr marL="469900" indent="-150813" algn="l" defTabSz="457200" rtl="0" eaLnBrk="1" latinLnBrk="0" hangingPunct="1">
        <a:lnSpc>
          <a:spcPct val="100000"/>
        </a:lnSpc>
        <a:spcBef>
          <a:spcPts val="0"/>
        </a:spcBef>
        <a:spcAft>
          <a:spcPts val="400"/>
        </a:spcAft>
        <a:buFont typeface="HP Simplified" pitchFamily="34" charset="0"/>
        <a:buChar char="•"/>
        <a:tabLst/>
        <a:defRPr sz="1400" b="0" i="0" kern="1200">
          <a:solidFill>
            <a:srgbClr val="000000"/>
          </a:solidFill>
          <a:latin typeface="HP Simplified" pitchFamily="34" charset="0"/>
          <a:ea typeface="+mn-ea"/>
          <a:cs typeface="HP Simplified" pitchFamily="34" charset="0"/>
        </a:defRPr>
      </a:lvl5pPr>
      <a:lvl6pPr marL="2286000" indent="0" algn="l" defTabSz="457200" rtl="0" eaLnBrk="1" latinLnBrk="0" hangingPunct="1">
        <a:lnSpc>
          <a:spcPts val="2500"/>
        </a:lnSpc>
        <a:spcBef>
          <a:spcPct val="20000"/>
        </a:spcBef>
        <a:buFont typeface="Arial"/>
        <a:buNone/>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28614" y="235064"/>
            <a:ext cx="8123236" cy="430887"/>
          </a:xfrm>
          <a:prstGeom prst="rect">
            <a:avLst/>
          </a:prstGeom>
          <a:ln>
            <a:noFill/>
          </a:ln>
        </p:spPr>
        <p:txBody>
          <a:bodyPr vert="horz" wrap="square" lIns="0" tIns="0" rIns="0" bIns="0" rtlCol="0" anchor="t" anchorCtr="0">
            <a:noAutofit/>
          </a:bodyPr>
          <a:lstStyle/>
          <a:p>
            <a:r>
              <a:rPr lang="en-US" noProof="0" dirty="0" smtClean="0"/>
              <a:t>Click to edit master title style</a:t>
            </a:r>
            <a:endParaRPr lang="en-US" noProof="0" dirty="0"/>
          </a:p>
        </p:txBody>
      </p:sp>
      <p:sp>
        <p:nvSpPr>
          <p:cNvPr id="7" name="Text Placeholder 6"/>
          <p:cNvSpPr>
            <a:spLocks noGrp="1"/>
          </p:cNvSpPr>
          <p:nvPr>
            <p:ph type="body" idx="1"/>
          </p:nvPr>
        </p:nvSpPr>
        <p:spPr bwMode="black">
          <a:xfrm>
            <a:off x="330200" y="1188720"/>
            <a:ext cx="8119872" cy="3219768"/>
          </a:xfrm>
          <a:prstGeom prst="rect">
            <a:avLst/>
          </a:prstGeom>
        </p:spPr>
        <p:txBody>
          <a:bodyPr vert="horz" wrap="square"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9" name="TextBox 8"/>
          <p:cNvSpPr txBox="1"/>
          <p:nvPr/>
        </p:nvSpPr>
        <p:spPr>
          <a:xfrm>
            <a:off x="444501" y="4758803"/>
            <a:ext cx="8012545" cy="228600"/>
          </a:xfrm>
          <a:prstGeom prst="rect">
            <a:avLst/>
          </a:prstGeom>
          <a:noFill/>
        </p:spPr>
        <p:txBody>
          <a:bodyPr wrap="square" rtlCol="0">
            <a:noAutofit/>
          </a:bodyPr>
          <a:lstStyle/>
          <a:p>
            <a:pPr>
              <a:defRPr/>
            </a:pPr>
            <a:r>
              <a:rPr lang="en-US" sz="700" dirty="0" smtClean="0">
                <a:solidFill>
                  <a:srgbClr val="B9B8BB"/>
                </a:solidFill>
                <a:cs typeface="HP Simplified"/>
              </a:rPr>
              <a:t>© Copyright 2015 Hewlett-Packard Development Company, L.P. The information contained herein is subject to change without notice.</a:t>
            </a:r>
          </a:p>
        </p:txBody>
      </p:sp>
      <p:sp>
        <p:nvSpPr>
          <p:cNvPr id="8" name="TextBox 7"/>
          <p:cNvSpPr txBox="1"/>
          <p:nvPr/>
        </p:nvSpPr>
        <p:spPr bwMode="gray">
          <a:xfrm>
            <a:off x="329184" y="4788485"/>
            <a:ext cx="323009" cy="149332"/>
          </a:xfrm>
          <a:prstGeom prst="rect">
            <a:avLst/>
          </a:prstGeom>
        </p:spPr>
        <p:txBody>
          <a:bodyPr vert="horz" wrap="none" lIns="0" tIns="45720" rIns="91440" bIns="45720" rtlCol="0" anchor="ctr">
            <a:noAutofit/>
          </a:bodyPr>
          <a:lstStyle/>
          <a:p>
            <a:pPr defTabSz="914400"/>
            <a:fld id="{6C5AF65D-6854-49AF-ABC5-48B5BA0EA842}" type="slidenum">
              <a:rPr lang="en-US" sz="700" smtClean="0">
                <a:solidFill>
                  <a:srgbClr val="B9B8BB"/>
                </a:solidFill>
                <a:cs typeface="HP Simplified"/>
              </a:rPr>
              <a:pPr defTabSz="914400"/>
              <a:t>‹#›</a:t>
            </a:fld>
            <a:endParaRPr lang="en-US" sz="700" dirty="0" smtClean="0">
              <a:solidFill>
                <a:srgbClr val="B9B8BB"/>
              </a:solidFill>
              <a:cs typeface="HP Simplified"/>
            </a:endParaRPr>
          </a:p>
        </p:txBody>
      </p:sp>
      <p:pic>
        <p:nvPicPr>
          <p:cNvPr id="4" name="Picture 3" descr="HP_Blue_RGB_150_SM.pn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503920" y="4535424"/>
            <a:ext cx="365760" cy="365760"/>
          </a:xfrm>
          <a:prstGeom prst="rect">
            <a:avLst/>
          </a:prstGeom>
        </p:spPr>
      </p:pic>
    </p:spTree>
    <p:extLst>
      <p:ext uri="{BB962C8B-B14F-4D97-AF65-F5344CB8AC3E}">
        <p14:creationId xmlns:p14="http://schemas.microsoft.com/office/powerpoint/2010/main" val="4164744674"/>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4" r:id="rId6"/>
  </p:sldLayoutIdLst>
  <p:timing>
    <p:tnLst>
      <p:par>
        <p:cTn id="1" dur="indefinite" restart="never" nodeType="tmRoot"/>
      </p:par>
    </p:tnLst>
  </p:timing>
  <p:hf hdr="0" ftr="0" dt="0"/>
  <p:txStyles>
    <p:title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p:titleStyle>
    <p:bodyStyle>
      <a:lvl1pPr marL="0" indent="0" algn="l" defTabSz="457200" rtl="0" eaLnBrk="1" latinLnBrk="0" hangingPunct="1">
        <a:lnSpc>
          <a:spcPct val="100000"/>
        </a:lnSpc>
        <a:spcBef>
          <a:spcPts val="0"/>
        </a:spcBef>
        <a:spcAft>
          <a:spcPts val="400"/>
        </a:spcAft>
        <a:buSzPct val="100000"/>
        <a:buFont typeface="Arial"/>
        <a:buNone/>
        <a:defRPr sz="1800" b="1" i="0" kern="1200">
          <a:solidFill>
            <a:srgbClr val="0096D6"/>
          </a:solidFill>
          <a:latin typeface="HP Simplified" pitchFamily="34" charset="0"/>
          <a:ea typeface="+mn-ea"/>
          <a:cs typeface="HP Simplified" pitchFamily="34" charset="0"/>
        </a:defRPr>
      </a:lvl1pPr>
      <a:lvl2pPr marL="0" indent="0" algn="l" defTabSz="430213" rtl="0" eaLnBrk="1" latinLnBrk="0" hangingPunct="1">
        <a:lnSpc>
          <a:spcPct val="100000"/>
        </a:lnSpc>
        <a:spcBef>
          <a:spcPts val="0"/>
        </a:spcBef>
        <a:spcAft>
          <a:spcPts val="400"/>
        </a:spcAft>
        <a:buSzPct val="100000"/>
        <a:buFont typeface="Lucida Grande"/>
        <a:buNone/>
        <a:defRPr sz="1600" b="0" i="0" kern="1200">
          <a:solidFill>
            <a:srgbClr val="000000"/>
          </a:solidFill>
          <a:latin typeface="HP Simplified" pitchFamily="34" charset="0"/>
          <a:ea typeface="+mn-ea"/>
          <a:cs typeface="HP Simplified" pitchFamily="34" charset="0"/>
        </a:defRPr>
      </a:lvl2pPr>
      <a:lvl3pPr marL="169863" indent="-169863" algn="l" defTabSz="457200" rtl="0" eaLnBrk="1" latinLnBrk="0" hangingPunct="1">
        <a:lnSpc>
          <a:spcPct val="100000"/>
        </a:lnSpc>
        <a:spcBef>
          <a:spcPts val="0"/>
        </a:spcBef>
        <a:spcAft>
          <a:spcPts val="400"/>
        </a:spcAft>
        <a:buFont typeface="HP Simplified" pitchFamily="34" charset="0"/>
        <a:buChar char="•"/>
        <a:defRPr sz="1400" b="0" i="0" kern="1200">
          <a:solidFill>
            <a:srgbClr val="000000"/>
          </a:solidFill>
          <a:latin typeface="HP Simplified" pitchFamily="34" charset="0"/>
          <a:ea typeface="+mn-ea"/>
          <a:cs typeface="HP Simplified" pitchFamily="34" charset="0"/>
        </a:defRPr>
      </a:lvl3pPr>
      <a:lvl4pPr marL="341313" indent="-180975" algn="l" defTabSz="457200" rtl="0" eaLnBrk="1" latinLnBrk="0" hangingPunct="1">
        <a:lnSpc>
          <a:spcPct val="100000"/>
        </a:lnSpc>
        <a:spcBef>
          <a:spcPts val="0"/>
        </a:spcBef>
        <a:spcAft>
          <a:spcPts val="400"/>
        </a:spcAft>
        <a:buSzPct val="80000"/>
        <a:buFont typeface="HP Simplified" pitchFamily="34" charset="0"/>
        <a:buChar char="–"/>
        <a:defRPr lang="en-US" sz="1400" b="0" i="0" kern="1200" dirty="0" smtClean="0">
          <a:solidFill>
            <a:srgbClr val="000000"/>
          </a:solidFill>
          <a:latin typeface="HP Simplified" pitchFamily="34" charset="0"/>
          <a:ea typeface="+mn-ea"/>
          <a:cs typeface="HP Simplified" pitchFamily="34" charset="0"/>
        </a:defRPr>
      </a:lvl4pPr>
      <a:lvl5pPr marL="469900" indent="-150813" algn="l" defTabSz="457200" rtl="0" eaLnBrk="1" latinLnBrk="0" hangingPunct="1">
        <a:lnSpc>
          <a:spcPct val="100000"/>
        </a:lnSpc>
        <a:spcBef>
          <a:spcPts val="0"/>
        </a:spcBef>
        <a:spcAft>
          <a:spcPts val="400"/>
        </a:spcAft>
        <a:buFont typeface="HP Simplified" pitchFamily="34" charset="0"/>
        <a:buChar char="•"/>
        <a:tabLst/>
        <a:defRPr sz="1400" b="0" i="0" kern="1200">
          <a:solidFill>
            <a:srgbClr val="000000"/>
          </a:solidFill>
          <a:latin typeface="HP Simplified" pitchFamily="34" charset="0"/>
          <a:ea typeface="+mn-ea"/>
          <a:cs typeface="HP Simplified" pitchFamily="34" charset="0"/>
        </a:defRPr>
      </a:lvl5pPr>
      <a:lvl6pPr marL="2286000" indent="0" algn="l" defTabSz="457200" rtl="0" eaLnBrk="1" latinLnBrk="0" hangingPunct="1">
        <a:lnSpc>
          <a:spcPts val="2500"/>
        </a:lnSpc>
        <a:spcBef>
          <a:spcPct val="20000"/>
        </a:spcBef>
        <a:buFont typeface="Arial"/>
        <a:buNone/>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29184" y="235064"/>
            <a:ext cx="8123236" cy="430887"/>
          </a:xfrm>
          <a:prstGeom prst="rect">
            <a:avLst/>
          </a:prstGeom>
          <a:ln>
            <a:noFill/>
          </a:ln>
        </p:spPr>
        <p:txBody>
          <a:bodyPr vert="horz" wrap="square" lIns="0" tIns="0" rIns="0" bIns="0" rtlCol="0" anchor="t" anchorCtr="0">
            <a:noAutofit/>
          </a:bodyPr>
          <a:lstStyle/>
          <a:p>
            <a:r>
              <a:rPr lang="en-US" noProof="0" smtClean="0"/>
              <a:t>Click to edit Master title style</a:t>
            </a:r>
            <a:endParaRPr lang="en-US" noProof="0" dirty="0"/>
          </a:p>
        </p:txBody>
      </p:sp>
      <p:sp>
        <p:nvSpPr>
          <p:cNvPr id="7" name="Text Placeholder 6"/>
          <p:cNvSpPr>
            <a:spLocks noGrp="1"/>
          </p:cNvSpPr>
          <p:nvPr>
            <p:ph type="body" idx="1"/>
          </p:nvPr>
        </p:nvSpPr>
        <p:spPr bwMode="black">
          <a:xfrm>
            <a:off x="329184" y="1188720"/>
            <a:ext cx="8119872" cy="3219768"/>
          </a:xfrm>
          <a:prstGeom prst="rect">
            <a:avLst/>
          </a:prstGeom>
        </p:spPr>
        <p:txBody>
          <a:bodyPr vert="horz" wrap="square"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Box 8"/>
          <p:cNvSpPr txBox="1"/>
          <p:nvPr/>
        </p:nvSpPr>
        <p:spPr>
          <a:xfrm>
            <a:off x="444501" y="4758803"/>
            <a:ext cx="8012545" cy="228600"/>
          </a:xfrm>
          <a:prstGeom prst="rect">
            <a:avLst/>
          </a:prstGeom>
          <a:noFill/>
        </p:spPr>
        <p:txBody>
          <a:bodyPr wrap="square" rtlCol="0">
            <a:noAutofit/>
          </a:bodyPr>
          <a:lstStyle/>
          <a:p>
            <a:pPr>
              <a:defRPr/>
            </a:pPr>
            <a:r>
              <a:rPr lang="en-US" sz="700" dirty="0" smtClean="0">
                <a:solidFill>
                  <a:srgbClr val="B9B8BB"/>
                </a:solidFill>
                <a:cs typeface="HP Simplified"/>
              </a:rPr>
              <a:t>© Copyright 2015 Hewlett-Packard Development Company, L.P.  The information contained herein is subject to change without notice.</a:t>
            </a:r>
          </a:p>
        </p:txBody>
      </p:sp>
      <p:sp>
        <p:nvSpPr>
          <p:cNvPr id="8" name="TextBox 7"/>
          <p:cNvSpPr txBox="1"/>
          <p:nvPr/>
        </p:nvSpPr>
        <p:spPr bwMode="gray">
          <a:xfrm>
            <a:off x="329184" y="4788485"/>
            <a:ext cx="323009" cy="149332"/>
          </a:xfrm>
          <a:prstGeom prst="rect">
            <a:avLst/>
          </a:prstGeom>
        </p:spPr>
        <p:txBody>
          <a:bodyPr vert="horz" wrap="none" lIns="0" tIns="45720" rIns="91440" bIns="45720" rtlCol="0" anchor="ctr">
            <a:noAutofit/>
          </a:bodyPr>
          <a:lstStyle/>
          <a:p>
            <a:pPr defTabSz="914400"/>
            <a:fld id="{6C5AF65D-6854-49AF-ABC5-48B5BA0EA842}" type="slidenum">
              <a:rPr lang="en-US" sz="700" smtClean="0">
                <a:solidFill>
                  <a:srgbClr val="B9B8BB"/>
                </a:solidFill>
                <a:cs typeface="HP Simplified"/>
              </a:rPr>
              <a:pPr defTabSz="914400"/>
              <a:t>‹#›</a:t>
            </a:fld>
            <a:endParaRPr lang="en-US" sz="700" dirty="0" smtClean="0">
              <a:solidFill>
                <a:srgbClr val="B9B8BB"/>
              </a:solidFill>
              <a:cs typeface="HP Simplified"/>
            </a:endParaRPr>
          </a:p>
        </p:txBody>
      </p:sp>
      <p:pic>
        <p:nvPicPr>
          <p:cNvPr id="4" name="Picture 3" descr="HP_Blue_RGB_150_SM.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503920" y="4535424"/>
            <a:ext cx="365760" cy="365760"/>
          </a:xfrm>
          <a:prstGeom prst="rect">
            <a:avLst/>
          </a:prstGeom>
        </p:spPr>
      </p:pic>
    </p:spTree>
    <p:extLst>
      <p:ext uri="{BB962C8B-B14F-4D97-AF65-F5344CB8AC3E}">
        <p14:creationId xmlns:p14="http://schemas.microsoft.com/office/powerpoint/2010/main" val="3401049653"/>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70" r:id="rId10"/>
    <p:sldLayoutId id="2147483871" r:id="rId11"/>
    <p:sldLayoutId id="2147483878" r:id="rId12"/>
  </p:sldLayoutIdLst>
  <p:timing>
    <p:tnLst>
      <p:par>
        <p:cTn id="1" dur="indefinite" restart="never" nodeType="tmRoot"/>
      </p:par>
    </p:tnLst>
  </p:timing>
  <p:hf hdr="0" ftr="0" dt="0"/>
  <p:txStyles>
    <p:title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p:titleStyle>
    <p:bodyStyle>
      <a:lvl1pPr marL="0" indent="0" algn="l" defTabSz="457200" rtl="0" eaLnBrk="1" latinLnBrk="0" hangingPunct="1">
        <a:lnSpc>
          <a:spcPct val="100000"/>
        </a:lnSpc>
        <a:spcBef>
          <a:spcPts val="0"/>
        </a:spcBef>
        <a:spcAft>
          <a:spcPts val="400"/>
        </a:spcAft>
        <a:buSzPct val="100000"/>
        <a:buFont typeface="Arial"/>
        <a:buNone/>
        <a:defRPr sz="1800" b="1" i="0" kern="1200">
          <a:solidFill>
            <a:srgbClr val="0096D6"/>
          </a:solidFill>
          <a:latin typeface="HP Simplified" pitchFamily="34" charset="0"/>
          <a:ea typeface="+mn-ea"/>
          <a:cs typeface="HP Simplified" pitchFamily="34" charset="0"/>
        </a:defRPr>
      </a:lvl1pPr>
      <a:lvl2pPr marL="0" indent="0" algn="l" defTabSz="430213" rtl="0" eaLnBrk="1" latinLnBrk="0" hangingPunct="1">
        <a:lnSpc>
          <a:spcPct val="100000"/>
        </a:lnSpc>
        <a:spcBef>
          <a:spcPts val="0"/>
        </a:spcBef>
        <a:spcAft>
          <a:spcPts val="400"/>
        </a:spcAft>
        <a:buSzPct val="100000"/>
        <a:buFont typeface="Lucida Grande"/>
        <a:buNone/>
        <a:defRPr sz="1600" b="0" i="0" kern="1200">
          <a:solidFill>
            <a:srgbClr val="000000"/>
          </a:solidFill>
          <a:latin typeface="HP Simplified" pitchFamily="34" charset="0"/>
          <a:ea typeface="+mn-ea"/>
          <a:cs typeface="HP Simplified" pitchFamily="34" charset="0"/>
        </a:defRPr>
      </a:lvl2pPr>
      <a:lvl3pPr marL="169863" indent="-169863" algn="l" defTabSz="457200" rtl="0" eaLnBrk="1" latinLnBrk="0" hangingPunct="1">
        <a:lnSpc>
          <a:spcPct val="100000"/>
        </a:lnSpc>
        <a:spcBef>
          <a:spcPts val="0"/>
        </a:spcBef>
        <a:spcAft>
          <a:spcPts val="400"/>
        </a:spcAft>
        <a:buFont typeface="HP Simplified" pitchFamily="34" charset="0"/>
        <a:buChar char="•"/>
        <a:defRPr sz="1400" b="0" i="0" kern="1200">
          <a:solidFill>
            <a:srgbClr val="000000"/>
          </a:solidFill>
          <a:latin typeface="HP Simplified" pitchFamily="34" charset="0"/>
          <a:ea typeface="+mn-ea"/>
          <a:cs typeface="HP Simplified" pitchFamily="34" charset="0"/>
        </a:defRPr>
      </a:lvl3pPr>
      <a:lvl4pPr marL="341313" indent="-180975" algn="l" defTabSz="457200" rtl="0" eaLnBrk="1" latinLnBrk="0" hangingPunct="1">
        <a:lnSpc>
          <a:spcPct val="100000"/>
        </a:lnSpc>
        <a:spcBef>
          <a:spcPts val="0"/>
        </a:spcBef>
        <a:spcAft>
          <a:spcPts val="400"/>
        </a:spcAft>
        <a:buSzPct val="80000"/>
        <a:buFont typeface="HP Simplified" pitchFamily="34" charset="0"/>
        <a:buChar char="–"/>
        <a:defRPr lang="en-US" sz="1400" b="0" i="0" kern="1200" dirty="0" smtClean="0">
          <a:solidFill>
            <a:srgbClr val="000000"/>
          </a:solidFill>
          <a:latin typeface="HP Simplified" pitchFamily="34" charset="0"/>
          <a:ea typeface="+mn-ea"/>
          <a:cs typeface="HP Simplified" pitchFamily="34" charset="0"/>
        </a:defRPr>
      </a:lvl4pPr>
      <a:lvl5pPr marL="469900" indent="-150813" algn="l" defTabSz="457200" rtl="0" eaLnBrk="1" latinLnBrk="0" hangingPunct="1">
        <a:lnSpc>
          <a:spcPct val="100000"/>
        </a:lnSpc>
        <a:spcBef>
          <a:spcPts val="0"/>
        </a:spcBef>
        <a:spcAft>
          <a:spcPts val="400"/>
        </a:spcAft>
        <a:buFont typeface="HP Simplified" pitchFamily="34" charset="0"/>
        <a:buChar char="•"/>
        <a:tabLst/>
        <a:defRPr sz="1400" b="0" i="0" kern="1200">
          <a:solidFill>
            <a:srgbClr val="000000"/>
          </a:solidFill>
          <a:latin typeface="HP Simplified" pitchFamily="34" charset="0"/>
          <a:ea typeface="+mn-ea"/>
          <a:cs typeface="HP Simplified" pitchFamily="34" charset="0"/>
        </a:defRPr>
      </a:lvl5pPr>
      <a:lvl6pPr marL="2286000" indent="0" algn="l" defTabSz="457200" rtl="0" eaLnBrk="1" latinLnBrk="0" hangingPunct="1">
        <a:lnSpc>
          <a:spcPts val="2500"/>
        </a:lnSpc>
        <a:spcBef>
          <a:spcPct val="20000"/>
        </a:spcBef>
        <a:buFont typeface="Arial"/>
        <a:buNone/>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081" y="389427"/>
            <a:ext cx="8227457" cy="639273"/>
          </a:xfrm>
          <a:prstGeom prst="rect">
            <a:avLst/>
          </a:prstGeom>
        </p:spPr>
        <p:txBody>
          <a:bodyPr vert="horz" lIns="0" tIns="0" rIns="0" bIns="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57200" y="1143001"/>
            <a:ext cx="8227338" cy="3428999"/>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Rectangle 6"/>
          <p:cNvSpPr/>
          <p:nvPr/>
        </p:nvSpPr>
        <p:spPr>
          <a:xfrm>
            <a:off x="456009" y="328280"/>
            <a:ext cx="8229600" cy="13716"/>
          </a:xfrm>
          <a:prstGeom prst="rect">
            <a:avLst/>
          </a:prstGeom>
          <a:solidFill>
            <a:srgbClr val="00B388"/>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sz="1350" dirty="0"/>
          </a:p>
        </p:txBody>
      </p:sp>
      <p:sp>
        <p:nvSpPr>
          <p:cNvPr id="4" name="Date Placeholder 3"/>
          <p:cNvSpPr>
            <a:spLocks noGrp="1"/>
          </p:cNvSpPr>
          <p:nvPr>
            <p:ph type="dt" sz="half" idx="2"/>
          </p:nvPr>
        </p:nvSpPr>
        <p:spPr>
          <a:xfrm>
            <a:off x="4198659" y="4819578"/>
            <a:ext cx="746684" cy="157734"/>
          </a:xfrm>
          <a:prstGeom prst="rect">
            <a:avLst/>
          </a:prstGeom>
        </p:spPr>
        <p:txBody>
          <a:bodyPr vert="horz" wrap="none" lIns="0" tIns="0" rIns="0" bIns="0" rtlCol="0" anchor="b" anchorCtr="0"/>
          <a:lstStyle>
            <a:lvl1pPr algn="ctr">
              <a:defRPr sz="525">
                <a:solidFill>
                  <a:schemeClr val="tx1"/>
                </a:solidFill>
              </a:defRPr>
            </a:lvl1pPr>
          </a:lstStyle>
          <a:p>
            <a:fld id="{65FD8143-BFA3-46F8-9B90-B0E5CFAF7F7C}" type="datetime4">
              <a:rPr lang="en-US" smtClean="0"/>
              <a:t>November 3, 2015</a:t>
            </a:fld>
            <a:endParaRPr dirty="0"/>
          </a:p>
        </p:txBody>
      </p:sp>
      <p:sp>
        <p:nvSpPr>
          <p:cNvPr id="5" name="Footer Placeholder 4"/>
          <p:cNvSpPr>
            <a:spLocks noGrp="1"/>
          </p:cNvSpPr>
          <p:nvPr>
            <p:ph type="ftr" sz="quarter" idx="3"/>
          </p:nvPr>
        </p:nvSpPr>
        <p:spPr>
          <a:xfrm>
            <a:off x="5200650" y="4819578"/>
            <a:ext cx="3018899" cy="157734"/>
          </a:xfrm>
          <a:prstGeom prst="rect">
            <a:avLst/>
          </a:prstGeom>
        </p:spPr>
        <p:txBody>
          <a:bodyPr vert="horz" wrap="none" lIns="0" tIns="0" rIns="0" bIns="0" rtlCol="0" anchor="b" anchorCtr="0"/>
          <a:lstStyle>
            <a:lvl1pPr algn="r">
              <a:defRPr sz="525">
                <a:solidFill>
                  <a:schemeClr val="tx1"/>
                </a:solidFill>
              </a:defRPr>
            </a:lvl1pPr>
          </a:lstStyle>
          <a:p>
            <a:r>
              <a:rPr lang="en-US" dirty="0" smtClean="0"/>
              <a:t>Private | Confidential | Internal Use Only </a:t>
            </a:r>
            <a:endParaRPr dirty="0"/>
          </a:p>
        </p:txBody>
      </p:sp>
      <p:sp>
        <p:nvSpPr>
          <p:cNvPr id="6" name="Slide Number Placeholder 5"/>
          <p:cNvSpPr>
            <a:spLocks noGrp="1"/>
          </p:cNvSpPr>
          <p:nvPr>
            <p:ph type="sldNum" sz="quarter" idx="4"/>
          </p:nvPr>
        </p:nvSpPr>
        <p:spPr bwMode="gray">
          <a:xfrm>
            <a:off x="8286751" y="4823152"/>
            <a:ext cx="400049" cy="174110"/>
          </a:xfrm>
          <a:prstGeom prst="rect">
            <a:avLst/>
          </a:prstGeom>
        </p:spPr>
        <p:txBody>
          <a:bodyPr vert="horz" wrap="none" lIns="0" tIns="0" rIns="0" bIns="0" rtlCol="0" anchor="b" anchorCtr="0"/>
          <a:lstStyle>
            <a:lvl1pPr algn="r">
              <a:defRPr sz="1200">
                <a:solidFill>
                  <a:schemeClr val="accent5"/>
                </a:solidFill>
              </a:defRPr>
            </a:lvl1pPr>
          </a:lstStyle>
          <a:p>
            <a:fld id="{B016F8AB-BCEA-4347-8BA6-BE776009BC89}" type="slidenum">
              <a:rPr/>
              <a:pPr/>
              <a:t>‹#›</a:t>
            </a:fld>
            <a:endParaRPr dirty="0"/>
          </a:p>
        </p:txBody>
      </p:sp>
      <p:grpSp>
        <p:nvGrpSpPr>
          <p:cNvPr id="8" name="Group 7"/>
          <p:cNvGrpSpPr/>
          <p:nvPr/>
        </p:nvGrpSpPr>
        <p:grpSpPr>
          <a:xfrm>
            <a:off x="457705" y="4686301"/>
            <a:ext cx="727103" cy="292893"/>
            <a:chOff x="3578225" y="1146175"/>
            <a:chExt cx="5038725" cy="2111375"/>
          </a:xfrm>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10"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Tree>
    <p:extLst>
      <p:ext uri="{BB962C8B-B14F-4D97-AF65-F5344CB8AC3E}">
        <p14:creationId xmlns:p14="http://schemas.microsoft.com/office/powerpoint/2010/main" val="251512747"/>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 id="2147483892" r:id="rId13"/>
    <p:sldLayoutId id="2147483893" r:id="rId14"/>
    <p:sldLayoutId id="2147483894" r:id="rId15"/>
    <p:sldLayoutId id="2147483895" r:id="rId16"/>
    <p:sldLayoutId id="2147483896" r:id="rId17"/>
    <p:sldLayoutId id="2147483897" r:id="rId18"/>
    <p:sldLayoutId id="2147483898" r:id="rId19"/>
    <p:sldLayoutId id="2147483899" r:id="rId20"/>
    <p:sldLayoutId id="2147483900" r:id="rId21"/>
    <p:sldLayoutId id="2147483901" r:id="rId22"/>
    <p:sldLayoutId id="2147483902" r:id="rId23"/>
    <p:sldLayoutId id="2147483903" r:id="rId24"/>
    <p:sldLayoutId id="2147483904" r:id="rId25"/>
    <p:sldLayoutId id="2147483905" r:id="rId26"/>
    <p:sldLayoutId id="2147483906" r:id="rId27"/>
    <p:sldLayoutId id="2147483907" r:id="rId28"/>
    <p:sldLayoutId id="2147483908" r:id="rId29"/>
    <p:sldLayoutId id="2147483909" r:id="rId30"/>
    <p:sldLayoutId id="2147483910" r:id="rId31"/>
    <p:sldLayoutId id="2147483911" r:id="rId32"/>
    <p:sldLayoutId id="2147483912" r:id="rId33"/>
    <p:sldLayoutId id="2147483913" r:id="rId34"/>
    <p:sldLayoutId id="2147483914" r:id="rId3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2100" b="1" kern="1200">
          <a:solidFill>
            <a:schemeClr val="tx1"/>
          </a:solidFill>
          <a:latin typeface="+mj-lt"/>
          <a:ea typeface="+mj-ea"/>
          <a:cs typeface="+mj-cs"/>
        </a:defRPr>
      </a:lvl1pPr>
    </p:titleStyle>
    <p:bodyStyle>
      <a:lvl1pPr marL="137160" indent="-137160" algn="l" defTabSz="685800" rtl="0" eaLnBrk="1" latinLnBrk="0" hangingPunct="1">
        <a:lnSpc>
          <a:spcPct val="90000"/>
        </a:lnSpc>
        <a:spcBef>
          <a:spcPts val="900"/>
        </a:spcBef>
        <a:buFont typeface="Arial" panose="020B0604020202020204" pitchFamily="34" charset="0"/>
        <a:buChar char="–"/>
        <a:defRPr sz="1350" kern="1200">
          <a:solidFill>
            <a:schemeClr val="tx1"/>
          </a:solidFill>
          <a:latin typeface="+mn-lt"/>
          <a:ea typeface="+mn-ea"/>
          <a:cs typeface="+mn-cs"/>
        </a:defRPr>
      </a:lvl1pPr>
      <a:lvl2pPr marL="308610" indent="-137160" algn="l" defTabSz="6858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2pPr>
      <a:lvl3pPr marL="411480" indent="-102870" algn="l" defTabSz="685800" rtl="0" eaLnBrk="1" latinLnBrk="0" hangingPunct="1">
        <a:lnSpc>
          <a:spcPct val="90000"/>
        </a:lnSpc>
        <a:spcBef>
          <a:spcPts val="450"/>
        </a:spcBef>
        <a:buFont typeface="Arial" panose="020B0604020202020204" pitchFamily="34" charset="0"/>
        <a:buChar char="–"/>
        <a:defRPr sz="1050" kern="1200">
          <a:solidFill>
            <a:schemeClr val="tx1"/>
          </a:solidFill>
          <a:latin typeface="+mn-lt"/>
          <a:ea typeface="+mn-ea"/>
          <a:cs typeface="+mn-cs"/>
        </a:defRPr>
      </a:lvl3pPr>
      <a:lvl4pPr marL="54864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4pPr>
      <a:lvl5pPr marL="65151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5pPr>
      <a:lvl6pPr marL="78867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6pPr>
      <a:lvl7pPr marL="89154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7pPr>
      <a:lvl8pPr marL="102870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8pPr>
      <a:lvl9pPr marL="116586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960">
          <p15:clr>
            <a:srgbClr val="F26B43"/>
          </p15:clr>
        </p15:guide>
        <p15:guide id="6" orient="horz"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081" y="389427"/>
            <a:ext cx="8227457" cy="639273"/>
          </a:xfrm>
          <a:prstGeom prst="rect">
            <a:avLst/>
          </a:prstGeom>
        </p:spPr>
        <p:txBody>
          <a:bodyPr vert="horz" lIns="0" tIns="0" rIns="0" bIns="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57200" y="1143001"/>
            <a:ext cx="8227338" cy="3428999"/>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Rectangle 6"/>
          <p:cNvSpPr/>
          <p:nvPr/>
        </p:nvSpPr>
        <p:spPr>
          <a:xfrm>
            <a:off x="456009" y="328280"/>
            <a:ext cx="8229600" cy="13716"/>
          </a:xfrm>
          <a:prstGeom prst="rect">
            <a:avLst/>
          </a:prstGeom>
          <a:solidFill>
            <a:srgbClr val="00B388"/>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sz="1350" dirty="0"/>
          </a:p>
        </p:txBody>
      </p:sp>
      <p:sp>
        <p:nvSpPr>
          <p:cNvPr id="4" name="Date Placeholder 3"/>
          <p:cNvSpPr>
            <a:spLocks noGrp="1"/>
          </p:cNvSpPr>
          <p:nvPr>
            <p:ph type="dt" sz="half" idx="2"/>
          </p:nvPr>
        </p:nvSpPr>
        <p:spPr>
          <a:xfrm>
            <a:off x="4198659" y="4819578"/>
            <a:ext cx="746684" cy="157734"/>
          </a:xfrm>
          <a:prstGeom prst="rect">
            <a:avLst/>
          </a:prstGeom>
        </p:spPr>
        <p:txBody>
          <a:bodyPr vert="horz" wrap="none" lIns="0" tIns="0" rIns="0" bIns="0" rtlCol="0" anchor="b" anchorCtr="0"/>
          <a:lstStyle>
            <a:lvl1pPr algn="ctr">
              <a:defRPr sz="525">
                <a:solidFill>
                  <a:schemeClr val="tx1"/>
                </a:solidFill>
              </a:defRPr>
            </a:lvl1pPr>
          </a:lstStyle>
          <a:p>
            <a:fld id="{65FD8143-BFA3-46F8-9B90-B0E5CFAF7F7C}" type="datetime4">
              <a:rPr lang="en-US" smtClean="0"/>
              <a:t>November 3, 2015</a:t>
            </a:fld>
            <a:endParaRPr dirty="0"/>
          </a:p>
        </p:txBody>
      </p:sp>
      <p:sp>
        <p:nvSpPr>
          <p:cNvPr id="5" name="Footer Placeholder 4"/>
          <p:cNvSpPr>
            <a:spLocks noGrp="1"/>
          </p:cNvSpPr>
          <p:nvPr>
            <p:ph type="ftr" sz="quarter" idx="3"/>
          </p:nvPr>
        </p:nvSpPr>
        <p:spPr>
          <a:xfrm>
            <a:off x="5200650" y="4819578"/>
            <a:ext cx="3018899" cy="157734"/>
          </a:xfrm>
          <a:prstGeom prst="rect">
            <a:avLst/>
          </a:prstGeom>
        </p:spPr>
        <p:txBody>
          <a:bodyPr vert="horz" wrap="none" lIns="0" tIns="0" rIns="0" bIns="0" rtlCol="0" anchor="b" anchorCtr="0"/>
          <a:lstStyle>
            <a:lvl1pPr algn="r">
              <a:defRPr sz="525">
                <a:solidFill>
                  <a:schemeClr val="tx1"/>
                </a:solidFill>
              </a:defRPr>
            </a:lvl1pPr>
          </a:lstStyle>
          <a:p>
            <a:r>
              <a:rPr lang="en-US" dirty="0" smtClean="0"/>
              <a:t>Private | Confidential | Internal Use Only </a:t>
            </a:r>
            <a:endParaRPr dirty="0"/>
          </a:p>
        </p:txBody>
      </p:sp>
      <p:sp>
        <p:nvSpPr>
          <p:cNvPr id="6" name="Slide Number Placeholder 5"/>
          <p:cNvSpPr>
            <a:spLocks noGrp="1"/>
          </p:cNvSpPr>
          <p:nvPr>
            <p:ph type="sldNum" sz="quarter" idx="4"/>
          </p:nvPr>
        </p:nvSpPr>
        <p:spPr bwMode="gray">
          <a:xfrm>
            <a:off x="8286751" y="4823152"/>
            <a:ext cx="400049" cy="174110"/>
          </a:xfrm>
          <a:prstGeom prst="rect">
            <a:avLst/>
          </a:prstGeom>
        </p:spPr>
        <p:txBody>
          <a:bodyPr vert="horz" wrap="none" lIns="0" tIns="0" rIns="0" bIns="0" rtlCol="0" anchor="b" anchorCtr="0"/>
          <a:lstStyle>
            <a:lvl1pPr algn="r">
              <a:defRPr sz="1200">
                <a:solidFill>
                  <a:schemeClr val="accent5"/>
                </a:solidFill>
              </a:defRPr>
            </a:lvl1pPr>
          </a:lstStyle>
          <a:p>
            <a:fld id="{B016F8AB-BCEA-4347-8BA6-BE776009BC89}" type="slidenum">
              <a:rPr/>
              <a:pPr/>
              <a:t>‹#›</a:t>
            </a:fld>
            <a:endParaRPr dirty="0"/>
          </a:p>
        </p:txBody>
      </p:sp>
      <p:grpSp>
        <p:nvGrpSpPr>
          <p:cNvPr id="8" name="Group 7"/>
          <p:cNvGrpSpPr/>
          <p:nvPr/>
        </p:nvGrpSpPr>
        <p:grpSpPr>
          <a:xfrm>
            <a:off x="457705" y="4686301"/>
            <a:ext cx="727103" cy="292893"/>
            <a:chOff x="3578225" y="1146175"/>
            <a:chExt cx="5038725" cy="2111375"/>
          </a:xfrm>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sp>
          <p:nvSpPr>
            <p:cNvPr id="10"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sz="1350" dirty="0"/>
            </a:p>
          </p:txBody>
        </p:sp>
      </p:grpSp>
    </p:spTree>
    <p:extLst>
      <p:ext uri="{BB962C8B-B14F-4D97-AF65-F5344CB8AC3E}">
        <p14:creationId xmlns:p14="http://schemas.microsoft.com/office/powerpoint/2010/main" val="378908343"/>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 id="2147483931" r:id="rId16"/>
    <p:sldLayoutId id="2147483932" r:id="rId17"/>
    <p:sldLayoutId id="2147483933" r:id="rId18"/>
    <p:sldLayoutId id="2147483934" r:id="rId19"/>
    <p:sldLayoutId id="2147483935" r:id="rId20"/>
    <p:sldLayoutId id="2147483936" r:id="rId21"/>
    <p:sldLayoutId id="2147483937" r:id="rId22"/>
    <p:sldLayoutId id="2147483938" r:id="rId23"/>
    <p:sldLayoutId id="2147483939" r:id="rId24"/>
    <p:sldLayoutId id="2147483940" r:id="rId25"/>
    <p:sldLayoutId id="2147483941" r:id="rId26"/>
    <p:sldLayoutId id="2147483942" r:id="rId27"/>
    <p:sldLayoutId id="2147483943" r:id="rId28"/>
    <p:sldLayoutId id="2147483944" r:id="rId29"/>
    <p:sldLayoutId id="2147483945" r:id="rId30"/>
    <p:sldLayoutId id="2147483946" r:id="rId31"/>
    <p:sldLayoutId id="2147483947" r:id="rId32"/>
    <p:sldLayoutId id="2147483948" r:id="rId33"/>
    <p:sldLayoutId id="2147483949" r:id="rId34"/>
    <p:sldLayoutId id="2147483950" r:id="rId35"/>
    <p:sldLayoutId id="2147483951" r:id="rId36"/>
    <p:sldLayoutId id="2147483952" r:id="rId3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2100" b="1" kern="1200">
          <a:solidFill>
            <a:schemeClr val="tx1"/>
          </a:solidFill>
          <a:latin typeface="+mj-lt"/>
          <a:ea typeface="+mj-ea"/>
          <a:cs typeface="+mj-cs"/>
        </a:defRPr>
      </a:lvl1pPr>
    </p:titleStyle>
    <p:bodyStyle>
      <a:lvl1pPr marL="137160" indent="-137160" algn="l" defTabSz="685800" rtl="0" eaLnBrk="1" latinLnBrk="0" hangingPunct="1">
        <a:lnSpc>
          <a:spcPct val="90000"/>
        </a:lnSpc>
        <a:spcBef>
          <a:spcPts val="900"/>
        </a:spcBef>
        <a:buFont typeface="Arial" panose="020B0604020202020204" pitchFamily="34" charset="0"/>
        <a:buChar char="–"/>
        <a:defRPr sz="1350" kern="1200">
          <a:solidFill>
            <a:schemeClr val="tx1"/>
          </a:solidFill>
          <a:latin typeface="+mn-lt"/>
          <a:ea typeface="+mn-ea"/>
          <a:cs typeface="+mn-cs"/>
        </a:defRPr>
      </a:lvl1pPr>
      <a:lvl2pPr marL="308610" indent="-137160" algn="l" defTabSz="6858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2pPr>
      <a:lvl3pPr marL="411480" indent="-102870" algn="l" defTabSz="685800" rtl="0" eaLnBrk="1" latinLnBrk="0" hangingPunct="1">
        <a:lnSpc>
          <a:spcPct val="90000"/>
        </a:lnSpc>
        <a:spcBef>
          <a:spcPts val="450"/>
        </a:spcBef>
        <a:buFont typeface="Arial" panose="020B0604020202020204" pitchFamily="34" charset="0"/>
        <a:buChar char="–"/>
        <a:defRPr sz="1050" kern="1200">
          <a:solidFill>
            <a:schemeClr val="tx1"/>
          </a:solidFill>
          <a:latin typeface="+mn-lt"/>
          <a:ea typeface="+mn-ea"/>
          <a:cs typeface="+mn-cs"/>
        </a:defRPr>
      </a:lvl3pPr>
      <a:lvl4pPr marL="54864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4pPr>
      <a:lvl5pPr marL="65151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5pPr>
      <a:lvl6pPr marL="78867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6pPr>
      <a:lvl7pPr marL="89154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7pPr>
      <a:lvl8pPr marL="102870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8pPr>
      <a:lvl9pPr marL="1165860" indent="-102870" algn="l" defTabSz="685800" rtl="0" eaLnBrk="1" latinLnBrk="0" hangingPunct="1">
        <a:lnSpc>
          <a:spcPct val="90000"/>
        </a:lnSpc>
        <a:spcBef>
          <a:spcPts val="450"/>
        </a:spcBef>
        <a:buFont typeface="Arial" panose="020B0604020202020204" pitchFamily="34" charset="0"/>
        <a:buChar char="–"/>
        <a:defRPr sz="9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960">
          <p15:clr>
            <a:srgbClr val="F26B43"/>
          </p15:clr>
        </p15:guide>
        <p15:guide id="6" orient="horz"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4.xml.rels><?xml version="1.0" encoding="UTF-8" standalone="yes"?>
<Relationships xmlns="http://schemas.openxmlformats.org/package/2006/relationships"><Relationship Id="rId3" Type="http://schemas.openxmlformats.org/officeDocument/2006/relationships/hyperlink" Target="http://www.nano.gov/grandchallenges" TargetMode="External"/><Relationship Id="rId2" Type="http://schemas.openxmlformats.org/officeDocument/2006/relationships/hyperlink" Target="https://www.whitehouse.gov/blog/2015/10/15/nanotechnology-inspired-grand-challenge-future-computing" TargetMode="External"/><Relationship Id="rId1" Type="http://schemas.openxmlformats.org/officeDocument/2006/relationships/slideLayout" Target="../slideLayouts/slideLayout90.xml"/><Relationship Id="rId5" Type="http://schemas.openxmlformats.org/officeDocument/2006/relationships/hyperlink" Target="http://rebootingcomputing.ieee.org/images/files/pdf/SensibleMachines_v2.5_N_IEEE.pdf" TargetMode="External"/><Relationship Id="rId4" Type="http://schemas.openxmlformats.org/officeDocument/2006/relationships/hyperlink" Target="http://rebootingcomputing.ieee.org/archived-articles-and-videos/general/sensible-machine"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7.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90.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1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9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7.xml.rels><?xml version="1.0" encoding="UTF-8" standalone="yes"?>
<Relationships xmlns="http://schemas.openxmlformats.org/package/2006/relationships"><Relationship Id="rId3" Type="http://schemas.openxmlformats.org/officeDocument/2006/relationships/hyperlink" Target="https://www.eecs.berkeley.edu/Faculty/Homepages/chua.html" TargetMode="External"/><Relationship Id="rId2" Type="http://schemas.openxmlformats.org/officeDocument/2006/relationships/image" Target="../media/image25.jpg"/><Relationship Id="rId1" Type="http://schemas.openxmlformats.org/officeDocument/2006/relationships/slideLayout" Target="../slideLayouts/slideLayout91.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hyperlink" Target="https://ssl.www8.hp.com/hpmatter/event/chua-lectures-first-12-part-series-hp-labs"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7.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67.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0.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2.xml"/></Relationships>
</file>

<file path=ppt/slides/_rels/slide25.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67.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45.png"/><Relationship Id="rId7" Type="http://schemas.openxmlformats.org/officeDocument/2006/relationships/image" Target="../media/image42.wmf"/><Relationship Id="rId12" Type="http://schemas.openxmlformats.org/officeDocument/2006/relationships/image" Target="../media/image46.png"/><Relationship Id="rId2" Type="http://schemas.openxmlformats.org/officeDocument/2006/relationships/slideLayout" Target="../slideLayouts/slideLayout67.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44.wmf"/><Relationship Id="rId5" Type="http://schemas.openxmlformats.org/officeDocument/2006/relationships/image" Target="../media/image41.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43.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010" y="1928810"/>
            <a:ext cx="6171008" cy="1387146"/>
          </a:xfrm>
        </p:spPr>
        <p:txBody>
          <a:bodyPr/>
          <a:lstStyle/>
          <a:p>
            <a:r>
              <a:rPr lang="en-US" dirty="0"/>
              <a:t>A Nanotechnology-Inspired Grand Challenge </a:t>
            </a:r>
            <a:br>
              <a:rPr lang="en-US" dirty="0"/>
            </a:br>
            <a:r>
              <a:rPr lang="en-US" dirty="0"/>
              <a:t>for Future Computing</a:t>
            </a:r>
            <a:endParaRPr lang="en-US" dirty="0">
              <a:latin typeface="Metric"/>
            </a:endParaRPr>
          </a:p>
        </p:txBody>
      </p:sp>
      <p:sp>
        <p:nvSpPr>
          <p:cNvPr id="3" name="Subtitle 2"/>
          <p:cNvSpPr>
            <a:spLocks noGrp="1"/>
          </p:cNvSpPr>
          <p:nvPr>
            <p:ph type="body" sz="quarter" idx="14"/>
          </p:nvPr>
        </p:nvSpPr>
        <p:spPr>
          <a:xfrm>
            <a:off x="526348" y="3566205"/>
            <a:ext cx="6562205" cy="744538"/>
          </a:xfrm>
        </p:spPr>
        <p:txBody>
          <a:bodyPr/>
          <a:lstStyle/>
          <a:p>
            <a:r>
              <a:rPr lang="en-US" sz="1600" dirty="0" smtClean="0">
                <a:latin typeface="Metric"/>
              </a:rPr>
              <a:t>R. Stanley Williams</a:t>
            </a:r>
          </a:p>
          <a:p>
            <a:r>
              <a:rPr lang="en-US" sz="1600" dirty="0" smtClean="0">
                <a:latin typeface="Metric"/>
              </a:rPr>
              <a:t>Senior Fellow</a:t>
            </a:r>
          </a:p>
          <a:p>
            <a:r>
              <a:rPr lang="en-US" sz="1600" dirty="0" smtClean="0">
                <a:latin typeface="Metric"/>
              </a:rPr>
              <a:t>Hewlett Packard Labs</a:t>
            </a:r>
            <a:endParaRPr lang="en-US" sz="1600" b="0" dirty="0" smtClean="0">
              <a:latin typeface="Metric"/>
            </a:endParaRPr>
          </a:p>
        </p:txBody>
      </p:sp>
    </p:spTree>
    <p:extLst>
      <p:ext uri="{BB962C8B-B14F-4D97-AF65-F5344CB8AC3E}">
        <p14:creationId xmlns:p14="http://schemas.microsoft.com/office/powerpoint/2010/main" val="3092567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5152" y="414284"/>
            <a:ext cx="8117206" cy="430887"/>
          </a:xfrm>
        </p:spPr>
        <p:txBody>
          <a:bodyPr/>
          <a:lstStyle/>
          <a:p>
            <a:r>
              <a:rPr lang="en-US" dirty="0" smtClean="0"/>
              <a:t>Outline</a:t>
            </a:r>
            <a:endParaRPr lang="en-US" dirty="0"/>
          </a:p>
        </p:txBody>
      </p:sp>
      <p:sp>
        <p:nvSpPr>
          <p:cNvPr id="4" name="Content Placeholder 3"/>
          <p:cNvSpPr>
            <a:spLocks noGrp="1"/>
          </p:cNvSpPr>
          <p:nvPr>
            <p:ph sz="quarter" idx="10"/>
          </p:nvPr>
        </p:nvSpPr>
        <p:spPr>
          <a:xfrm>
            <a:off x="362858" y="845171"/>
            <a:ext cx="8361794" cy="4151436"/>
          </a:xfrm>
        </p:spPr>
        <p:txBody>
          <a:bodyPr/>
          <a:lstStyle/>
          <a:p>
            <a:r>
              <a:rPr lang="en-US" sz="1600" dirty="0" smtClean="0"/>
              <a:t>Brief History of OSTP Grand Challenge on “Future Computing’ announcement on 10/20</a:t>
            </a:r>
          </a:p>
          <a:p>
            <a:r>
              <a:rPr lang="en-US" sz="1600" dirty="0" smtClean="0"/>
              <a:t>Structure of a Multidisciplinary </a:t>
            </a:r>
            <a:r>
              <a:rPr lang="en-US" sz="1600" dirty="0" smtClean="0"/>
              <a:t>Nanotechnology-Inspired Future Computing </a:t>
            </a:r>
            <a:r>
              <a:rPr lang="en-US" sz="1600" dirty="0" smtClean="0"/>
              <a:t>Program</a:t>
            </a:r>
          </a:p>
          <a:p>
            <a:pPr lvl="2"/>
            <a:r>
              <a:rPr lang="en-US" sz="1600" dirty="0" smtClean="0"/>
              <a:t>Chinese Brain-Inspired Computing Research Program</a:t>
            </a:r>
            <a:endParaRPr lang="en-US" sz="1600" dirty="0" smtClean="0"/>
          </a:p>
          <a:p>
            <a:r>
              <a:rPr lang="en-US" sz="1600" dirty="0" smtClean="0"/>
              <a:t>After Moore’s transistor shrinking is over, what’s next?</a:t>
            </a:r>
          </a:p>
          <a:p>
            <a:pPr lvl="2"/>
            <a:r>
              <a:rPr lang="en-US" sz="1600" dirty="0" smtClean="0"/>
              <a:t>Look to the brain for clues</a:t>
            </a:r>
          </a:p>
          <a:p>
            <a:pPr lvl="2"/>
            <a:r>
              <a:rPr lang="en-US" sz="1600" dirty="0" smtClean="0"/>
              <a:t>Nonlinear dynamical systems</a:t>
            </a:r>
          </a:p>
          <a:p>
            <a:pPr lvl="2"/>
            <a:r>
              <a:rPr lang="en-US" sz="1600" dirty="0" smtClean="0"/>
              <a:t>Nonvolatile (synaptic) and locally active (</a:t>
            </a:r>
            <a:r>
              <a:rPr lang="en-US" sz="1600" dirty="0" err="1" smtClean="0"/>
              <a:t>neuronic</a:t>
            </a:r>
            <a:r>
              <a:rPr lang="en-US" sz="1600" dirty="0" smtClean="0"/>
              <a:t>) </a:t>
            </a:r>
            <a:r>
              <a:rPr lang="en-US" sz="1600" dirty="0" err="1" smtClean="0"/>
              <a:t>memristors</a:t>
            </a:r>
            <a:endParaRPr lang="en-US" sz="1600" dirty="0" smtClean="0"/>
          </a:p>
          <a:p>
            <a:r>
              <a:rPr lang="en-US" sz="1600" dirty="0" smtClean="0"/>
              <a:t>Understanding, models and simulation</a:t>
            </a:r>
          </a:p>
          <a:p>
            <a:pPr lvl="2"/>
            <a:r>
              <a:rPr lang="en-US" sz="1600" dirty="0" smtClean="0"/>
              <a:t>Predict the behavior of a nonlinear dynamical system</a:t>
            </a:r>
          </a:p>
          <a:p>
            <a:pPr lvl="2"/>
            <a:r>
              <a:rPr lang="en-US" sz="1600" dirty="0" smtClean="0"/>
              <a:t>Calibrate </a:t>
            </a:r>
            <a:r>
              <a:rPr lang="en-US" sz="1600" dirty="0"/>
              <a:t>and validate models </a:t>
            </a:r>
            <a:endParaRPr lang="en-US" sz="1600" dirty="0" smtClean="0"/>
          </a:p>
          <a:p>
            <a:pPr lvl="3"/>
            <a:r>
              <a:rPr lang="en-US" sz="1600" dirty="0" smtClean="0"/>
              <a:t>Electrical test, and physical and chemical characterization </a:t>
            </a:r>
          </a:p>
          <a:p>
            <a:pPr lvl="2"/>
            <a:r>
              <a:rPr lang="en-US" sz="1600" dirty="0" smtClean="0"/>
              <a:t>Microphysical understanding </a:t>
            </a:r>
          </a:p>
          <a:p>
            <a:pPr lvl="3"/>
            <a:r>
              <a:rPr lang="en-US" sz="1600" dirty="0" smtClean="0"/>
              <a:t>High resolution in energy, space and time</a:t>
            </a:r>
            <a:endParaRPr lang="en-US" sz="1600" dirty="0"/>
          </a:p>
        </p:txBody>
      </p:sp>
    </p:spTree>
    <p:extLst>
      <p:ext uri="{BB962C8B-B14F-4D97-AF65-F5344CB8AC3E}">
        <p14:creationId xmlns:p14="http://schemas.microsoft.com/office/powerpoint/2010/main" val="3068283443"/>
      </p:ext>
    </p:extLst>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5152" y="394187"/>
            <a:ext cx="8117206" cy="430887"/>
          </a:xfrm>
        </p:spPr>
        <p:txBody>
          <a:bodyPr/>
          <a:lstStyle/>
          <a:p>
            <a:r>
              <a:rPr lang="en-US" dirty="0" smtClean="0"/>
              <a:t>A Brief History</a:t>
            </a:r>
            <a:endParaRPr lang="en-US" dirty="0"/>
          </a:p>
        </p:txBody>
      </p:sp>
      <p:sp>
        <p:nvSpPr>
          <p:cNvPr id="4" name="Content Placeholder 3"/>
          <p:cNvSpPr>
            <a:spLocks noGrp="1"/>
          </p:cNvSpPr>
          <p:nvPr>
            <p:ph sz="quarter" idx="10"/>
          </p:nvPr>
        </p:nvSpPr>
        <p:spPr>
          <a:xfrm>
            <a:off x="362858" y="774417"/>
            <a:ext cx="8361794" cy="3968405"/>
          </a:xfrm>
        </p:spPr>
        <p:txBody>
          <a:bodyPr/>
          <a:lstStyle/>
          <a:p>
            <a:r>
              <a:rPr lang="en-US" sz="1600" dirty="0" smtClean="0"/>
              <a:t>US BRAIN Initiative - April 22, 2013</a:t>
            </a:r>
          </a:p>
          <a:p>
            <a:r>
              <a:rPr lang="en-US" sz="1600" dirty="0" smtClean="0"/>
              <a:t>OSTP RFI:  “</a:t>
            </a:r>
            <a:r>
              <a:rPr lang="en-US" sz="1600" i="1" dirty="0" smtClean="0"/>
              <a:t>Nanotechnology-Inspired </a:t>
            </a:r>
            <a:r>
              <a:rPr lang="en-US" sz="1600" i="1" dirty="0"/>
              <a:t>Grand Challenges for the Next </a:t>
            </a:r>
            <a:r>
              <a:rPr lang="en-US" sz="1600" i="1" dirty="0" smtClean="0"/>
              <a:t>Decade” – </a:t>
            </a:r>
            <a:r>
              <a:rPr lang="en-US" sz="1600" dirty="0" smtClean="0"/>
              <a:t>June 17 </a:t>
            </a:r>
          </a:p>
          <a:p>
            <a:r>
              <a:rPr lang="en-US" sz="1600" dirty="0" smtClean="0"/>
              <a:t>Submitted a response to RFI entitled “Sensible Machines” – June 24</a:t>
            </a:r>
          </a:p>
          <a:p>
            <a:r>
              <a:rPr lang="en-US" sz="1600" dirty="0"/>
              <a:t>Executive Order:  National Strategic Computing Initiative – July </a:t>
            </a:r>
            <a:r>
              <a:rPr lang="en-US" sz="1600" dirty="0" smtClean="0"/>
              <a:t>29</a:t>
            </a:r>
          </a:p>
          <a:p>
            <a:r>
              <a:rPr lang="en-US" sz="1600" dirty="0" smtClean="0"/>
              <a:t>OSTP shortlisted ‘Sensible Machines’, asked to ‘develop a program’ – July 30</a:t>
            </a:r>
          </a:p>
          <a:p>
            <a:r>
              <a:rPr lang="en-US" sz="1600" dirty="0" smtClean="0"/>
              <a:t>Recruited </a:t>
            </a:r>
            <a:r>
              <a:rPr lang="en-US" sz="1600" dirty="0"/>
              <a:t>Erik DeBenedictis of Sandia National Labs</a:t>
            </a:r>
          </a:p>
          <a:p>
            <a:r>
              <a:rPr lang="en-US" sz="1600" dirty="0" smtClean="0"/>
              <a:t>Erik brings </a:t>
            </a:r>
            <a:r>
              <a:rPr lang="en-US" sz="1600" dirty="0" smtClean="0"/>
              <a:t>IEEE </a:t>
            </a:r>
            <a:r>
              <a:rPr lang="en-US" sz="1600" dirty="0" smtClean="0"/>
              <a:t>Rebooting Computing and </a:t>
            </a:r>
            <a:r>
              <a:rPr lang="en-US" sz="1600" dirty="0" smtClean="0"/>
              <a:t>ITRS on board </a:t>
            </a:r>
          </a:p>
          <a:p>
            <a:r>
              <a:rPr lang="en-US" sz="1600" dirty="0" smtClean="0"/>
              <a:t>Presentation </a:t>
            </a:r>
            <a:r>
              <a:rPr lang="en-US" sz="1600" dirty="0" smtClean="0"/>
              <a:t>to National Research Council – Sept. 9</a:t>
            </a:r>
          </a:p>
          <a:p>
            <a:r>
              <a:rPr lang="en-US" sz="1600" dirty="0" smtClean="0"/>
              <a:t>Max Planck Society sponsored workshop “Beyond CMOS” – Oct. 7-9</a:t>
            </a:r>
          </a:p>
          <a:p>
            <a:r>
              <a:rPr lang="en-US" sz="1600" dirty="0" smtClean="0"/>
              <a:t>IEEE Non-Volatile Memory Symposium, Beijing – Oct. 12-14</a:t>
            </a:r>
          </a:p>
          <a:p>
            <a:r>
              <a:rPr lang="en-US" sz="1600" dirty="0" smtClean="0"/>
              <a:t>Chinese Brain-Inspired Computing Research (CBICR) program, Tsinghua U. – Oct. 15</a:t>
            </a:r>
          </a:p>
          <a:p>
            <a:r>
              <a:rPr lang="en-US" sz="1600" dirty="0" smtClean="0"/>
              <a:t>Tom Kalil announces a new Grand Challenge at NSCI workshop – Oct. 20</a:t>
            </a:r>
          </a:p>
        </p:txBody>
      </p:sp>
    </p:spTree>
    <p:extLst>
      <p:ext uri="{BB962C8B-B14F-4D97-AF65-F5344CB8AC3E}">
        <p14:creationId xmlns:p14="http://schemas.microsoft.com/office/powerpoint/2010/main" val="2003240363"/>
      </p:ext>
    </p:extLst>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36830" y="424332"/>
            <a:ext cx="8117206" cy="430887"/>
          </a:xfrm>
        </p:spPr>
        <p:txBody>
          <a:bodyPr/>
          <a:lstStyle/>
          <a:p>
            <a:r>
              <a:rPr lang="en-US" dirty="0" smtClean="0"/>
              <a:t>URLs for further information</a:t>
            </a:r>
            <a:endParaRPr lang="en-US" dirty="0"/>
          </a:p>
        </p:txBody>
      </p:sp>
      <p:sp>
        <p:nvSpPr>
          <p:cNvPr id="4" name="Content Placeholder 3"/>
          <p:cNvSpPr>
            <a:spLocks noGrp="1"/>
          </p:cNvSpPr>
          <p:nvPr>
            <p:ph sz="quarter" idx="10"/>
          </p:nvPr>
        </p:nvSpPr>
        <p:spPr>
          <a:xfrm>
            <a:off x="314536" y="955287"/>
            <a:ext cx="8361794" cy="3807631"/>
          </a:xfrm>
        </p:spPr>
        <p:txBody>
          <a:bodyPr/>
          <a:lstStyle/>
          <a:p>
            <a:r>
              <a:rPr lang="en-US" sz="1800" dirty="0" smtClean="0"/>
              <a:t>White House announcement of Future Computing Grand Challenge:</a:t>
            </a:r>
          </a:p>
          <a:p>
            <a:pPr marL="0" indent="0">
              <a:buNone/>
            </a:pPr>
            <a:r>
              <a:rPr lang="en-US" dirty="0">
                <a:hlinkClick r:id="rId2"/>
              </a:rPr>
              <a:t>https://</a:t>
            </a:r>
            <a:r>
              <a:rPr lang="en-US" dirty="0" smtClean="0">
                <a:hlinkClick r:id="rId2"/>
              </a:rPr>
              <a:t>www.whitehouse.gov/blog/2015/10/15/nanotechnology-inspired-grand-challenge-future-computing</a:t>
            </a:r>
            <a:endParaRPr lang="en-US" sz="800" dirty="0"/>
          </a:p>
          <a:p>
            <a:pPr marL="0" indent="0">
              <a:buNone/>
            </a:pPr>
            <a:r>
              <a:rPr lang="en-US" sz="2000" b="1" dirty="0" smtClean="0"/>
              <a:t>“Create </a:t>
            </a:r>
            <a:r>
              <a:rPr lang="en-US" sz="2000" b="1" dirty="0"/>
              <a:t>a new type of computer that can proactively interpret and learn from data, solve unfamiliar problems using what it has learned, and operate with the energy efficiency of the human brain</a:t>
            </a:r>
            <a:r>
              <a:rPr lang="en-US" sz="2000" b="1" dirty="0" smtClean="0"/>
              <a:t>.”</a:t>
            </a:r>
            <a:endParaRPr lang="en-US" sz="2000" dirty="0" smtClean="0"/>
          </a:p>
          <a:p>
            <a:pPr marL="0" indent="0">
              <a:buNone/>
            </a:pPr>
            <a:r>
              <a:rPr lang="en-US" sz="1800" dirty="0" smtClean="0"/>
              <a:t>nano.gov grand challenges portal:</a:t>
            </a:r>
          </a:p>
          <a:p>
            <a:pPr marL="0" indent="0">
              <a:buNone/>
            </a:pPr>
            <a:r>
              <a:rPr lang="en-US" dirty="0">
                <a:hlinkClick r:id="rId3"/>
              </a:rPr>
              <a:t>http://</a:t>
            </a:r>
            <a:r>
              <a:rPr lang="en-US" dirty="0" smtClean="0">
                <a:hlinkClick r:id="rId3"/>
              </a:rPr>
              <a:t>www.nano.gov/grandchallenges</a:t>
            </a:r>
            <a:endParaRPr lang="en-US" dirty="0"/>
          </a:p>
          <a:p>
            <a:r>
              <a:rPr lang="en-US" sz="1800" dirty="0" smtClean="0"/>
              <a:t>IEEE Rebooting Computing Website:</a:t>
            </a:r>
          </a:p>
          <a:p>
            <a:pPr marL="0" indent="0">
              <a:buNone/>
            </a:pPr>
            <a:r>
              <a:rPr lang="en-US" u="sng" dirty="0">
                <a:hlinkClick r:id="rId4"/>
              </a:rPr>
              <a:t>http://rebootingcomputing.ieee.org/archived-articles-and-videos/general/sensible-machine</a:t>
            </a:r>
            <a:r>
              <a:rPr lang="en-US" dirty="0"/>
              <a:t> </a:t>
            </a:r>
          </a:p>
          <a:p>
            <a:r>
              <a:rPr lang="en-US" sz="1800" dirty="0" smtClean="0"/>
              <a:t>Sensible Computer White Paper:</a:t>
            </a:r>
            <a:endParaRPr lang="en-US" sz="1800" dirty="0"/>
          </a:p>
          <a:p>
            <a:pPr marL="0" indent="0">
              <a:buNone/>
            </a:pPr>
            <a:r>
              <a:rPr lang="en-US" dirty="0">
                <a:hlinkClick r:id="rId5"/>
              </a:rPr>
              <a:t>http://</a:t>
            </a:r>
            <a:r>
              <a:rPr lang="en-US" dirty="0" smtClean="0">
                <a:hlinkClick r:id="rId5"/>
              </a:rPr>
              <a:t>rebootingcomputing.ieee.org/images/files/pdf/SensibleMachines_v2.5_N_IEEE.pdf</a:t>
            </a:r>
            <a:endParaRPr lang="en-US" dirty="0" smtClean="0"/>
          </a:p>
        </p:txBody>
      </p:sp>
    </p:spTree>
    <p:extLst>
      <p:ext uri="{BB962C8B-B14F-4D97-AF65-F5344CB8AC3E}">
        <p14:creationId xmlns:p14="http://schemas.microsoft.com/office/powerpoint/2010/main" val="1777566428"/>
      </p:ext>
    </p:extLst>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3625" y="69574"/>
            <a:ext cx="8596867" cy="5039594"/>
          </a:xfrm>
          <a:prstGeom prst="rect">
            <a:avLst/>
          </a:prstGeom>
        </p:spPr>
      </p:pic>
    </p:spTree>
    <p:extLst>
      <p:ext uri="{BB962C8B-B14F-4D97-AF65-F5344CB8AC3E}">
        <p14:creationId xmlns:p14="http://schemas.microsoft.com/office/powerpoint/2010/main" val="1408938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p:cNvSpPr/>
          <p:nvPr/>
        </p:nvSpPr>
        <p:spPr bwMode="ltGray">
          <a:xfrm>
            <a:off x="960120" y="1554480"/>
            <a:ext cx="5082540" cy="1303020"/>
          </a:xfrm>
          <a:custGeom>
            <a:avLst/>
            <a:gdLst>
              <a:gd name="connsiteX0" fmla="*/ 0 w 6776720"/>
              <a:gd name="connsiteY0" fmla="*/ 1066800 h 1737360"/>
              <a:gd name="connsiteX1" fmla="*/ 538480 w 6776720"/>
              <a:gd name="connsiteY1" fmla="*/ 1066800 h 1737360"/>
              <a:gd name="connsiteX2" fmla="*/ 538480 w 6776720"/>
              <a:gd name="connsiteY2" fmla="*/ 132080 h 1737360"/>
              <a:gd name="connsiteX3" fmla="*/ 914400 w 6776720"/>
              <a:gd name="connsiteY3" fmla="*/ 132080 h 1737360"/>
              <a:gd name="connsiteX4" fmla="*/ 914400 w 6776720"/>
              <a:gd name="connsiteY4" fmla="*/ 365760 h 1737360"/>
              <a:gd name="connsiteX5" fmla="*/ 1686560 w 6776720"/>
              <a:gd name="connsiteY5" fmla="*/ 365760 h 1737360"/>
              <a:gd name="connsiteX6" fmla="*/ 1686560 w 6776720"/>
              <a:gd name="connsiteY6" fmla="*/ 1737360 h 1737360"/>
              <a:gd name="connsiteX7" fmla="*/ 2438400 w 6776720"/>
              <a:gd name="connsiteY7" fmla="*/ 1737360 h 1737360"/>
              <a:gd name="connsiteX8" fmla="*/ 2438400 w 6776720"/>
              <a:gd name="connsiteY8" fmla="*/ 955040 h 1737360"/>
              <a:gd name="connsiteX9" fmla="*/ 2956560 w 6776720"/>
              <a:gd name="connsiteY9" fmla="*/ 955040 h 1737360"/>
              <a:gd name="connsiteX10" fmla="*/ 2956560 w 6776720"/>
              <a:gd name="connsiteY10" fmla="*/ 0 h 1737360"/>
              <a:gd name="connsiteX11" fmla="*/ 3515360 w 6776720"/>
              <a:gd name="connsiteY11" fmla="*/ 0 h 1737360"/>
              <a:gd name="connsiteX12" fmla="*/ 3515360 w 6776720"/>
              <a:gd name="connsiteY12" fmla="*/ 1361440 h 1737360"/>
              <a:gd name="connsiteX13" fmla="*/ 4338320 w 6776720"/>
              <a:gd name="connsiteY13" fmla="*/ 1361440 h 1737360"/>
              <a:gd name="connsiteX14" fmla="*/ 4338320 w 6776720"/>
              <a:gd name="connsiteY14" fmla="*/ 894080 h 1737360"/>
              <a:gd name="connsiteX15" fmla="*/ 5740400 w 6776720"/>
              <a:gd name="connsiteY15" fmla="*/ 894080 h 1737360"/>
              <a:gd name="connsiteX16" fmla="*/ 5740400 w 6776720"/>
              <a:gd name="connsiteY16" fmla="*/ 1361440 h 1737360"/>
              <a:gd name="connsiteX17" fmla="*/ 6217920 w 6776720"/>
              <a:gd name="connsiteY17" fmla="*/ 1361440 h 1737360"/>
              <a:gd name="connsiteX18" fmla="*/ 6217920 w 6776720"/>
              <a:gd name="connsiteY18" fmla="*/ 81280 h 1737360"/>
              <a:gd name="connsiteX19" fmla="*/ 6776720 w 6776720"/>
              <a:gd name="connsiteY19" fmla="*/ 8128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76720" h="1737360">
                <a:moveTo>
                  <a:pt x="0" y="1066800"/>
                </a:moveTo>
                <a:lnTo>
                  <a:pt x="538480" y="1066800"/>
                </a:lnTo>
                <a:lnTo>
                  <a:pt x="538480" y="132080"/>
                </a:lnTo>
                <a:lnTo>
                  <a:pt x="914400" y="132080"/>
                </a:lnTo>
                <a:lnTo>
                  <a:pt x="914400" y="365760"/>
                </a:lnTo>
                <a:lnTo>
                  <a:pt x="1686560" y="365760"/>
                </a:lnTo>
                <a:lnTo>
                  <a:pt x="1686560" y="1737360"/>
                </a:lnTo>
                <a:lnTo>
                  <a:pt x="2438400" y="1737360"/>
                </a:lnTo>
                <a:lnTo>
                  <a:pt x="2438400" y="955040"/>
                </a:lnTo>
                <a:lnTo>
                  <a:pt x="2956560" y="955040"/>
                </a:lnTo>
                <a:lnTo>
                  <a:pt x="2956560" y="0"/>
                </a:lnTo>
                <a:lnTo>
                  <a:pt x="3515360" y="0"/>
                </a:lnTo>
                <a:lnTo>
                  <a:pt x="3515360" y="1361440"/>
                </a:lnTo>
                <a:lnTo>
                  <a:pt x="4338320" y="1361440"/>
                </a:lnTo>
                <a:lnTo>
                  <a:pt x="4338320" y="894080"/>
                </a:lnTo>
                <a:lnTo>
                  <a:pt x="5740400" y="894080"/>
                </a:lnTo>
                <a:lnTo>
                  <a:pt x="5740400" y="1361440"/>
                </a:lnTo>
                <a:lnTo>
                  <a:pt x="6217920" y="1361440"/>
                </a:lnTo>
                <a:lnTo>
                  <a:pt x="6217920" y="81280"/>
                </a:lnTo>
                <a:lnTo>
                  <a:pt x="6776720" y="81280"/>
                </a:lnTo>
              </a:path>
            </a:pathLst>
          </a:cu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p>
            <a:r>
              <a:rPr lang="en-US" dirty="0" smtClean="0"/>
              <a:t>The Past 60 Years</a:t>
            </a:r>
            <a:endParaRPr lang="en-US" dirty="0"/>
          </a:p>
        </p:txBody>
      </p:sp>
      <p:sp>
        <p:nvSpPr>
          <p:cNvPr id="4" name="Slide Number Placeholder 3"/>
          <p:cNvSpPr>
            <a:spLocks noGrp="1"/>
          </p:cNvSpPr>
          <p:nvPr>
            <p:ph type="sldNum" sz="quarter" idx="12"/>
          </p:nvPr>
        </p:nvSpPr>
        <p:spPr/>
        <p:txBody>
          <a:bodyPr/>
          <a:lstStyle/>
          <a:p>
            <a:fld id="{B016F8AB-BCEA-4347-8BA6-BE776009BC89}" type="slidenum">
              <a:rPr lang="en-US" smtClean="0"/>
              <a:t>6</a:t>
            </a:fld>
            <a:endParaRPr lang="en-US"/>
          </a:p>
        </p:txBody>
      </p:sp>
      <p:grpSp>
        <p:nvGrpSpPr>
          <p:cNvPr id="42" name="Group 41"/>
          <p:cNvGrpSpPr/>
          <p:nvPr/>
        </p:nvGrpSpPr>
        <p:grpSpPr>
          <a:xfrm>
            <a:off x="0" y="3612096"/>
            <a:ext cx="7338060" cy="363686"/>
            <a:chOff x="0" y="4816130"/>
            <a:chExt cx="9784080" cy="484915"/>
          </a:xfrm>
        </p:grpSpPr>
        <p:cxnSp>
          <p:nvCxnSpPr>
            <p:cNvPr id="5" name="Straight Arrow Connector 4"/>
            <p:cNvCxnSpPr/>
            <p:nvPr/>
          </p:nvCxnSpPr>
          <p:spPr>
            <a:xfrm>
              <a:off x="0" y="4816130"/>
              <a:ext cx="9784080"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689478" y="4816130"/>
              <a:ext cx="7743321" cy="115583"/>
              <a:chOff x="652534" y="5426845"/>
              <a:chExt cx="8460508" cy="212436"/>
            </a:xfrm>
          </p:grpSpPr>
          <p:cxnSp>
            <p:nvCxnSpPr>
              <p:cNvPr id="7" name="Straight Connector 6"/>
              <p:cNvCxnSpPr/>
              <p:nvPr/>
            </p:nvCxnSpPr>
            <p:spPr>
              <a:xfrm>
                <a:off x="652534" y="5426845"/>
                <a:ext cx="0" cy="21243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062619" y="5426845"/>
                <a:ext cx="0" cy="21243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472704" y="5426845"/>
                <a:ext cx="0" cy="21243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882789" y="5426845"/>
                <a:ext cx="0" cy="21243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292874" y="5426845"/>
                <a:ext cx="0" cy="21243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702959" y="5426845"/>
                <a:ext cx="0" cy="21243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9113042" y="5426845"/>
                <a:ext cx="0" cy="21243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299228" y="4931713"/>
              <a:ext cx="837836"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spAutoFit/>
            </a:bodyPr>
            <a:lstStyle/>
            <a:p>
              <a:pPr algn="ctr"/>
              <a:r>
                <a:rPr lang="en-US" dirty="0">
                  <a:solidFill>
                    <a:schemeClr val="bg1">
                      <a:lumMod val="50000"/>
                    </a:schemeClr>
                  </a:solidFill>
                </a:rPr>
                <a:t>1950s</a:t>
              </a:r>
            </a:p>
          </p:txBody>
        </p:sp>
        <p:sp>
          <p:nvSpPr>
            <p:cNvPr id="15" name="Rectangle 14"/>
            <p:cNvSpPr/>
            <p:nvPr/>
          </p:nvSpPr>
          <p:spPr>
            <a:xfrm>
              <a:off x="1561112" y="4931713"/>
              <a:ext cx="837836"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spAutoFit/>
            </a:bodyPr>
            <a:lstStyle/>
            <a:p>
              <a:pPr algn="ctr"/>
              <a:r>
                <a:rPr lang="en-US" dirty="0">
                  <a:solidFill>
                    <a:schemeClr val="bg1">
                      <a:lumMod val="50000"/>
                    </a:schemeClr>
                  </a:solidFill>
                </a:rPr>
                <a:t>1960s</a:t>
              </a:r>
            </a:p>
          </p:txBody>
        </p:sp>
        <p:sp>
          <p:nvSpPr>
            <p:cNvPr id="16" name="Rectangle 15"/>
            <p:cNvSpPr/>
            <p:nvPr/>
          </p:nvSpPr>
          <p:spPr>
            <a:xfrm>
              <a:off x="2874589" y="4931713"/>
              <a:ext cx="837836"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spAutoFit/>
            </a:bodyPr>
            <a:lstStyle/>
            <a:p>
              <a:pPr algn="ctr"/>
              <a:r>
                <a:rPr lang="en-US" dirty="0">
                  <a:solidFill>
                    <a:schemeClr val="bg1">
                      <a:lumMod val="50000"/>
                    </a:schemeClr>
                  </a:solidFill>
                </a:rPr>
                <a:t>1970s</a:t>
              </a:r>
            </a:p>
          </p:txBody>
        </p:sp>
        <p:sp>
          <p:nvSpPr>
            <p:cNvPr id="17" name="Rectangle 16"/>
            <p:cNvSpPr/>
            <p:nvPr/>
          </p:nvSpPr>
          <p:spPr>
            <a:xfrm>
              <a:off x="4167061" y="4931713"/>
              <a:ext cx="837836"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spAutoFit/>
            </a:bodyPr>
            <a:lstStyle/>
            <a:p>
              <a:pPr algn="ctr"/>
              <a:r>
                <a:rPr lang="en-US" dirty="0">
                  <a:solidFill>
                    <a:schemeClr val="bg1">
                      <a:lumMod val="50000"/>
                    </a:schemeClr>
                  </a:solidFill>
                </a:rPr>
                <a:t>1980s</a:t>
              </a:r>
            </a:p>
          </p:txBody>
        </p:sp>
        <p:sp>
          <p:nvSpPr>
            <p:cNvPr id="18" name="Rectangle 17"/>
            <p:cNvSpPr/>
            <p:nvPr/>
          </p:nvSpPr>
          <p:spPr>
            <a:xfrm>
              <a:off x="5459017" y="4931713"/>
              <a:ext cx="837836"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spAutoFit/>
            </a:bodyPr>
            <a:lstStyle/>
            <a:p>
              <a:pPr algn="ctr"/>
              <a:r>
                <a:rPr lang="en-US" dirty="0">
                  <a:solidFill>
                    <a:schemeClr val="bg1">
                      <a:lumMod val="50000"/>
                    </a:schemeClr>
                  </a:solidFill>
                </a:rPr>
                <a:t>1990s</a:t>
              </a:r>
            </a:p>
          </p:txBody>
        </p:sp>
        <p:sp>
          <p:nvSpPr>
            <p:cNvPr id="19" name="Rectangle 18"/>
            <p:cNvSpPr/>
            <p:nvPr/>
          </p:nvSpPr>
          <p:spPr>
            <a:xfrm>
              <a:off x="6779051" y="4931713"/>
              <a:ext cx="837836"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spAutoFit/>
            </a:bodyPr>
            <a:lstStyle/>
            <a:p>
              <a:pPr algn="ctr"/>
              <a:r>
                <a:rPr lang="en-US" dirty="0">
                  <a:solidFill>
                    <a:schemeClr val="bg1">
                      <a:lumMod val="50000"/>
                    </a:schemeClr>
                  </a:solidFill>
                </a:rPr>
                <a:t>2000s</a:t>
              </a:r>
            </a:p>
          </p:txBody>
        </p:sp>
        <p:sp>
          <p:nvSpPr>
            <p:cNvPr id="20" name="Rectangle 19"/>
            <p:cNvSpPr/>
            <p:nvPr/>
          </p:nvSpPr>
          <p:spPr>
            <a:xfrm>
              <a:off x="8022387" y="4931713"/>
              <a:ext cx="820824"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spAutoFit/>
            </a:bodyPr>
            <a:lstStyle/>
            <a:p>
              <a:pPr algn="ctr"/>
              <a:r>
                <a:rPr lang="en-US" dirty="0">
                  <a:solidFill>
                    <a:schemeClr val="bg1">
                      <a:lumMod val="50000"/>
                    </a:schemeClr>
                  </a:solidFill>
                </a:rPr>
                <a:t>Today</a:t>
              </a:r>
            </a:p>
          </p:txBody>
        </p:sp>
      </p:gr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900" y="1912989"/>
            <a:ext cx="939522" cy="1132740"/>
          </a:xfrm>
          <a:prstGeom prst="rect">
            <a:avLst/>
          </a:prstGeom>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4415" y="2328184"/>
            <a:ext cx="1513414" cy="816489"/>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37852" y="888832"/>
            <a:ext cx="1471406" cy="1103555"/>
          </a:xfrm>
          <a:prstGeom prst="rect">
            <a:avLst/>
          </a:prstGeom>
        </p:spPr>
      </p:pic>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9747" y="2416884"/>
            <a:ext cx="1217459" cy="1102252"/>
          </a:xfrm>
          <a:prstGeom prst="rect">
            <a:avLst/>
          </a:prstGeom>
        </p:spPr>
      </p:pic>
      <p:sp>
        <p:nvSpPr>
          <p:cNvPr id="35" name="TextBox 34"/>
          <p:cNvSpPr txBox="1"/>
          <p:nvPr/>
        </p:nvSpPr>
        <p:spPr>
          <a:xfrm>
            <a:off x="7134150" y="1521920"/>
            <a:ext cx="1500746" cy="439319"/>
          </a:xfrm>
          <a:prstGeom prst="rect">
            <a:avLst/>
          </a:prstGeom>
          <a:noFill/>
        </p:spPr>
        <p:txBody>
          <a:bodyPr wrap="square" lIns="0" tIns="0" rIns="0" bIns="0" rtlCol="0">
            <a:noAutofit/>
          </a:bodyPr>
          <a:lstStyle/>
          <a:p>
            <a:pPr>
              <a:lnSpc>
                <a:spcPct val="90000"/>
              </a:lnSpc>
            </a:pPr>
            <a:r>
              <a:rPr lang="en-US" sz="1650" dirty="0"/>
              <a:t>It’s time to rethink </a:t>
            </a:r>
            <a:br>
              <a:rPr lang="en-US" sz="1650" dirty="0"/>
            </a:br>
            <a:r>
              <a:rPr lang="en-US" sz="1650" dirty="0"/>
              <a:t>how computers are built</a:t>
            </a:r>
          </a:p>
        </p:txBody>
      </p:sp>
      <p:pic>
        <p:nvPicPr>
          <p:cNvPr id="37" name="Picture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0774" y="1182901"/>
            <a:ext cx="1442507" cy="1465049"/>
          </a:xfrm>
          <a:prstGeom prst="rect">
            <a:avLst/>
          </a:prstGeom>
        </p:spPr>
      </p:pic>
      <p:grpSp>
        <p:nvGrpSpPr>
          <p:cNvPr id="33" name="Group 32"/>
          <p:cNvGrpSpPr/>
          <p:nvPr/>
        </p:nvGrpSpPr>
        <p:grpSpPr>
          <a:xfrm>
            <a:off x="563442" y="2135645"/>
            <a:ext cx="555474" cy="566801"/>
            <a:chOff x="-1346662" y="2113280"/>
            <a:chExt cx="740632" cy="755735"/>
          </a:xfrm>
        </p:grpSpPr>
        <p:sp>
          <p:nvSpPr>
            <p:cNvPr id="32" name="Rectangle 31"/>
            <p:cNvSpPr/>
            <p:nvPr/>
          </p:nvSpPr>
          <p:spPr bwMode="ltGray">
            <a:xfrm>
              <a:off x="-1346662" y="2113280"/>
              <a:ext cx="740632" cy="755735"/>
            </a:xfrm>
            <a:prstGeom prst="rect">
              <a:avLst/>
            </a:prstGeom>
            <a:solidFill>
              <a:srgbClr val="EAEAE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350"/>
            </a:p>
          </p:txBody>
        </p:sp>
        <p:pic>
          <p:nvPicPr>
            <p:cNvPr id="38" name="Picture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14426" y="2173797"/>
              <a:ext cx="644660" cy="654578"/>
            </a:xfrm>
            <a:prstGeom prst="rect">
              <a:avLst/>
            </a:prstGeom>
          </p:spPr>
        </p:pic>
      </p:grp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03024" y="1062101"/>
            <a:ext cx="997931" cy="1197406"/>
          </a:xfrm>
          <a:prstGeom prst="rect">
            <a:avLst/>
          </a:prstGeom>
        </p:spPr>
      </p:pic>
      <p:pic>
        <p:nvPicPr>
          <p:cNvPr id="22" name="Picture 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92441" y="1939092"/>
            <a:ext cx="1012717" cy="1288176"/>
          </a:xfrm>
          <a:prstGeom prst="rect">
            <a:avLst/>
          </a:prstGeom>
        </p:spPr>
      </p:pic>
      <p:pic>
        <p:nvPicPr>
          <p:cNvPr id="24" name="Picture 2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31285" y="1288272"/>
            <a:ext cx="1144288" cy="684152"/>
          </a:xfrm>
          <a:prstGeom prst="rect">
            <a:avLst/>
          </a:prstGeom>
        </p:spPr>
      </p:pic>
      <p:grpSp>
        <p:nvGrpSpPr>
          <p:cNvPr id="46" name="Group 45"/>
          <p:cNvGrpSpPr/>
          <p:nvPr/>
        </p:nvGrpSpPr>
        <p:grpSpPr>
          <a:xfrm>
            <a:off x="1523562" y="1426985"/>
            <a:ext cx="555474" cy="566801"/>
            <a:chOff x="-1346662" y="2113280"/>
            <a:chExt cx="740632" cy="755735"/>
          </a:xfrm>
        </p:grpSpPr>
        <p:sp>
          <p:nvSpPr>
            <p:cNvPr id="49" name="Rectangle 48"/>
            <p:cNvSpPr/>
            <p:nvPr/>
          </p:nvSpPr>
          <p:spPr bwMode="ltGray">
            <a:xfrm>
              <a:off x="-1346662" y="2113280"/>
              <a:ext cx="740632" cy="755735"/>
            </a:xfrm>
            <a:prstGeom prst="rect">
              <a:avLst/>
            </a:prstGeom>
            <a:solidFill>
              <a:srgbClr val="EAEAE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350"/>
            </a:p>
          </p:txBody>
        </p:sp>
        <p:pic>
          <p:nvPicPr>
            <p:cNvPr id="50" name="Picture 4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14426" y="2173797"/>
              <a:ext cx="644660" cy="654578"/>
            </a:xfrm>
            <a:prstGeom prst="rect">
              <a:avLst/>
            </a:prstGeom>
          </p:spPr>
        </p:pic>
      </p:grpSp>
      <p:grpSp>
        <p:nvGrpSpPr>
          <p:cNvPr id="51" name="Group 50"/>
          <p:cNvGrpSpPr/>
          <p:nvPr/>
        </p:nvGrpSpPr>
        <p:grpSpPr>
          <a:xfrm>
            <a:off x="2415102" y="2470925"/>
            <a:ext cx="555474" cy="566801"/>
            <a:chOff x="-1346662" y="2113280"/>
            <a:chExt cx="740632" cy="755735"/>
          </a:xfrm>
        </p:grpSpPr>
        <p:sp>
          <p:nvSpPr>
            <p:cNvPr id="52" name="Rectangle 51"/>
            <p:cNvSpPr/>
            <p:nvPr/>
          </p:nvSpPr>
          <p:spPr bwMode="ltGray">
            <a:xfrm>
              <a:off x="-1346662" y="2113280"/>
              <a:ext cx="740632" cy="755735"/>
            </a:xfrm>
            <a:prstGeom prst="rect">
              <a:avLst/>
            </a:prstGeom>
            <a:solidFill>
              <a:srgbClr val="EAEAE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350"/>
            </a:p>
          </p:txBody>
        </p:sp>
        <p:pic>
          <p:nvPicPr>
            <p:cNvPr id="53" name="Picture 5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14426" y="2173797"/>
              <a:ext cx="644660" cy="654578"/>
            </a:xfrm>
            <a:prstGeom prst="rect">
              <a:avLst/>
            </a:prstGeom>
          </p:spPr>
        </p:pic>
      </p:grpSp>
      <p:grpSp>
        <p:nvGrpSpPr>
          <p:cNvPr id="54" name="Group 53"/>
          <p:cNvGrpSpPr/>
          <p:nvPr/>
        </p:nvGrpSpPr>
        <p:grpSpPr>
          <a:xfrm>
            <a:off x="3116142" y="1259345"/>
            <a:ext cx="555474" cy="566801"/>
            <a:chOff x="-1346662" y="2113280"/>
            <a:chExt cx="740632" cy="755735"/>
          </a:xfrm>
        </p:grpSpPr>
        <p:sp>
          <p:nvSpPr>
            <p:cNvPr id="55" name="Rectangle 54"/>
            <p:cNvSpPr/>
            <p:nvPr/>
          </p:nvSpPr>
          <p:spPr bwMode="ltGray">
            <a:xfrm>
              <a:off x="-1346662" y="2113280"/>
              <a:ext cx="740632" cy="755735"/>
            </a:xfrm>
            <a:prstGeom prst="rect">
              <a:avLst/>
            </a:prstGeom>
            <a:solidFill>
              <a:srgbClr val="EAEAE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350"/>
            </a:p>
          </p:txBody>
        </p:sp>
        <p:pic>
          <p:nvPicPr>
            <p:cNvPr id="56" name="Picture 5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14426" y="2173797"/>
              <a:ext cx="644660" cy="654578"/>
            </a:xfrm>
            <a:prstGeom prst="rect">
              <a:avLst/>
            </a:prstGeom>
          </p:spPr>
        </p:pic>
      </p:grpSp>
      <p:grpSp>
        <p:nvGrpSpPr>
          <p:cNvPr id="57" name="Group 56"/>
          <p:cNvGrpSpPr/>
          <p:nvPr/>
        </p:nvGrpSpPr>
        <p:grpSpPr>
          <a:xfrm>
            <a:off x="3824802" y="2051825"/>
            <a:ext cx="555474" cy="566801"/>
            <a:chOff x="-1346662" y="2113280"/>
            <a:chExt cx="740632" cy="755735"/>
          </a:xfrm>
        </p:grpSpPr>
        <p:sp>
          <p:nvSpPr>
            <p:cNvPr id="58" name="Rectangle 57"/>
            <p:cNvSpPr/>
            <p:nvPr/>
          </p:nvSpPr>
          <p:spPr bwMode="ltGray">
            <a:xfrm>
              <a:off x="-1346662" y="2113280"/>
              <a:ext cx="740632" cy="755735"/>
            </a:xfrm>
            <a:prstGeom prst="rect">
              <a:avLst/>
            </a:prstGeom>
            <a:solidFill>
              <a:srgbClr val="EAEAE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350"/>
            </a:p>
          </p:txBody>
        </p:sp>
        <p:pic>
          <p:nvPicPr>
            <p:cNvPr id="59" name="Picture 5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14426" y="2173797"/>
              <a:ext cx="644660" cy="654578"/>
            </a:xfrm>
            <a:prstGeom prst="rect">
              <a:avLst/>
            </a:prstGeom>
          </p:spPr>
        </p:pic>
      </p:grpSp>
      <p:grpSp>
        <p:nvGrpSpPr>
          <p:cNvPr id="60" name="Group 59"/>
          <p:cNvGrpSpPr/>
          <p:nvPr/>
        </p:nvGrpSpPr>
        <p:grpSpPr>
          <a:xfrm>
            <a:off x="5188782" y="2310905"/>
            <a:ext cx="555474" cy="566801"/>
            <a:chOff x="-1346662" y="2113280"/>
            <a:chExt cx="740632" cy="755735"/>
          </a:xfrm>
        </p:grpSpPr>
        <p:sp>
          <p:nvSpPr>
            <p:cNvPr id="61" name="Rectangle 60"/>
            <p:cNvSpPr/>
            <p:nvPr/>
          </p:nvSpPr>
          <p:spPr bwMode="ltGray">
            <a:xfrm>
              <a:off x="-1346662" y="2113280"/>
              <a:ext cx="740632" cy="755735"/>
            </a:xfrm>
            <a:prstGeom prst="rect">
              <a:avLst/>
            </a:prstGeom>
            <a:solidFill>
              <a:srgbClr val="EAEAE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350"/>
            </a:p>
          </p:txBody>
        </p:sp>
        <p:pic>
          <p:nvPicPr>
            <p:cNvPr id="62" name="Picture 6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14426" y="2173797"/>
              <a:ext cx="644660" cy="654578"/>
            </a:xfrm>
            <a:prstGeom prst="rect">
              <a:avLst/>
            </a:prstGeom>
          </p:spPr>
        </p:pic>
      </p:grpSp>
      <p:grpSp>
        <p:nvGrpSpPr>
          <p:cNvPr id="63" name="Group 62"/>
          <p:cNvGrpSpPr/>
          <p:nvPr/>
        </p:nvGrpSpPr>
        <p:grpSpPr>
          <a:xfrm>
            <a:off x="5889822" y="1320305"/>
            <a:ext cx="555474" cy="566801"/>
            <a:chOff x="-1346662" y="2113280"/>
            <a:chExt cx="740632" cy="755735"/>
          </a:xfrm>
        </p:grpSpPr>
        <p:sp>
          <p:nvSpPr>
            <p:cNvPr id="64" name="Rectangle 63"/>
            <p:cNvSpPr/>
            <p:nvPr/>
          </p:nvSpPr>
          <p:spPr bwMode="ltGray">
            <a:xfrm>
              <a:off x="-1346662" y="2113280"/>
              <a:ext cx="740632" cy="755735"/>
            </a:xfrm>
            <a:prstGeom prst="rect">
              <a:avLst/>
            </a:prstGeom>
            <a:solidFill>
              <a:srgbClr val="EAEAE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350"/>
            </a:p>
          </p:txBody>
        </p:sp>
        <p:pic>
          <p:nvPicPr>
            <p:cNvPr id="65" name="Picture 6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14426" y="2173797"/>
              <a:ext cx="644660" cy="654578"/>
            </a:xfrm>
            <a:prstGeom prst="rect">
              <a:avLst/>
            </a:prstGeom>
          </p:spPr>
        </p:pic>
      </p:grpSp>
    </p:spTree>
    <p:extLst>
      <p:ext uri="{BB962C8B-B14F-4D97-AF65-F5344CB8AC3E}">
        <p14:creationId xmlns:p14="http://schemas.microsoft.com/office/powerpoint/2010/main" val="95357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25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5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75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nodeType="withEffect">
                                  <p:stCondLst>
                                    <p:cond delay="10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nodeType="withEffect">
                                  <p:stCondLst>
                                    <p:cond delay="125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nodeType="withEffect">
                                  <p:stCondLst>
                                    <p:cond delay="150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2000"/>
                                        <p:tgtEl>
                                          <p:spTgt spid="31"/>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par>
                          <p:cTn id="36" fill="hold">
                            <p:stCondLst>
                              <p:cond delay="2500"/>
                            </p:stCondLst>
                            <p:childTnLst>
                              <p:par>
                                <p:cTn id="37" presetID="10" presetClass="exit" presetSubtype="0" fill="hold" nodeType="afterEffect">
                                  <p:stCondLst>
                                    <p:cond delay="0"/>
                                  </p:stCondLst>
                                  <p:childTnLst>
                                    <p:animEffect transition="out" filter="fade">
                                      <p:cBhvr>
                                        <p:cTn id="38" dur="500"/>
                                        <p:tgtEl>
                                          <p:spTgt spid="23"/>
                                        </p:tgtEl>
                                      </p:cBhvr>
                                    </p:animEffect>
                                    <p:set>
                                      <p:cBhvr>
                                        <p:cTn id="39" dur="1" fill="hold">
                                          <p:stCondLst>
                                            <p:cond delay="499"/>
                                          </p:stCondLst>
                                        </p:cTn>
                                        <p:tgtEl>
                                          <p:spTgt spid="23"/>
                                        </p:tgtEl>
                                        <p:attrNameLst>
                                          <p:attrName>style.visibility</p:attrName>
                                        </p:attrNameLst>
                                      </p:cBhvr>
                                      <p:to>
                                        <p:strVal val="hidden"/>
                                      </p:to>
                                    </p:set>
                                  </p:childTnLst>
                                </p:cTn>
                              </p:par>
                              <p:par>
                                <p:cTn id="40" presetID="10"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childTnLst>
                          </p:cTn>
                        </p:par>
                        <p:par>
                          <p:cTn id="43" fill="hold">
                            <p:stCondLst>
                              <p:cond delay="3000"/>
                            </p:stCondLst>
                            <p:childTnLst>
                              <p:par>
                                <p:cTn id="44" presetID="10" presetClass="exit" presetSubtype="0" fill="hold" nodeType="afterEffect">
                                  <p:stCondLst>
                                    <p:cond delay="0"/>
                                  </p:stCondLst>
                                  <p:childTnLst>
                                    <p:animEffect transition="out" filter="fade">
                                      <p:cBhvr>
                                        <p:cTn id="45" dur="500"/>
                                        <p:tgtEl>
                                          <p:spTgt spid="24"/>
                                        </p:tgtEl>
                                      </p:cBhvr>
                                    </p:animEffect>
                                    <p:set>
                                      <p:cBhvr>
                                        <p:cTn id="46" dur="1" fill="hold">
                                          <p:stCondLst>
                                            <p:cond delay="499"/>
                                          </p:stCondLst>
                                        </p:cTn>
                                        <p:tgtEl>
                                          <p:spTgt spid="24"/>
                                        </p:tgtEl>
                                        <p:attrNameLst>
                                          <p:attrName>style.visibility</p:attrName>
                                        </p:attrNameLst>
                                      </p:cBhvr>
                                      <p:to>
                                        <p:strVal val="hidden"/>
                                      </p:to>
                                    </p:set>
                                  </p:childTnLst>
                                </p:cTn>
                              </p:par>
                              <p:par>
                                <p:cTn id="47" presetID="10" presetClass="entr" presetSubtype="0" fill="hold" nodeType="with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fade">
                                      <p:cBhvr>
                                        <p:cTn id="49" dur="500"/>
                                        <p:tgtEl>
                                          <p:spTgt spid="46"/>
                                        </p:tgtEl>
                                      </p:cBhvr>
                                    </p:animEffect>
                                  </p:childTnLst>
                                </p:cTn>
                              </p:par>
                            </p:childTnLst>
                          </p:cTn>
                        </p:par>
                        <p:par>
                          <p:cTn id="50" fill="hold">
                            <p:stCondLst>
                              <p:cond delay="3500"/>
                            </p:stCondLst>
                            <p:childTnLst>
                              <p:par>
                                <p:cTn id="51" presetID="10" presetClass="exit" presetSubtype="0" fill="hold" nodeType="afterEffect">
                                  <p:stCondLst>
                                    <p:cond delay="0"/>
                                  </p:stCondLst>
                                  <p:childTnLst>
                                    <p:animEffect transition="out" filter="fade">
                                      <p:cBhvr>
                                        <p:cTn id="52" dur="500"/>
                                        <p:tgtEl>
                                          <p:spTgt spid="26"/>
                                        </p:tgtEl>
                                      </p:cBhvr>
                                    </p:animEffect>
                                    <p:set>
                                      <p:cBhvr>
                                        <p:cTn id="53" dur="1" fill="hold">
                                          <p:stCondLst>
                                            <p:cond delay="499"/>
                                          </p:stCondLst>
                                        </p:cTn>
                                        <p:tgtEl>
                                          <p:spTgt spid="26"/>
                                        </p:tgtEl>
                                        <p:attrNameLst>
                                          <p:attrName>style.visibility</p:attrName>
                                        </p:attrNameLst>
                                      </p:cBhvr>
                                      <p:to>
                                        <p:strVal val="hidden"/>
                                      </p:to>
                                    </p:set>
                                  </p:childTnLst>
                                </p:cTn>
                              </p:par>
                              <p:par>
                                <p:cTn id="54" presetID="10" presetClass="entr" presetSubtype="0" fill="hold" nodeType="with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500"/>
                                        <p:tgtEl>
                                          <p:spTgt spid="51"/>
                                        </p:tgtEl>
                                      </p:cBhvr>
                                    </p:animEffect>
                                  </p:childTnLst>
                                </p:cTn>
                              </p:par>
                            </p:childTnLst>
                          </p:cTn>
                        </p:par>
                        <p:par>
                          <p:cTn id="57" fill="hold">
                            <p:stCondLst>
                              <p:cond delay="4000"/>
                            </p:stCondLst>
                            <p:childTnLst>
                              <p:par>
                                <p:cTn id="58" presetID="10" presetClass="exit" presetSubtype="0" fill="hold" nodeType="afterEffect">
                                  <p:stCondLst>
                                    <p:cond delay="0"/>
                                  </p:stCondLst>
                                  <p:childTnLst>
                                    <p:animEffect transition="out" filter="fade">
                                      <p:cBhvr>
                                        <p:cTn id="59" dur="500"/>
                                        <p:tgtEl>
                                          <p:spTgt spid="27"/>
                                        </p:tgtEl>
                                      </p:cBhvr>
                                    </p:animEffect>
                                    <p:set>
                                      <p:cBhvr>
                                        <p:cTn id="60" dur="1" fill="hold">
                                          <p:stCondLst>
                                            <p:cond delay="499"/>
                                          </p:stCondLst>
                                        </p:cTn>
                                        <p:tgtEl>
                                          <p:spTgt spid="27"/>
                                        </p:tgtEl>
                                        <p:attrNameLst>
                                          <p:attrName>style.visibility</p:attrName>
                                        </p:attrNameLst>
                                      </p:cBhvr>
                                      <p:to>
                                        <p:strVal val="hidden"/>
                                      </p:to>
                                    </p:set>
                                  </p:childTnLst>
                                </p:cTn>
                              </p:par>
                              <p:par>
                                <p:cTn id="61" presetID="10" presetClass="entr" presetSubtype="0"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cTn>
                              </p:par>
                            </p:childTnLst>
                          </p:cTn>
                        </p:par>
                        <p:par>
                          <p:cTn id="64" fill="hold">
                            <p:stCondLst>
                              <p:cond delay="4500"/>
                            </p:stCondLst>
                            <p:childTnLst>
                              <p:par>
                                <p:cTn id="65" presetID="10" presetClass="exit" presetSubtype="0" fill="hold" nodeType="afterEffect">
                                  <p:stCondLst>
                                    <p:cond delay="0"/>
                                  </p:stCondLst>
                                  <p:childTnLst>
                                    <p:animEffect transition="out" filter="fade">
                                      <p:cBhvr>
                                        <p:cTn id="66" dur="500"/>
                                        <p:tgtEl>
                                          <p:spTgt spid="22"/>
                                        </p:tgtEl>
                                      </p:cBhvr>
                                    </p:animEffect>
                                    <p:set>
                                      <p:cBhvr>
                                        <p:cTn id="67" dur="1" fill="hold">
                                          <p:stCondLst>
                                            <p:cond delay="499"/>
                                          </p:stCondLst>
                                        </p:cTn>
                                        <p:tgtEl>
                                          <p:spTgt spid="22"/>
                                        </p:tgtEl>
                                        <p:attrNameLst>
                                          <p:attrName>style.visibility</p:attrName>
                                        </p:attrNameLst>
                                      </p:cBhvr>
                                      <p:to>
                                        <p:strVal val="hidden"/>
                                      </p:to>
                                    </p:set>
                                  </p:childTnLst>
                                </p:cTn>
                              </p:par>
                              <p:par>
                                <p:cTn id="68" presetID="10" presetClass="entr" presetSubtype="0" fill="hold"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500"/>
                                        <p:tgtEl>
                                          <p:spTgt spid="57"/>
                                        </p:tgtEl>
                                      </p:cBhvr>
                                    </p:animEffect>
                                  </p:childTnLst>
                                </p:cTn>
                              </p:par>
                            </p:childTnLst>
                          </p:cTn>
                        </p:par>
                        <p:par>
                          <p:cTn id="71" fill="hold">
                            <p:stCondLst>
                              <p:cond delay="5000"/>
                            </p:stCondLst>
                            <p:childTnLst>
                              <p:par>
                                <p:cTn id="72" presetID="10" presetClass="exit" presetSubtype="0" fill="hold" nodeType="afterEffect">
                                  <p:stCondLst>
                                    <p:cond delay="0"/>
                                  </p:stCondLst>
                                  <p:childTnLst>
                                    <p:animEffect transition="out" filter="fade">
                                      <p:cBhvr>
                                        <p:cTn id="73" dur="500"/>
                                        <p:tgtEl>
                                          <p:spTgt spid="28"/>
                                        </p:tgtEl>
                                      </p:cBhvr>
                                    </p:animEffect>
                                    <p:set>
                                      <p:cBhvr>
                                        <p:cTn id="74" dur="1" fill="hold">
                                          <p:stCondLst>
                                            <p:cond delay="499"/>
                                          </p:stCondLst>
                                        </p:cTn>
                                        <p:tgtEl>
                                          <p:spTgt spid="28"/>
                                        </p:tgtEl>
                                        <p:attrNameLst>
                                          <p:attrName>style.visibility</p:attrName>
                                        </p:attrNameLst>
                                      </p:cBhvr>
                                      <p:to>
                                        <p:strVal val="hidden"/>
                                      </p:to>
                                    </p:set>
                                  </p:childTnLst>
                                </p:cTn>
                              </p:par>
                              <p:par>
                                <p:cTn id="75" presetID="10" presetClass="entr" presetSubtype="0" fill="hold"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500"/>
                                        <p:tgtEl>
                                          <p:spTgt spid="60"/>
                                        </p:tgtEl>
                                      </p:cBhvr>
                                    </p:animEffect>
                                  </p:childTnLst>
                                </p:cTn>
                              </p:par>
                            </p:childTnLst>
                          </p:cTn>
                        </p:par>
                        <p:par>
                          <p:cTn id="78" fill="hold">
                            <p:stCondLst>
                              <p:cond delay="5500"/>
                            </p:stCondLst>
                            <p:childTnLst>
                              <p:par>
                                <p:cTn id="79" presetID="10" presetClass="exit" presetSubtype="0" fill="hold" nodeType="afterEffect">
                                  <p:stCondLst>
                                    <p:cond delay="0"/>
                                  </p:stCondLst>
                                  <p:childTnLst>
                                    <p:animEffect transition="out" filter="fade">
                                      <p:cBhvr>
                                        <p:cTn id="80" dur="500"/>
                                        <p:tgtEl>
                                          <p:spTgt spid="3"/>
                                        </p:tgtEl>
                                      </p:cBhvr>
                                    </p:animEffect>
                                    <p:set>
                                      <p:cBhvr>
                                        <p:cTn id="81" dur="1" fill="hold">
                                          <p:stCondLst>
                                            <p:cond delay="499"/>
                                          </p:stCondLst>
                                        </p:cTn>
                                        <p:tgtEl>
                                          <p:spTgt spid="3"/>
                                        </p:tgtEl>
                                        <p:attrNameLst>
                                          <p:attrName>style.visibility</p:attrName>
                                        </p:attrNameLst>
                                      </p:cBhvr>
                                      <p:to>
                                        <p:strVal val="hidden"/>
                                      </p:to>
                                    </p:set>
                                  </p:childTnLst>
                                </p:cTn>
                              </p:par>
                              <p:par>
                                <p:cTn id="82" presetID="10" presetClass="entr" presetSubtype="0" fill="hold" nodeType="with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fade">
                                      <p:cBhvr>
                                        <p:cTn id="84" dur="500"/>
                                        <p:tgtEl>
                                          <p:spTgt spid="63"/>
                                        </p:tgtEl>
                                      </p:cBhvr>
                                    </p:animEffect>
                                  </p:childTnLst>
                                </p:cTn>
                              </p:par>
                            </p:childTnLst>
                          </p:cTn>
                        </p:par>
                        <p:par>
                          <p:cTn id="85" fill="hold">
                            <p:stCondLst>
                              <p:cond delay="6000"/>
                            </p:stCondLst>
                            <p:childTnLst>
                              <p:par>
                                <p:cTn id="86" presetID="10" presetClass="exit" presetSubtype="0" fill="hold" nodeType="afterEffect">
                                  <p:stCondLst>
                                    <p:cond delay="0"/>
                                  </p:stCondLst>
                                  <p:childTnLst>
                                    <p:animEffect transition="out" filter="fade">
                                      <p:cBhvr>
                                        <p:cTn id="87" dur="500"/>
                                        <p:tgtEl>
                                          <p:spTgt spid="37"/>
                                        </p:tgtEl>
                                      </p:cBhvr>
                                    </p:animEffect>
                                    <p:set>
                                      <p:cBhvr>
                                        <p:cTn id="88" dur="1" fill="hold">
                                          <p:stCondLst>
                                            <p:cond delay="499"/>
                                          </p:stCondLst>
                                        </p:cTn>
                                        <p:tgtEl>
                                          <p:spTgt spid="37"/>
                                        </p:tgtEl>
                                        <p:attrNameLst>
                                          <p:attrName>style.visibility</p:attrName>
                                        </p:attrNameLst>
                                      </p:cBhvr>
                                      <p:to>
                                        <p:strVal val="hidden"/>
                                      </p:to>
                                    </p:set>
                                  </p:childTnLst>
                                </p:cTn>
                              </p:par>
                            </p:childTnLst>
                          </p:cTn>
                        </p:par>
                        <p:par>
                          <p:cTn id="89" fill="hold">
                            <p:stCondLst>
                              <p:cond delay="6500"/>
                            </p:stCondLst>
                            <p:childTnLst>
                              <p:par>
                                <p:cTn id="90" presetID="22" presetClass="entr" presetSubtype="8" fill="hold" grpId="0" nodeType="after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6784" y="410910"/>
            <a:ext cx="8117206" cy="430887"/>
          </a:xfrm>
        </p:spPr>
        <p:txBody>
          <a:bodyPr/>
          <a:lstStyle/>
          <a:p>
            <a:r>
              <a:rPr lang="en-US" dirty="0" smtClean="0"/>
              <a:t>Moore’s Law transistor scaling is finally ending</a:t>
            </a:r>
            <a:endParaRPr lang="en-US" dirty="0"/>
          </a:p>
        </p:txBody>
      </p:sp>
      <p:pic>
        <p:nvPicPr>
          <p:cNvPr id="6" name="Picture 5"/>
          <p:cNvPicPr>
            <a:picLocks noChangeAspect="1"/>
          </p:cNvPicPr>
          <p:nvPr/>
        </p:nvPicPr>
        <p:blipFill>
          <a:blip r:embed="rId2"/>
          <a:stretch>
            <a:fillRect/>
          </a:stretch>
        </p:blipFill>
        <p:spPr>
          <a:xfrm>
            <a:off x="836723" y="785228"/>
            <a:ext cx="4659905" cy="3577085"/>
          </a:xfrm>
          <a:prstGeom prst="rect">
            <a:avLst/>
          </a:prstGeom>
        </p:spPr>
      </p:pic>
      <p:sp>
        <p:nvSpPr>
          <p:cNvPr id="7" name="TextBox 6"/>
          <p:cNvSpPr txBox="1"/>
          <p:nvPr/>
        </p:nvSpPr>
        <p:spPr>
          <a:xfrm rot="16200000">
            <a:off x="-13255" y="2310080"/>
            <a:ext cx="1269258" cy="338554"/>
          </a:xfrm>
          <a:prstGeom prst="rect">
            <a:avLst/>
          </a:prstGeom>
          <a:noFill/>
        </p:spPr>
        <p:txBody>
          <a:bodyPr wrap="none" rtlCol="0">
            <a:spAutoFit/>
          </a:bodyPr>
          <a:lstStyle/>
          <a:p>
            <a:pPr marL="0" defTabSz="430213">
              <a:spcAft>
                <a:spcPts val="400"/>
              </a:spcAft>
              <a:buSzPct val="100000"/>
            </a:pPr>
            <a:r>
              <a:rPr lang="en-US" sz="1600" b="1" dirty="0" smtClean="0">
                <a:solidFill>
                  <a:srgbClr val="000000"/>
                </a:solidFill>
                <a:latin typeface="HP Simplified" pitchFamily="34" charset="0"/>
                <a:cs typeface="HP Simplified" pitchFamily="34" charset="0"/>
              </a:rPr>
              <a:t>Feature Size</a:t>
            </a:r>
          </a:p>
        </p:txBody>
      </p:sp>
      <p:sp>
        <p:nvSpPr>
          <p:cNvPr id="8" name="TextBox 7"/>
          <p:cNvSpPr txBox="1"/>
          <p:nvPr/>
        </p:nvSpPr>
        <p:spPr>
          <a:xfrm>
            <a:off x="128016" y="4427771"/>
            <a:ext cx="3377184" cy="246221"/>
          </a:xfrm>
          <a:prstGeom prst="rect">
            <a:avLst/>
          </a:prstGeom>
          <a:noFill/>
        </p:spPr>
        <p:txBody>
          <a:bodyPr wrap="square" rtlCol="0">
            <a:spAutoFit/>
          </a:bodyPr>
          <a:lstStyle/>
          <a:p>
            <a:pPr marL="0" defTabSz="430213">
              <a:spcAft>
                <a:spcPts val="400"/>
              </a:spcAft>
              <a:buSzPct val="100000"/>
            </a:pPr>
            <a:r>
              <a:rPr lang="en-US" sz="1000" i="1" dirty="0" smtClean="0">
                <a:solidFill>
                  <a:srgbClr val="000000"/>
                </a:solidFill>
                <a:latin typeface="HP Simplified" pitchFamily="34" charset="0"/>
                <a:cs typeface="HP Simplified" pitchFamily="34" charset="0"/>
              </a:rPr>
              <a:t>(From Victor </a:t>
            </a:r>
            <a:r>
              <a:rPr lang="en-US" sz="1000" i="1" dirty="0" err="1" smtClean="0">
                <a:solidFill>
                  <a:srgbClr val="000000"/>
                </a:solidFill>
                <a:latin typeface="HP Simplified" pitchFamily="34" charset="0"/>
                <a:cs typeface="HP Simplified" pitchFamily="34" charset="0"/>
              </a:rPr>
              <a:t>Zhirnov</a:t>
            </a:r>
            <a:r>
              <a:rPr lang="en-US" sz="1000" i="1" dirty="0" smtClean="0">
                <a:solidFill>
                  <a:srgbClr val="000000"/>
                </a:solidFill>
                <a:latin typeface="HP Simplified" pitchFamily="34" charset="0"/>
                <a:cs typeface="HP Simplified" pitchFamily="34" charset="0"/>
              </a:rPr>
              <a:t>, Semiconductor Research Corporation)</a:t>
            </a:r>
          </a:p>
        </p:txBody>
      </p:sp>
      <p:sp>
        <p:nvSpPr>
          <p:cNvPr id="9" name="TextBox 8"/>
          <p:cNvSpPr txBox="1"/>
          <p:nvPr/>
        </p:nvSpPr>
        <p:spPr>
          <a:xfrm>
            <a:off x="5652198" y="785228"/>
            <a:ext cx="3160125" cy="3847207"/>
          </a:xfrm>
          <a:prstGeom prst="rect">
            <a:avLst/>
          </a:prstGeom>
          <a:noFill/>
        </p:spPr>
        <p:txBody>
          <a:bodyPr wrap="square" rtlCol="0">
            <a:spAutoFit/>
          </a:bodyPr>
          <a:lstStyle/>
          <a:p>
            <a:pPr marL="0" defTabSz="430213">
              <a:spcAft>
                <a:spcPts val="400"/>
              </a:spcAft>
              <a:buSzPct val="100000"/>
            </a:pPr>
            <a:r>
              <a:rPr lang="en-US" sz="1600" b="1" dirty="0" smtClean="0">
                <a:solidFill>
                  <a:srgbClr val="000000"/>
                </a:solidFill>
                <a:latin typeface="HP Simplified" pitchFamily="34" charset="0"/>
                <a:cs typeface="HP Simplified" pitchFamily="34" charset="0"/>
              </a:rPr>
              <a:t>14 nm </a:t>
            </a:r>
            <a:r>
              <a:rPr lang="en-US" sz="1600" dirty="0" smtClean="0">
                <a:solidFill>
                  <a:srgbClr val="000000"/>
                </a:solidFill>
                <a:latin typeface="HP Simplified" pitchFamily="34" charset="0"/>
                <a:cs typeface="HP Simplified" pitchFamily="34" charset="0"/>
              </a:rPr>
              <a:t>circuits are shipping now</a:t>
            </a:r>
          </a:p>
          <a:p>
            <a:pPr marL="0" defTabSz="430213">
              <a:spcAft>
                <a:spcPts val="400"/>
              </a:spcAft>
              <a:buSzPct val="100000"/>
            </a:pPr>
            <a:endParaRPr lang="en-US" sz="1600" b="1" dirty="0">
              <a:solidFill>
                <a:srgbClr val="000000"/>
              </a:solidFill>
              <a:latin typeface="HP Simplified" pitchFamily="34" charset="0"/>
              <a:cs typeface="HP Simplified" pitchFamily="34" charset="0"/>
            </a:endParaRPr>
          </a:p>
          <a:p>
            <a:pPr marL="0" defTabSz="430213">
              <a:spcAft>
                <a:spcPts val="400"/>
              </a:spcAft>
              <a:buSzPct val="100000"/>
            </a:pPr>
            <a:r>
              <a:rPr lang="en-US" sz="1600" b="1" dirty="0" smtClean="0">
                <a:solidFill>
                  <a:srgbClr val="000000"/>
                </a:solidFill>
                <a:latin typeface="HP Simplified" pitchFamily="34" charset="0"/>
                <a:cs typeface="HP Simplified" pitchFamily="34" charset="0"/>
              </a:rPr>
              <a:t>5nm</a:t>
            </a:r>
            <a:r>
              <a:rPr lang="en-US" sz="1600" dirty="0" smtClean="0">
                <a:solidFill>
                  <a:srgbClr val="000000"/>
                </a:solidFill>
                <a:latin typeface="HP Simplified" pitchFamily="34" charset="0"/>
                <a:cs typeface="HP Simplified" pitchFamily="34" charset="0"/>
              </a:rPr>
              <a:t> is now viewed as the end of Moore’s law, based on either physics or economics circa 2021!</a:t>
            </a:r>
          </a:p>
          <a:p>
            <a:pPr marL="0" defTabSz="430213">
              <a:spcAft>
                <a:spcPts val="400"/>
              </a:spcAft>
              <a:buSzPct val="100000"/>
            </a:pPr>
            <a:endParaRPr lang="en-US" sz="1600" b="1" dirty="0">
              <a:solidFill>
                <a:srgbClr val="000000"/>
              </a:solidFill>
              <a:latin typeface="HP Simplified" pitchFamily="34" charset="0"/>
              <a:cs typeface="HP Simplified" pitchFamily="34" charset="0"/>
            </a:endParaRPr>
          </a:p>
          <a:p>
            <a:pPr lvl="0" defTabSz="430213">
              <a:spcAft>
                <a:spcPts val="400"/>
              </a:spcAft>
              <a:buSzPct val="100000"/>
            </a:pPr>
            <a:r>
              <a:rPr lang="en-US" sz="1600" dirty="0">
                <a:solidFill>
                  <a:srgbClr val="000000"/>
                </a:solidFill>
                <a:latin typeface="HP Simplified" pitchFamily="34" charset="0"/>
                <a:cs typeface="HP Simplified" pitchFamily="34" charset="0"/>
              </a:rPr>
              <a:t>C</a:t>
            </a:r>
            <a:r>
              <a:rPr lang="en-US" sz="1600" dirty="0" smtClean="0">
                <a:solidFill>
                  <a:srgbClr val="000000"/>
                </a:solidFill>
                <a:latin typeface="HP Simplified" pitchFamily="34" charset="0"/>
                <a:cs typeface="HP Simplified" pitchFamily="34" charset="0"/>
              </a:rPr>
              <a:t>hallenges </a:t>
            </a:r>
            <a:r>
              <a:rPr lang="en-US" sz="1600" dirty="0">
                <a:solidFill>
                  <a:srgbClr val="000000"/>
                </a:solidFill>
                <a:latin typeface="HP Simplified" pitchFamily="34" charset="0"/>
                <a:cs typeface="HP Simplified" pitchFamily="34" charset="0"/>
              </a:rPr>
              <a:t>in getting below </a:t>
            </a:r>
            <a:r>
              <a:rPr lang="en-US" sz="1600" dirty="0" smtClean="0">
                <a:solidFill>
                  <a:srgbClr val="000000"/>
                </a:solidFill>
                <a:latin typeface="HP Simplified" pitchFamily="34" charset="0"/>
                <a:cs typeface="HP Simplified" pitchFamily="34" charset="0"/>
              </a:rPr>
              <a:t>10 nm</a:t>
            </a:r>
            <a:r>
              <a:rPr lang="en-US" sz="1600" dirty="0">
                <a:solidFill>
                  <a:srgbClr val="000000"/>
                </a:solidFill>
                <a:latin typeface="HP Simplified" pitchFamily="34" charset="0"/>
                <a:cs typeface="HP Simplified" pitchFamily="34" charset="0"/>
              </a:rPr>
              <a:t>: </a:t>
            </a:r>
            <a:r>
              <a:rPr lang="en-US" sz="1600" dirty="0" smtClean="0">
                <a:solidFill>
                  <a:srgbClr val="000000"/>
                </a:solidFill>
                <a:latin typeface="HP Simplified" pitchFamily="34" charset="0"/>
                <a:cs typeface="HP Simplified" pitchFamily="34" charset="0"/>
              </a:rPr>
              <a:t> 	EUV </a:t>
            </a:r>
            <a:r>
              <a:rPr lang="en-US" sz="1600" dirty="0">
                <a:solidFill>
                  <a:srgbClr val="000000"/>
                </a:solidFill>
                <a:latin typeface="HP Simplified" pitchFamily="34" charset="0"/>
                <a:cs typeface="HP Simplified" pitchFamily="34" charset="0"/>
              </a:rPr>
              <a:t>or </a:t>
            </a:r>
            <a:r>
              <a:rPr lang="en-US" sz="1600" dirty="0" smtClean="0">
                <a:solidFill>
                  <a:srgbClr val="000000"/>
                </a:solidFill>
                <a:latin typeface="HP Simplified" pitchFamily="34" charset="0"/>
                <a:cs typeface="HP Simplified" pitchFamily="34" charset="0"/>
              </a:rPr>
              <a:t>quadruple exposure 	immersion patterning</a:t>
            </a:r>
          </a:p>
          <a:p>
            <a:pPr lvl="0" defTabSz="430213">
              <a:spcAft>
                <a:spcPts val="400"/>
              </a:spcAft>
              <a:buSzPct val="100000"/>
            </a:pPr>
            <a:r>
              <a:rPr lang="en-US" sz="1600" dirty="0">
                <a:solidFill>
                  <a:srgbClr val="000000"/>
                </a:solidFill>
                <a:latin typeface="HP Simplified" pitchFamily="34" charset="0"/>
                <a:cs typeface="HP Simplified" pitchFamily="34" charset="0"/>
              </a:rPr>
              <a:t>	</a:t>
            </a:r>
            <a:r>
              <a:rPr lang="en-US" sz="1600" dirty="0" smtClean="0">
                <a:solidFill>
                  <a:srgbClr val="000000"/>
                </a:solidFill>
                <a:latin typeface="HP Simplified" pitchFamily="34" charset="0"/>
                <a:cs typeface="HP Simplified" pitchFamily="34" charset="0"/>
              </a:rPr>
              <a:t>Single monolayer thick active 	layers inside the devices</a:t>
            </a:r>
          </a:p>
          <a:p>
            <a:pPr lvl="0" defTabSz="430213">
              <a:spcAft>
                <a:spcPts val="400"/>
              </a:spcAft>
              <a:buSzPct val="100000"/>
            </a:pPr>
            <a:r>
              <a:rPr lang="en-US" sz="1600" dirty="0" smtClean="0">
                <a:solidFill>
                  <a:srgbClr val="000000"/>
                </a:solidFill>
                <a:latin typeface="HP Simplified" pitchFamily="34" charset="0"/>
                <a:cs typeface="HP Simplified" pitchFamily="34" charset="0"/>
              </a:rPr>
              <a:t>Future improvements come from new materials, structures and architectures</a:t>
            </a:r>
          </a:p>
        </p:txBody>
      </p:sp>
    </p:spTree>
    <p:extLst>
      <p:ext uri="{BB962C8B-B14F-4D97-AF65-F5344CB8AC3E}">
        <p14:creationId xmlns:p14="http://schemas.microsoft.com/office/powerpoint/2010/main" val="13281873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p:cNvSpPr/>
          <p:nvPr/>
        </p:nvSpPr>
        <p:spPr bwMode="ltGray">
          <a:xfrm>
            <a:off x="2889316" y="2263383"/>
            <a:ext cx="398051" cy="1340179"/>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350"/>
          </a:p>
        </p:txBody>
      </p:sp>
      <p:grpSp>
        <p:nvGrpSpPr>
          <p:cNvPr id="63" name="Group 62"/>
          <p:cNvGrpSpPr/>
          <p:nvPr/>
        </p:nvGrpSpPr>
        <p:grpSpPr>
          <a:xfrm>
            <a:off x="456563" y="1474078"/>
            <a:ext cx="2946347" cy="2840228"/>
            <a:chOff x="608751" y="1965437"/>
            <a:chExt cx="3928462" cy="3786970"/>
          </a:xfrm>
        </p:grpSpPr>
        <p:cxnSp>
          <p:nvCxnSpPr>
            <p:cNvPr id="16" name="Straight Connector 15"/>
            <p:cNvCxnSpPr/>
            <p:nvPr/>
          </p:nvCxnSpPr>
          <p:spPr>
            <a:xfrm>
              <a:off x="904461" y="5437293"/>
              <a:ext cx="34786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904461" y="5178876"/>
              <a:ext cx="34786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904461" y="4731615"/>
              <a:ext cx="34786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904461" y="4294293"/>
              <a:ext cx="34786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904461" y="3856971"/>
              <a:ext cx="34786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904461" y="3399771"/>
              <a:ext cx="34786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904461" y="2962450"/>
              <a:ext cx="34786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904461" y="2525128"/>
              <a:ext cx="34786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904461" y="2067928"/>
              <a:ext cx="34786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08751" y="1965437"/>
              <a:ext cx="308113" cy="3314786"/>
              <a:chOff x="191938" y="1965437"/>
              <a:chExt cx="308113" cy="3314786"/>
            </a:xfrm>
          </p:grpSpPr>
          <p:sp>
            <p:nvSpPr>
              <p:cNvPr id="17" name="TextBox 16"/>
              <p:cNvSpPr txBox="1"/>
              <p:nvPr/>
            </p:nvSpPr>
            <p:spPr>
              <a:xfrm>
                <a:off x="191938" y="1965437"/>
                <a:ext cx="308113" cy="193899"/>
              </a:xfrm>
              <a:prstGeom prst="rect">
                <a:avLst/>
              </a:prstGeom>
              <a:noFill/>
            </p:spPr>
            <p:txBody>
              <a:bodyPr wrap="none" lIns="0" tIns="0" rIns="0" bIns="0" rtlCol="0">
                <a:noAutofit/>
              </a:bodyPr>
              <a:lstStyle/>
              <a:p>
                <a:pPr>
                  <a:lnSpc>
                    <a:spcPct val="90000"/>
                  </a:lnSpc>
                </a:pPr>
                <a:r>
                  <a:rPr lang="en-US" sz="1050" dirty="0"/>
                  <a:t>10</a:t>
                </a:r>
                <a:r>
                  <a:rPr lang="en-US" sz="1050" baseline="30000" dirty="0"/>
                  <a:t>7</a:t>
                </a:r>
              </a:p>
            </p:txBody>
          </p:sp>
          <p:sp>
            <p:nvSpPr>
              <p:cNvPr id="30" name="TextBox 29"/>
              <p:cNvSpPr txBox="1"/>
              <p:nvPr/>
            </p:nvSpPr>
            <p:spPr>
              <a:xfrm>
                <a:off x="191938" y="2411278"/>
                <a:ext cx="308113" cy="193899"/>
              </a:xfrm>
              <a:prstGeom prst="rect">
                <a:avLst/>
              </a:prstGeom>
              <a:noFill/>
            </p:spPr>
            <p:txBody>
              <a:bodyPr wrap="none" lIns="0" tIns="0" rIns="0" bIns="0" rtlCol="0">
                <a:noAutofit/>
              </a:bodyPr>
              <a:lstStyle/>
              <a:p>
                <a:pPr>
                  <a:lnSpc>
                    <a:spcPct val="90000"/>
                  </a:lnSpc>
                </a:pPr>
                <a:r>
                  <a:rPr lang="en-US" sz="1050" dirty="0"/>
                  <a:t>10</a:t>
                </a:r>
                <a:r>
                  <a:rPr lang="en-US" sz="1050" baseline="30000" dirty="0"/>
                  <a:t>6</a:t>
                </a:r>
              </a:p>
            </p:txBody>
          </p:sp>
          <p:sp>
            <p:nvSpPr>
              <p:cNvPr id="31" name="TextBox 30"/>
              <p:cNvSpPr txBox="1"/>
              <p:nvPr/>
            </p:nvSpPr>
            <p:spPr>
              <a:xfrm>
                <a:off x="191938" y="2857119"/>
                <a:ext cx="308113" cy="193899"/>
              </a:xfrm>
              <a:prstGeom prst="rect">
                <a:avLst/>
              </a:prstGeom>
              <a:noFill/>
            </p:spPr>
            <p:txBody>
              <a:bodyPr wrap="none" lIns="0" tIns="0" rIns="0" bIns="0" rtlCol="0">
                <a:noAutofit/>
              </a:bodyPr>
              <a:lstStyle/>
              <a:p>
                <a:pPr>
                  <a:lnSpc>
                    <a:spcPct val="90000"/>
                  </a:lnSpc>
                </a:pPr>
                <a:r>
                  <a:rPr lang="en-US" sz="1050" dirty="0"/>
                  <a:t>10</a:t>
                </a:r>
                <a:r>
                  <a:rPr lang="en-US" sz="1050" baseline="30000" dirty="0"/>
                  <a:t>5</a:t>
                </a:r>
              </a:p>
            </p:txBody>
          </p:sp>
          <p:sp>
            <p:nvSpPr>
              <p:cNvPr id="32" name="TextBox 31"/>
              <p:cNvSpPr txBox="1"/>
              <p:nvPr/>
            </p:nvSpPr>
            <p:spPr>
              <a:xfrm>
                <a:off x="191938" y="3302960"/>
                <a:ext cx="308113" cy="193899"/>
              </a:xfrm>
              <a:prstGeom prst="rect">
                <a:avLst/>
              </a:prstGeom>
              <a:noFill/>
            </p:spPr>
            <p:txBody>
              <a:bodyPr wrap="none" lIns="0" tIns="0" rIns="0" bIns="0" rtlCol="0">
                <a:noAutofit/>
              </a:bodyPr>
              <a:lstStyle/>
              <a:p>
                <a:pPr>
                  <a:lnSpc>
                    <a:spcPct val="90000"/>
                  </a:lnSpc>
                </a:pPr>
                <a:r>
                  <a:rPr lang="en-US" sz="1050" dirty="0"/>
                  <a:t>10</a:t>
                </a:r>
                <a:r>
                  <a:rPr lang="en-US" sz="1050" baseline="30000" dirty="0"/>
                  <a:t>4</a:t>
                </a:r>
              </a:p>
            </p:txBody>
          </p:sp>
          <p:sp>
            <p:nvSpPr>
              <p:cNvPr id="33" name="TextBox 32"/>
              <p:cNvSpPr txBox="1"/>
              <p:nvPr/>
            </p:nvSpPr>
            <p:spPr>
              <a:xfrm>
                <a:off x="191938" y="3748801"/>
                <a:ext cx="308113" cy="193899"/>
              </a:xfrm>
              <a:prstGeom prst="rect">
                <a:avLst/>
              </a:prstGeom>
              <a:noFill/>
            </p:spPr>
            <p:txBody>
              <a:bodyPr wrap="none" lIns="0" tIns="0" rIns="0" bIns="0" rtlCol="0">
                <a:noAutofit/>
              </a:bodyPr>
              <a:lstStyle/>
              <a:p>
                <a:pPr>
                  <a:lnSpc>
                    <a:spcPct val="90000"/>
                  </a:lnSpc>
                </a:pPr>
                <a:r>
                  <a:rPr lang="en-US" sz="1050" dirty="0"/>
                  <a:t>10</a:t>
                </a:r>
                <a:r>
                  <a:rPr lang="en-US" sz="1050" baseline="30000" dirty="0"/>
                  <a:t>3</a:t>
                </a:r>
              </a:p>
            </p:txBody>
          </p:sp>
          <p:sp>
            <p:nvSpPr>
              <p:cNvPr id="34" name="TextBox 33"/>
              <p:cNvSpPr txBox="1"/>
              <p:nvPr/>
            </p:nvSpPr>
            <p:spPr>
              <a:xfrm>
                <a:off x="191938" y="4194642"/>
                <a:ext cx="308113" cy="193899"/>
              </a:xfrm>
              <a:prstGeom prst="rect">
                <a:avLst/>
              </a:prstGeom>
              <a:noFill/>
            </p:spPr>
            <p:txBody>
              <a:bodyPr wrap="none" lIns="0" tIns="0" rIns="0" bIns="0" rtlCol="0">
                <a:noAutofit/>
              </a:bodyPr>
              <a:lstStyle/>
              <a:p>
                <a:pPr>
                  <a:lnSpc>
                    <a:spcPct val="90000"/>
                  </a:lnSpc>
                </a:pPr>
                <a:r>
                  <a:rPr lang="en-US" sz="1050" dirty="0"/>
                  <a:t>10</a:t>
                </a:r>
                <a:r>
                  <a:rPr lang="en-US" sz="1050" baseline="30000" dirty="0"/>
                  <a:t>2</a:t>
                </a:r>
              </a:p>
            </p:txBody>
          </p:sp>
          <p:sp>
            <p:nvSpPr>
              <p:cNvPr id="35" name="TextBox 34"/>
              <p:cNvSpPr txBox="1"/>
              <p:nvPr/>
            </p:nvSpPr>
            <p:spPr>
              <a:xfrm>
                <a:off x="191938" y="4640483"/>
                <a:ext cx="308113" cy="193899"/>
              </a:xfrm>
              <a:prstGeom prst="rect">
                <a:avLst/>
              </a:prstGeom>
              <a:noFill/>
            </p:spPr>
            <p:txBody>
              <a:bodyPr wrap="none" lIns="0" tIns="0" rIns="0" bIns="0" rtlCol="0">
                <a:noAutofit/>
              </a:bodyPr>
              <a:lstStyle/>
              <a:p>
                <a:pPr>
                  <a:lnSpc>
                    <a:spcPct val="90000"/>
                  </a:lnSpc>
                </a:pPr>
                <a:r>
                  <a:rPr lang="en-US" sz="1050" dirty="0"/>
                  <a:t>10</a:t>
                </a:r>
                <a:r>
                  <a:rPr lang="en-US" sz="1050" baseline="30000" dirty="0"/>
                  <a:t>1</a:t>
                </a:r>
              </a:p>
            </p:txBody>
          </p:sp>
          <p:sp>
            <p:nvSpPr>
              <p:cNvPr id="36" name="TextBox 35"/>
              <p:cNvSpPr txBox="1"/>
              <p:nvPr/>
            </p:nvSpPr>
            <p:spPr>
              <a:xfrm>
                <a:off x="191938" y="5086324"/>
                <a:ext cx="308113" cy="193899"/>
              </a:xfrm>
              <a:prstGeom prst="rect">
                <a:avLst/>
              </a:prstGeom>
              <a:noFill/>
            </p:spPr>
            <p:txBody>
              <a:bodyPr wrap="none" lIns="0" tIns="0" rIns="0" bIns="0" rtlCol="0">
                <a:noAutofit/>
              </a:bodyPr>
              <a:lstStyle/>
              <a:p>
                <a:pPr>
                  <a:lnSpc>
                    <a:spcPct val="90000"/>
                  </a:lnSpc>
                </a:pPr>
                <a:r>
                  <a:rPr lang="en-US" sz="1050" dirty="0"/>
                  <a:t>10</a:t>
                </a:r>
                <a:r>
                  <a:rPr lang="en-US" sz="1050" baseline="30000" dirty="0"/>
                  <a:t>0</a:t>
                </a:r>
              </a:p>
            </p:txBody>
          </p:sp>
        </p:grpSp>
        <p:grpSp>
          <p:nvGrpSpPr>
            <p:cNvPr id="46" name="Group 45"/>
            <p:cNvGrpSpPr/>
            <p:nvPr/>
          </p:nvGrpSpPr>
          <p:grpSpPr>
            <a:xfrm>
              <a:off x="1215668" y="5558508"/>
              <a:ext cx="3321545" cy="193899"/>
              <a:chOff x="1215668" y="5650270"/>
              <a:chExt cx="3321545" cy="193899"/>
            </a:xfrm>
          </p:grpSpPr>
          <p:sp>
            <p:nvSpPr>
              <p:cNvPr id="37" name="TextBox 36"/>
              <p:cNvSpPr txBox="1"/>
              <p:nvPr/>
            </p:nvSpPr>
            <p:spPr>
              <a:xfrm>
                <a:off x="1215668" y="5650270"/>
                <a:ext cx="308113" cy="193899"/>
              </a:xfrm>
              <a:prstGeom prst="rect">
                <a:avLst/>
              </a:prstGeom>
              <a:noFill/>
            </p:spPr>
            <p:txBody>
              <a:bodyPr wrap="none" lIns="0" tIns="0" rIns="0" bIns="0" rtlCol="0">
                <a:noAutofit/>
              </a:bodyPr>
              <a:lstStyle/>
              <a:p>
                <a:pPr algn="ctr">
                  <a:lnSpc>
                    <a:spcPct val="90000"/>
                  </a:lnSpc>
                </a:pPr>
                <a:r>
                  <a:rPr lang="en-US" sz="900" dirty="0"/>
                  <a:t>1975</a:t>
                </a:r>
                <a:endParaRPr lang="en-US" sz="900" baseline="30000" dirty="0"/>
              </a:p>
            </p:txBody>
          </p:sp>
          <p:sp>
            <p:nvSpPr>
              <p:cNvPr id="38" name="TextBox 37"/>
              <p:cNvSpPr txBox="1"/>
              <p:nvPr/>
            </p:nvSpPr>
            <p:spPr>
              <a:xfrm>
                <a:off x="1592347" y="5650270"/>
                <a:ext cx="308113" cy="193899"/>
              </a:xfrm>
              <a:prstGeom prst="rect">
                <a:avLst/>
              </a:prstGeom>
              <a:noFill/>
            </p:spPr>
            <p:txBody>
              <a:bodyPr wrap="none" lIns="0" tIns="0" rIns="0" bIns="0" rtlCol="0">
                <a:noAutofit/>
              </a:bodyPr>
              <a:lstStyle/>
              <a:p>
                <a:pPr algn="ctr">
                  <a:lnSpc>
                    <a:spcPct val="90000"/>
                  </a:lnSpc>
                </a:pPr>
                <a:r>
                  <a:rPr lang="en-US" sz="900" dirty="0"/>
                  <a:t>1980</a:t>
                </a:r>
                <a:endParaRPr lang="en-US" sz="900" baseline="30000" dirty="0"/>
              </a:p>
            </p:txBody>
          </p:sp>
          <p:sp>
            <p:nvSpPr>
              <p:cNvPr id="39" name="TextBox 38"/>
              <p:cNvSpPr txBox="1"/>
              <p:nvPr/>
            </p:nvSpPr>
            <p:spPr>
              <a:xfrm>
                <a:off x="1969026" y="5650270"/>
                <a:ext cx="308113" cy="193899"/>
              </a:xfrm>
              <a:prstGeom prst="rect">
                <a:avLst/>
              </a:prstGeom>
              <a:noFill/>
            </p:spPr>
            <p:txBody>
              <a:bodyPr wrap="none" lIns="0" tIns="0" rIns="0" bIns="0" rtlCol="0">
                <a:noAutofit/>
              </a:bodyPr>
              <a:lstStyle/>
              <a:p>
                <a:pPr algn="ctr">
                  <a:lnSpc>
                    <a:spcPct val="90000"/>
                  </a:lnSpc>
                </a:pPr>
                <a:r>
                  <a:rPr lang="en-US" sz="900" dirty="0"/>
                  <a:t>1985</a:t>
                </a:r>
                <a:endParaRPr lang="en-US" sz="900" baseline="30000" dirty="0"/>
              </a:p>
            </p:txBody>
          </p:sp>
          <p:sp>
            <p:nvSpPr>
              <p:cNvPr id="40" name="TextBox 39"/>
              <p:cNvSpPr txBox="1"/>
              <p:nvPr/>
            </p:nvSpPr>
            <p:spPr>
              <a:xfrm>
                <a:off x="2345705" y="5650270"/>
                <a:ext cx="308113" cy="193899"/>
              </a:xfrm>
              <a:prstGeom prst="rect">
                <a:avLst/>
              </a:prstGeom>
              <a:noFill/>
            </p:spPr>
            <p:txBody>
              <a:bodyPr wrap="none" lIns="0" tIns="0" rIns="0" bIns="0" rtlCol="0">
                <a:noAutofit/>
              </a:bodyPr>
              <a:lstStyle/>
              <a:p>
                <a:pPr algn="ctr">
                  <a:lnSpc>
                    <a:spcPct val="90000"/>
                  </a:lnSpc>
                </a:pPr>
                <a:r>
                  <a:rPr lang="en-US" sz="900" dirty="0"/>
                  <a:t>1990</a:t>
                </a:r>
                <a:endParaRPr lang="en-US" sz="900" baseline="30000" dirty="0"/>
              </a:p>
            </p:txBody>
          </p:sp>
          <p:sp>
            <p:nvSpPr>
              <p:cNvPr id="41" name="TextBox 40"/>
              <p:cNvSpPr txBox="1"/>
              <p:nvPr/>
            </p:nvSpPr>
            <p:spPr>
              <a:xfrm>
                <a:off x="2722384" y="5650270"/>
                <a:ext cx="308113" cy="193899"/>
              </a:xfrm>
              <a:prstGeom prst="rect">
                <a:avLst/>
              </a:prstGeom>
              <a:noFill/>
            </p:spPr>
            <p:txBody>
              <a:bodyPr wrap="none" lIns="0" tIns="0" rIns="0" bIns="0" rtlCol="0">
                <a:noAutofit/>
              </a:bodyPr>
              <a:lstStyle/>
              <a:p>
                <a:pPr algn="ctr">
                  <a:lnSpc>
                    <a:spcPct val="90000"/>
                  </a:lnSpc>
                </a:pPr>
                <a:r>
                  <a:rPr lang="en-US" sz="900" dirty="0"/>
                  <a:t>1995</a:t>
                </a:r>
                <a:endParaRPr lang="en-US" sz="900" baseline="30000" dirty="0"/>
              </a:p>
            </p:txBody>
          </p:sp>
          <p:sp>
            <p:nvSpPr>
              <p:cNvPr id="42" name="TextBox 41"/>
              <p:cNvSpPr txBox="1"/>
              <p:nvPr/>
            </p:nvSpPr>
            <p:spPr>
              <a:xfrm>
                <a:off x="3099063" y="5650270"/>
                <a:ext cx="308113" cy="193899"/>
              </a:xfrm>
              <a:prstGeom prst="rect">
                <a:avLst/>
              </a:prstGeom>
              <a:noFill/>
            </p:spPr>
            <p:txBody>
              <a:bodyPr wrap="none" lIns="0" tIns="0" rIns="0" bIns="0" rtlCol="0">
                <a:noAutofit/>
              </a:bodyPr>
              <a:lstStyle/>
              <a:p>
                <a:pPr algn="ctr">
                  <a:lnSpc>
                    <a:spcPct val="90000"/>
                  </a:lnSpc>
                </a:pPr>
                <a:r>
                  <a:rPr lang="en-US" sz="900" dirty="0"/>
                  <a:t>2000</a:t>
                </a:r>
                <a:endParaRPr lang="en-US" sz="900" baseline="30000" dirty="0"/>
              </a:p>
            </p:txBody>
          </p:sp>
          <p:sp>
            <p:nvSpPr>
              <p:cNvPr id="43" name="TextBox 42"/>
              <p:cNvSpPr txBox="1"/>
              <p:nvPr/>
            </p:nvSpPr>
            <p:spPr>
              <a:xfrm>
                <a:off x="3475742" y="5650270"/>
                <a:ext cx="308113" cy="193899"/>
              </a:xfrm>
              <a:prstGeom prst="rect">
                <a:avLst/>
              </a:prstGeom>
              <a:noFill/>
            </p:spPr>
            <p:txBody>
              <a:bodyPr wrap="none" lIns="0" tIns="0" rIns="0" bIns="0" rtlCol="0">
                <a:noAutofit/>
              </a:bodyPr>
              <a:lstStyle/>
              <a:p>
                <a:pPr algn="ctr">
                  <a:lnSpc>
                    <a:spcPct val="90000"/>
                  </a:lnSpc>
                </a:pPr>
                <a:r>
                  <a:rPr lang="en-US" sz="900" dirty="0"/>
                  <a:t>2005</a:t>
                </a:r>
                <a:endParaRPr lang="en-US" sz="900" baseline="30000" dirty="0"/>
              </a:p>
            </p:txBody>
          </p:sp>
          <p:sp>
            <p:nvSpPr>
              <p:cNvPr id="44" name="TextBox 43"/>
              <p:cNvSpPr txBox="1"/>
              <p:nvPr/>
            </p:nvSpPr>
            <p:spPr>
              <a:xfrm>
                <a:off x="3852421" y="5650270"/>
                <a:ext cx="308113" cy="193899"/>
              </a:xfrm>
              <a:prstGeom prst="rect">
                <a:avLst/>
              </a:prstGeom>
              <a:noFill/>
            </p:spPr>
            <p:txBody>
              <a:bodyPr wrap="none" lIns="0" tIns="0" rIns="0" bIns="0" rtlCol="0">
                <a:noAutofit/>
              </a:bodyPr>
              <a:lstStyle/>
              <a:p>
                <a:pPr algn="ctr">
                  <a:lnSpc>
                    <a:spcPct val="90000"/>
                  </a:lnSpc>
                </a:pPr>
                <a:r>
                  <a:rPr lang="en-US" sz="900" dirty="0"/>
                  <a:t>2010</a:t>
                </a:r>
                <a:endParaRPr lang="en-US" sz="900" baseline="30000" dirty="0"/>
              </a:p>
            </p:txBody>
          </p:sp>
          <p:sp>
            <p:nvSpPr>
              <p:cNvPr id="45" name="TextBox 44"/>
              <p:cNvSpPr txBox="1"/>
              <p:nvPr/>
            </p:nvSpPr>
            <p:spPr>
              <a:xfrm>
                <a:off x="4229100" y="5650270"/>
                <a:ext cx="308113" cy="193899"/>
              </a:xfrm>
              <a:prstGeom prst="rect">
                <a:avLst/>
              </a:prstGeom>
              <a:noFill/>
            </p:spPr>
            <p:txBody>
              <a:bodyPr wrap="none" lIns="0" tIns="0" rIns="0" bIns="0" rtlCol="0">
                <a:noAutofit/>
              </a:bodyPr>
              <a:lstStyle/>
              <a:p>
                <a:pPr algn="ctr">
                  <a:lnSpc>
                    <a:spcPct val="90000"/>
                  </a:lnSpc>
                </a:pPr>
                <a:r>
                  <a:rPr lang="en-US" sz="900" dirty="0"/>
                  <a:t>2015</a:t>
                </a:r>
                <a:endParaRPr lang="en-US" sz="900" baseline="30000" dirty="0"/>
              </a:p>
            </p:txBody>
          </p:sp>
        </p:grpSp>
      </p:grpSp>
      <p:sp>
        <p:nvSpPr>
          <p:cNvPr id="3" name="Title 2"/>
          <p:cNvSpPr>
            <a:spLocks noGrp="1"/>
          </p:cNvSpPr>
          <p:nvPr>
            <p:ph type="title"/>
          </p:nvPr>
        </p:nvSpPr>
        <p:spPr>
          <a:xfrm>
            <a:off x="391766" y="390906"/>
            <a:ext cx="8227457" cy="308610"/>
          </a:xfrm>
        </p:spPr>
        <p:txBody>
          <a:bodyPr/>
          <a:lstStyle/>
          <a:p>
            <a:r>
              <a:rPr lang="en-US" dirty="0" smtClean="0"/>
              <a:t>The end of cheap hardware</a:t>
            </a:r>
            <a:endParaRPr lang="en-US" dirty="0"/>
          </a:p>
        </p:txBody>
      </p:sp>
      <p:sp>
        <p:nvSpPr>
          <p:cNvPr id="4" name="Text Placeholder 3"/>
          <p:cNvSpPr>
            <a:spLocks noGrp="1"/>
          </p:cNvSpPr>
          <p:nvPr>
            <p:ph type="body" sz="quarter" idx="13"/>
          </p:nvPr>
        </p:nvSpPr>
        <p:spPr>
          <a:xfrm>
            <a:off x="391767" y="700209"/>
            <a:ext cx="8227457" cy="285750"/>
          </a:xfrm>
        </p:spPr>
        <p:txBody>
          <a:bodyPr/>
          <a:lstStyle/>
          <a:p>
            <a:r>
              <a:rPr lang="en-US" dirty="0" smtClean="0"/>
              <a:t>Compute is not keeping </a:t>
            </a:r>
            <a:r>
              <a:rPr lang="en-US" dirty="0" smtClean="0"/>
              <a:t>up with data</a:t>
            </a:r>
            <a:endParaRPr lang="en-US" dirty="0"/>
          </a:p>
        </p:txBody>
      </p:sp>
      <p:sp>
        <p:nvSpPr>
          <p:cNvPr id="2" name="Slide Number Placeholder 1"/>
          <p:cNvSpPr>
            <a:spLocks noGrp="1"/>
          </p:cNvSpPr>
          <p:nvPr>
            <p:ph type="sldNum" sz="quarter" idx="12"/>
          </p:nvPr>
        </p:nvSpPr>
        <p:spPr/>
        <p:txBody>
          <a:bodyPr/>
          <a:lstStyle/>
          <a:p>
            <a:fld id="{B016F8AB-BCEA-4347-8BA6-BE776009BC89}" type="slidenum">
              <a:rPr lang="en-US" smtClean="0"/>
              <a:t>8</a:t>
            </a:fld>
            <a:endParaRPr lang="en-US"/>
          </a:p>
        </p:txBody>
      </p:sp>
      <p:grpSp>
        <p:nvGrpSpPr>
          <p:cNvPr id="5" name="Group 4"/>
          <p:cNvGrpSpPr/>
          <p:nvPr/>
        </p:nvGrpSpPr>
        <p:grpSpPr>
          <a:xfrm>
            <a:off x="4182627" y="1193926"/>
            <a:ext cx="4712690" cy="3213292"/>
            <a:chOff x="3891348" y="1042684"/>
            <a:chExt cx="5081202" cy="3561053"/>
          </a:xfrm>
        </p:grpSpPr>
        <p:graphicFrame>
          <p:nvGraphicFramePr>
            <p:cNvPr id="6" name="Chart 5"/>
            <p:cNvGraphicFramePr>
              <a:graphicFrameLocks/>
            </p:cNvGraphicFramePr>
            <p:nvPr>
              <p:extLst/>
            </p:nvPr>
          </p:nvGraphicFramePr>
          <p:xfrm>
            <a:off x="3891348" y="1042684"/>
            <a:ext cx="5081202" cy="356105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4921947" y="4167331"/>
              <a:ext cx="324930" cy="167853"/>
            </a:xfrm>
            <a:prstGeom prst="rect">
              <a:avLst/>
            </a:prstGeom>
            <a:noFill/>
          </p:spPr>
          <p:txBody>
            <a:bodyPr wrap="none" lIns="0" tIns="0" rIns="0" bIns="0" rtlCol="0">
              <a:spAutoFit/>
            </a:bodyPr>
            <a:lstStyle/>
            <a:p>
              <a:pPr>
                <a:lnSpc>
                  <a:spcPct val="90000"/>
                </a:lnSpc>
              </a:pPr>
              <a:r>
                <a:rPr lang="en-US" sz="1050" dirty="0">
                  <a:solidFill>
                    <a:sysClr val="windowText" lastClr="000000"/>
                  </a:solidFill>
                  <a:latin typeface="+mj-lt"/>
                </a:rPr>
                <a:t>2009</a:t>
              </a:r>
            </a:p>
          </p:txBody>
        </p:sp>
        <p:cxnSp>
          <p:nvCxnSpPr>
            <p:cNvPr id="11" name="Straight Connector 10"/>
            <p:cNvCxnSpPr/>
            <p:nvPr/>
          </p:nvCxnSpPr>
          <p:spPr>
            <a:xfrm flipV="1">
              <a:off x="6141370" y="1503314"/>
              <a:ext cx="1406483" cy="2176476"/>
            </a:xfrm>
            <a:prstGeom prst="line">
              <a:avLst/>
            </a:prstGeom>
            <a:ln w="38100">
              <a:solidFill>
                <a:schemeClr val="accent3"/>
              </a:solidFill>
              <a:prstDash val="sysDash"/>
              <a:miter lim="800000"/>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870140" y="3999478"/>
              <a:ext cx="324930" cy="167853"/>
            </a:xfrm>
            <a:prstGeom prst="rect">
              <a:avLst/>
            </a:prstGeom>
            <a:noFill/>
          </p:spPr>
          <p:txBody>
            <a:bodyPr wrap="none" lIns="0" tIns="0" rIns="0" bIns="0" rtlCol="0">
              <a:spAutoFit/>
            </a:bodyPr>
            <a:lstStyle/>
            <a:p>
              <a:pPr>
                <a:lnSpc>
                  <a:spcPct val="90000"/>
                </a:lnSpc>
              </a:pPr>
              <a:r>
                <a:rPr lang="en-US" sz="1050" dirty="0">
                  <a:latin typeface="+mj-lt"/>
                </a:rPr>
                <a:t>2013</a:t>
              </a:r>
            </a:p>
          </p:txBody>
        </p:sp>
        <p:sp>
          <p:nvSpPr>
            <p:cNvPr id="14" name="TextBox 13"/>
            <p:cNvSpPr txBox="1"/>
            <p:nvPr/>
          </p:nvSpPr>
          <p:spPr>
            <a:xfrm>
              <a:off x="7648254" y="1419387"/>
              <a:ext cx="324930" cy="167853"/>
            </a:xfrm>
            <a:prstGeom prst="rect">
              <a:avLst/>
            </a:prstGeom>
            <a:noFill/>
          </p:spPr>
          <p:txBody>
            <a:bodyPr wrap="none" lIns="0" tIns="0" rIns="0" bIns="0" rtlCol="0">
              <a:spAutoFit/>
            </a:bodyPr>
            <a:lstStyle/>
            <a:p>
              <a:pPr>
                <a:lnSpc>
                  <a:spcPct val="90000"/>
                </a:lnSpc>
              </a:pPr>
              <a:r>
                <a:rPr lang="en-US" sz="1050" dirty="0">
                  <a:latin typeface="+mj-lt"/>
                </a:rPr>
                <a:t>2020</a:t>
              </a:r>
            </a:p>
          </p:txBody>
        </p:sp>
      </p:grpSp>
      <p:sp>
        <p:nvSpPr>
          <p:cNvPr id="18" name="TextBox 17"/>
          <p:cNvSpPr txBox="1"/>
          <p:nvPr/>
        </p:nvSpPr>
        <p:spPr>
          <a:xfrm>
            <a:off x="4125397" y="860470"/>
            <a:ext cx="1314450" cy="221456"/>
          </a:xfrm>
          <a:prstGeom prst="rect">
            <a:avLst/>
          </a:prstGeom>
          <a:noFill/>
        </p:spPr>
        <p:txBody>
          <a:bodyPr wrap="none" lIns="0" tIns="0" rIns="0" bIns="0" rtlCol="0">
            <a:noAutofit/>
          </a:bodyPr>
          <a:lstStyle/>
          <a:p>
            <a:pPr>
              <a:lnSpc>
                <a:spcPct val="90000"/>
              </a:lnSpc>
            </a:pPr>
            <a:r>
              <a:rPr lang="en-US" sz="1050" dirty="0">
                <a:solidFill>
                  <a:schemeClr val="bg1">
                    <a:lumMod val="50000"/>
                  </a:schemeClr>
                </a:solidFill>
              </a:rPr>
              <a:t>Data</a:t>
            </a:r>
            <a:br>
              <a:rPr lang="en-US" sz="1050" dirty="0">
                <a:solidFill>
                  <a:schemeClr val="bg1">
                    <a:lumMod val="50000"/>
                  </a:schemeClr>
                </a:solidFill>
              </a:rPr>
            </a:br>
            <a:r>
              <a:rPr lang="en-US" sz="1050" dirty="0">
                <a:solidFill>
                  <a:schemeClr val="bg1">
                    <a:lumMod val="50000"/>
                  </a:schemeClr>
                </a:solidFill>
              </a:rPr>
              <a:t>(Zettabytes)</a:t>
            </a:r>
          </a:p>
        </p:txBody>
      </p:sp>
      <p:sp>
        <p:nvSpPr>
          <p:cNvPr id="19" name="TextBox 18"/>
          <p:cNvSpPr txBox="1"/>
          <p:nvPr/>
        </p:nvSpPr>
        <p:spPr>
          <a:xfrm>
            <a:off x="6428379" y="4466063"/>
            <a:ext cx="364331" cy="250031"/>
          </a:xfrm>
          <a:prstGeom prst="rect">
            <a:avLst/>
          </a:prstGeom>
          <a:noFill/>
        </p:spPr>
        <p:txBody>
          <a:bodyPr wrap="none" lIns="0" tIns="0" rIns="0" bIns="0" rtlCol="0">
            <a:noAutofit/>
          </a:bodyPr>
          <a:lstStyle/>
          <a:p>
            <a:pPr>
              <a:lnSpc>
                <a:spcPct val="90000"/>
              </a:lnSpc>
            </a:pPr>
            <a:r>
              <a:rPr lang="en-US" sz="1050" dirty="0">
                <a:solidFill>
                  <a:schemeClr val="bg1">
                    <a:lumMod val="50000"/>
                  </a:schemeClr>
                </a:solidFill>
              </a:rPr>
              <a:t>Years</a:t>
            </a:r>
          </a:p>
        </p:txBody>
      </p:sp>
      <p:sp>
        <p:nvSpPr>
          <p:cNvPr id="21" name="TextBox 20"/>
          <p:cNvSpPr txBox="1"/>
          <p:nvPr/>
        </p:nvSpPr>
        <p:spPr>
          <a:xfrm>
            <a:off x="5647160" y="1906989"/>
            <a:ext cx="1459537" cy="378619"/>
          </a:xfrm>
          <a:prstGeom prst="rect">
            <a:avLst/>
          </a:prstGeom>
          <a:solidFill>
            <a:srgbClr val="EAEAEA"/>
          </a:solidFill>
        </p:spPr>
        <p:txBody>
          <a:bodyPr wrap="square" lIns="68580" tIns="0" rIns="0" bIns="0" rtlCol="0">
            <a:noAutofit/>
          </a:bodyPr>
          <a:lstStyle/>
          <a:p>
            <a:pPr>
              <a:lnSpc>
                <a:spcPct val="90000"/>
              </a:lnSpc>
            </a:pPr>
            <a:r>
              <a:rPr lang="en-US" sz="1350" dirty="0"/>
              <a:t>Data nearly doubles every 2 years </a:t>
            </a:r>
            <a:br>
              <a:rPr lang="en-US" sz="1350" dirty="0"/>
            </a:br>
            <a:r>
              <a:rPr lang="en-US" sz="1350" dirty="0"/>
              <a:t>(2013-2020)</a:t>
            </a:r>
          </a:p>
        </p:txBody>
      </p:sp>
      <p:sp>
        <p:nvSpPr>
          <p:cNvPr id="48" name="TextBox 47"/>
          <p:cNvSpPr txBox="1"/>
          <p:nvPr/>
        </p:nvSpPr>
        <p:spPr>
          <a:xfrm>
            <a:off x="3323591" y="1478676"/>
            <a:ext cx="696324" cy="170131"/>
          </a:xfrm>
          <a:prstGeom prst="rect">
            <a:avLst/>
          </a:prstGeom>
          <a:noFill/>
        </p:spPr>
        <p:txBody>
          <a:bodyPr wrap="square" lIns="0" tIns="0" rIns="0" bIns="0" rtlCol="0">
            <a:noAutofit/>
          </a:bodyPr>
          <a:lstStyle/>
          <a:p>
            <a:pPr>
              <a:lnSpc>
                <a:spcPct val="90000"/>
              </a:lnSpc>
            </a:pPr>
            <a:r>
              <a:rPr lang="en-US" sz="900" dirty="0">
                <a:solidFill>
                  <a:schemeClr val="accent3"/>
                </a:solidFill>
              </a:rPr>
              <a:t>Transistors</a:t>
            </a:r>
            <a:br>
              <a:rPr lang="en-US" sz="900" dirty="0">
                <a:solidFill>
                  <a:schemeClr val="accent3"/>
                </a:solidFill>
              </a:rPr>
            </a:br>
            <a:r>
              <a:rPr lang="en-US" sz="900" dirty="0">
                <a:solidFill>
                  <a:schemeClr val="accent3"/>
                </a:solidFill>
              </a:rPr>
              <a:t>(thousands)</a:t>
            </a:r>
          </a:p>
        </p:txBody>
      </p:sp>
      <p:sp>
        <p:nvSpPr>
          <p:cNvPr id="49" name="TextBox 48"/>
          <p:cNvSpPr txBox="1"/>
          <p:nvPr/>
        </p:nvSpPr>
        <p:spPr>
          <a:xfrm>
            <a:off x="3323591" y="2217022"/>
            <a:ext cx="696324" cy="170131"/>
          </a:xfrm>
          <a:prstGeom prst="rect">
            <a:avLst/>
          </a:prstGeom>
          <a:noFill/>
        </p:spPr>
        <p:txBody>
          <a:bodyPr wrap="square" lIns="0" tIns="0" rIns="0" bIns="0" rtlCol="0">
            <a:noAutofit/>
          </a:bodyPr>
          <a:lstStyle/>
          <a:p>
            <a:pPr>
              <a:lnSpc>
                <a:spcPct val="90000"/>
              </a:lnSpc>
            </a:pPr>
            <a:r>
              <a:rPr lang="en-US" sz="900" dirty="0">
                <a:solidFill>
                  <a:schemeClr val="tx2"/>
                </a:solidFill>
              </a:rPr>
              <a:t>Single-thread</a:t>
            </a:r>
            <a:br>
              <a:rPr lang="en-US" sz="900" dirty="0">
                <a:solidFill>
                  <a:schemeClr val="tx2"/>
                </a:solidFill>
              </a:rPr>
            </a:br>
            <a:r>
              <a:rPr lang="en-US" sz="900" dirty="0">
                <a:solidFill>
                  <a:schemeClr val="tx2"/>
                </a:solidFill>
              </a:rPr>
              <a:t>Performance</a:t>
            </a:r>
            <a:br>
              <a:rPr lang="en-US" sz="900" dirty="0">
                <a:solidFill>
                  <a:schemeClr val="tx2"/>
                </a:solidFill>
              </a:rPr>
            </a:br>
            <a:r>
              <a:rPr lang="en-US" sz="900" dirty="0">
                <a:solidFill>
                  <a:schemeClr val="tx2"/>
                </a:solidFill>
              </a:rPr>
              <a:t>(</a:t>
            </a:r>
            <a:r>
              <a:rPr lang="en-US" sz="900" dirty="0" err="1">
                <a:solidFill>
                  <a:schemeClr val="tx2"/>
                </a:solidFill>
              </a:rPr>
              <a:t>SpecINT</a:t>
            </a:r>
            <a:r>
              <a:rPr lang="en-US" sz="900" dirty="0">
                <a:solidFill>
                  <a:schemeClr val="tx2"/>
                </a:solidFill>
              </a:rPr>
              <a:t>)</a:t>
            </a:r>
          </a:p>
        </p:txBody>
      </p:sp>
      <p:sp>
        <p:nvSpPr>
          <p:cNvPr id="50" name="TextBox 49"/>
          <p:cNvSpPr txBox="1"/>
          <p:nvPr/>
        </p:nvSpPr>
        <p:spPr>
          <a:xfrm>
            <a:off x="3323591" y="2668700"/>
            <a:ext cx="696324" cy="170131"/>
          </a:xfrm>
          <a:prstGeom prst="rect">
            <a:avLst/>
          </a:prstGeom>
          <a:noFill/>
        </p:spPr>
        <p:txBody>
          <a:bodyPr wrap="square" lIns="0" tIns="0" rIns="0" bIns="0" rtlCol="0">
            <a:noAutofit/>
          </a:bodyPr>
          <a:lstStyle/>
          <a:p>
            <a:pPr>
              <a:lnSpc>
                <a:spcPct val="90000"/>
              </a:lnSpc>
            </a:pPr>
            <a:r>
              <a:rPr lang="en-US" sz="900" dirty="0">
                <a:solidFill>
                  <a:schemeClr val="accent4"/>
                </a:solidFill>
              </a:rPr>
              <a:t>Frequency</a:t>
            </a:r>
            <a:br>
              <a:rPr lang="en-US" sz="900" dirty="0">
                <a:solidFill>
                  <a:schemeClr val="accent4"/>
                </a:solidFill>
              </a:rPr>
            </a:br>
            <a:r>
              <a:rPr lang="en-US" sz="900" dirty="0">
                <a:solidFill>
                  <a:schemeClr val="accent4"/>
                </a:solidFill>
              </a:rPr>
              <a:t>(MHz)</a:t>
            </a:r>
          </a:p>
        </p:txBody>
      </p:sp>
      <p:sp>
        <p:nvSpPr>
          <p:cNvPr id="51" name="TextBox 50"/>
          <p:cNvSpPr txBox="1"/>
          <p:nvPr/>
        </p:nvSpPr>
        <p:spPr>
          <a:xfrm>
            <a:off x="3332318" y="2975851"/>
            <a:ext cx="696324" cy="170131"/>
          </a:xfrm>
          <a:prstGeom prst="rect">
            <a:avLst/>
          </a:prstGeom>
          <a:noFill/>
        </p:spPr>
        <p:txBody>
          <a:bodyPr wrap="square" lIns="0" tIns="0" rIns="0" bIns="0" rtlCol="0">
            <a:noAutofit/>
          </a:bodyPr>
          <a:lstStyle/>
          <a:p>
            <a:pPr>
              <a:lnSpc>
                <a:spcPct val="90000"/>
              </a:lnSpc>
            </a:pPr>
            <a:r>
              <a:rPr lang="en-US" sz="900" dirty="0">
                <a:solidFill>
                  <a:schemeClr val="accent5"/>
                </a:solidFill>
              </a:rPr>
              <a:t>Typical Power</a:t>
            </a:r>
          </a:p>
          <a:p>
            <a:pPr>
              <a:lnSpc>
                <a:spcPct val="90000"/>
              </a:lnSpc>
            </a:pPr>
            <a:r>
              <a:rPr lang="en-US" sz="900" dirty="0">
                <a:solidFill>
                  <a:schemeClr val="accent5"/>
                </a:solidFill>
              </a:rPr>
              <a:t>(Watts)</a:t>
            </a:r>
          </a:p>
        </p:txBody>
      </p:sp>
      <p:sp>
        <p:nvSpPr>
          <p:cNvPr id="52" name="TextBox 51"/>
          <p:cNvSpPr txBox="1"/>
          <p:nvPr/>
        </p:nvSpPr>
        <p:spPr>
          <a:xfrm>
            <a:off x="3323591" y="3347215"/>
            <a:ext cx="696324" cy="170131"/>
          </a:xfrm>
          <a:prstGeom prst="rect">
            <a:avLst/>
          </a:prstGeom>
          <a:noFill/>
        </p:spPr>
        <p:txBody>
          <a:bodyPr wrap="square" lIns="0" tIns="0" rIns="0" bIns="0" rtlCol="0">
            <a:noAutofit/>
          </a:bodyPr>
          <a:lstStyle/>
          <a:p>
            <a:pPr>
              <a:lnSpc>
                <a:spcPct val="90000"/>
              </a:lnSpc>
            </a:pPr>
            <a:r>
              <a:rPr lang="en-US" sz="900" dirty="0"/>
              <a:t>Number of Cores</a:t>
            </a:r>
          </a:p>
        </p:txBody>
      </p:sp>
      <p:sp>
        <p:nvSpPr>
          <p:cNvPr id="53" name="Freeform 52"/>
          <p:cNvSpPr/>
          <p:nvPr/>
        </p:nvSpPr>
        <p:spPr bwMode="ltGray">
          <a:xfrm>
            <a:off x="840658" y="1743764"/>
            <a:ext cx="2256534" cy="2002327"/>
          </a:xfrm>
          <a:custGeom>
            <a:avLst/>
            <a:gdLst>
              <a:gd name="connsiteX0" fmla="*/ 0 w 3008712"/>
              <a:gd name="connsiteY0" fmla="*/ 2669769 h 2669769"/>
              <a:gd name="connsiteX1" fmla="*/ 1081549 w 3008712"/>
              <a:gd name="connsiteY1" fmla="*/ 1966763 h 2669769"/>
              <a:gd name="connsiteX2" fmla="*/ 2059858 w 3008712"/>
              <a:gd name="connsiteY2" fmla="*/ 1081859 h 2669769"/>
              <a:gd name="connsiteX3" fmla="*/ 2851355 w 3008712"/>
              <a:gd name="connsiteY3" fmla="*/ 177292 h 2669769"/>
              <a:gd name="connsiteX4" fmla="*/ 3008671 w 3008712"/>
              <a:gd name="connsiteY4" fmla="*/ 311 h 2669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712" h="2669769">
                <a:moveTo>
                  <a:pt x="0" y="2669769"/>
                </a:moveTo>
                <a:cubicBezTo>
                  <a:pt x="369119" y="2450592"/>
                  <a:pt x="738239" y="2231415"/>
                  <a:pt x="1081549" y="1966763"/>
                </a:cubicBezTo>
                <a:cubicBezTo>
                  <a:pt x="1424859" y="1702111"/>
                  <a:pt x="1764890" y="1380104"/>
                  <a:pt x="2059858" y="1081859"/>
                </a:cubicBezTo>
                <a:cubicBezTo>
                  <a:pt x="2354826" y="783614"/>
                  <a:pt x="2693220" y="357550"/>
                  <a:pt x="2851355" y="177292"/>
                </a:cubicBezTo>
                <a:cubicBezTo>
                  <a:pt x="3009491" y="-2966"/>
                  <a:pt x="3009081" y="-1328"/>
                  <a:pt x="3008671" y="311"/>
                </a:cubicBezTo>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4" name="Freeform 53"/>
          <p:cNvSpPr/>
          <p:nvPr/>
        </p:nvSpPr>
        <p:spPr bwMode="ltGray">
          <a:xfrm>
            <a:off x="3097162" y="1548581"/>
            <a:ext cx="176981" cy="188042"/>
          </a:xfrm>
          <a:custGeom>
            <a:avLst/>
            <a:gdLst>
              <a:gd name="connsiteX0" fmla="*/ 235975 w 235975"/>
              <a:gd name="connsiteY0" fmla="*/ 0 h 250723"/>
              <a:gd name="connsiteX1" fmla="*/ 0 w 235975"/>
              <a:gd name="connsiteY1" fmla="*/ 250723 h 250723"/>
            </a:gdLst>
            <a:ahLst/>
            <a:cxnLst>
              <a:cxn ang="0">
                <a:pos x="connsiteX0" y="connsiteY0"/>
              </a:cxn>
              <a:cxn ang="0">
                <a:pos x="connsiteX1" y="connsiteY1"/>
              </a:cxn>
            </a:cxnLst>
            <a:rect l="l" t="t" r="r" b="b"/>
            <a:pathLst>
              <a:path w="235975" h="250723">
                <a:moveTo>
                  <a:pt x="235975" y="0"/>
                </a:moveTo>
                <a:lnTo>
                  <a:pt x="0" y="250723"/>
                </a:lnTo>
              </a:path>
            </a:pathLst>
          </a:custGeom>
          <a:noFill/>
          <a:ln w="285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5" name="Freeform 54"/>
          <p:cNvSpPr/>
          <p:nvPr/>
        </p:nvSpPr>
        <p:spPr bwMode="ltGray">
          <a:xfrm>
            <a:off x="1788243" y="2369617"/>
            <a:ext cx="1117190" cy="981954"/>
          </a:xfrm>
          <a:custGeom>
            <a:avLst/>
            <a:gdLst>
              <a:gd name="connsiteX0" fmla="*/ 0 w 1489587"/>
              <a:gd name="connsiteY0" fmla="*/ 1307690 h 1307690"/>
              <a:gd name="connsiteX1" fmla="*/ 1066800 w 1489587"/>
              <a:gd name="connsiteY1" fmla="*/ 235974 h 1307690"/>
              <a:gd name="connsiteX2" fmla="*/ 1489587 w 1489587"/>
              <a:gd name="connsiteY2" fmla="*/ 0 h 1307690"/>
              <a:gd name="connsiteX0" fmla="*/ 0 w 1489587"/>
              <a:gd name="connsiteY0" fmla="*/ 1309272 h 1309272"/>
              <a:gd name="connsiteX1" fmla="*/ 1066800 w 1489587"/>
              <a:gd name="connsiteY1" fmla="*/ 237556 h 1309272"/>
              <a:gd name="connsiteX2" fmla="*/ 1489587 w 1489587"/>
              <a:gd name="connsiteY2" fmla="*/ 1582 h 1309272"/>
            </a:gdLst>
            <a:ahLst/>
            <a:cxnLst>
              <a:cxn ang="0">
                <a:pos x="connsiteX0" y="connsiteY0"/>
              </a:cxn>
              <a:cxn ang="0">
                <a:pos x="connsiteX1" y="connsiteY1"/>
              </a:cxn>
              <a:cxn ang="0">
                <a:pos x="connsiteX2" y="connsiteY2"/>
              </a:cxn>
            </a:cxnLst>
            <a:rect l="l" t="t" r="r" b="b"/>
            <a:pathLst>
              <a:path w="1489587" h="1309272">
                <a:moveTo>
                  <a:pt x="0" y="1309272"/>
                </a:moveTo>
                <a:cubicBezTo>
                  <a:pt x="409267" y="882388"/>
                  <a:pt x="784122" y="509581"/>
                  <a:pt x="1066800" y="237556"/>
                </a:cubicBezTo>
                <a:cubicBezTo>
                  <a:pt x="1349478" y="-34469"/>
                  <a:pt x="1489587" y="1582"/>
                  <a:pt x="1489587" y="1582"/>
                </a:cubicBez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6" name="Freeform 55"/>
          <p:cNvSpPr/>
          <p:nvPr/>
        </p:nvSpPr>
        <p:spPr bwMode="ltGray">
          <a:xfrm>
            <a:off x="2905433" y="2367116"/>
            <a:ext cx="313403" cy="51620"/>
          </a:xfrm>
          <a:custGeom>
            <a:avLst/>
            <a:gdLst>
              <a:gd name="connsiteX0" fmla="*/ 0 w 417871"/>
              <a:gd name="connsiteY0" fmla="*/ 0 h 68826"/>
              <a:gd name="connsiteX1" fmla="*/ 417871 w 417871"/>
              <a:gd name="connsiteY1" fmla="*/ 68826 h 68826"/>
              <a:gd name="connsiteX0" fmla="*/ 0 w 417871"/>
              <a:gd name="connsiteY0" fmla="*/ 0 h 68826"/>
              <a:gd name="connsiteX1" fmla="*/ 417871 w 417871"/>
              <a:gd name="connsiteY1" fmla="*/ 68826 h 68826"/>
            </a:gdLst>
            <a:ahLst/>
            <a:cxnLst>
              <a:cxn ang="0">
                <a:pos x="connsiteX0" y="connsiteY0"/>
              </a:cxn>
              <a:cxn ang="0">
                <a:pos x="connsiteX1" y="connsiteY1"/>
              </a:cxn>
            </a:cxnLst>
            <a:rect l="l" t="t" r="r" b="b"/>
            <a:pathLst>
              <a:path w="417871" h="68826">
                <a:moveTo>
                  <a:pt x="0" y="0"/>
                </a:moveTo>
                <a:cubicBezTo>
                  <a:pt x="163871" y="3278"/>
                  <a:pt x="278581" y="45884"/>
                  <a:pt x="417871" y="68826"/>
                </a:cubicBezTo>
              </a:path>
            </a:pathLst>
          </a:custGeom>
          <a:noFill/>
          <a:ln w="28575">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7" name="Freeform 56"/>
          <p:cNvSpPr/>
          <p:nvPr/>
        </p:nvSpPr>
        <p:spPr bwMode="ltGray">
          <a:xfrm>
            <a:off x="848033" y="2669458"/>
            <a:ext cx="2072148" cy="1216742"/>
          </a:xfrm>
          <a:custGeom>
            <a:avLst/>
            <a:gdLst>
              <a:gd name="connsiteX0" fmla="*/ 0 w 2762864"/>
              <a:gd name="connsiteY0" fmla="*/ 1622323 h 1622323"/>
              <a:gd name="connsiteX1" fmla="*/ 1322438 w 2762864"/>
              <a:gd name="connsiteY1" fmla="*/ 973394 h 1622323"/>
              <a:gd name="connsiteX2" fmla="*/ 2148348 w 2762864"/>
              <a:gd name="connsiteY2" fmla="*/ 299884 h 1622323"/>
              <a:gd name="connsiteX3" fmla="*/ 2762864 w 2762864"/>
              <a:gd name="connsiteY3" fmla="*/ 0 h 1622323"/>
              <a:gd name="connsiteX0" fmla="*/ 0 w 2762864"/>
              <a:gd name="connsiteY0" fmla="*/ 1622323 h 1622323"/>
              <a:gd name="connsiteX1" fmla="*/ 1322438 w 2762864"/>
              <a:gd name="connsiteY1" fmla="*/ 973394 h 1622323"/>
              <a:gd name="connsiteX2" fmla="*/ 2148348 w 2762864"/>
              <a:gd name="connsiteY2" fmla="*/ 299884 h 1622323"/>
              <a:gd name="connsiteX3" fmla="*/ 2762864 w 2762864"/>
              <a:gd name="connsiteY3" fmla="*/ 0 h 1622323"/>
              <a:gd name="connsiteX0" fmla="*/ 0 w 2762864"/>
              <a:gd name="connsiteY0" fmla="*/ 1622323 h 1622323"/>
              <a:gd name="connsiteX1" fmla="*/ 1322438 w 2762864"/>
              <a:gd name="connsiteY1" fmla="*/ 973394 h 1622323"/>
              <a:gd name="connsiteX2" fmla="*/ 2148348 w 2762864"/>
              <a:gd name="connsiteY2" fmla="*/ 299884 h 1622323"/>
              <a:gd name="connsiteX3" fmla="*/ 2762864 w 2762864"/>
              <a:gd name="connsiteY3" fmla="*/ 0 h 1622323"/>
            </a:gdLst>
            <a:ahLst/>
            <a:cxnLst>
              <a:cxn ang="0">
                <a:pos x="connsiteX0" y="connsiteY0"/>
              </a:cxn>
              <a:cxn ang="0">
                <a:pos x="connsiteX1" y="connsiteY1"/>
              </a:cxn>
              <a:cxn ang="0">
                <a:pos x="connsiteX2" y="connsiteY2"/>
              </a:cxn>
              <a:cxn ang="0">
                <a:pos x="connsiteX3" y="connsiteY3"/>
              </a:cxn>
            </a:cxnLst>
            <a:rect l="l" t="t" r="r" b="b"/>
            <a:pathLst>
              <a:path w="2762864" h="1622323">
                <a:moveTo>
                  <a:pt x="0" y="1622323"/>
                </a:moveTo>
                <a:cubicBezTo>
                  <a:pt x="482190" y="1408061"/>
                  <a:pt x="964380" y="1193800"/>
                  <a:pt x="1322438" y="973394"/>
                </a:cubicBezTo>
                <a:cubicBezTo>
                  <a:pt x="1680496" y="752987"/>
                  <a:pt x="1898444" y="516194"/>
                  <a:pt x="2148348" y="299884"/>
                </a:cubicBezTo>
                <a:cubicBezTo>
                  <a:pt x="2398252" y="83574"/>
                  <a:pt x="2565809" y="4917"/>
                  <a:pt x="2762864" y="0"/>
                </a:cubicBezTo>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8" name="Freeform 57"/>
          <p:cNvSpPr/>
          <p:nvPr/>
        </p:nvSpPr>
        <p:spPr bwMode="ltGray">
          <a:xfrm>
            <a:off x="2923867" y="2669433"/>
            <a:ext cx="287594" cy="62707"/>
          </a:xfrm>
          <a:custGeom>
            <a:avLst/>
            <a:gdLst>
              <a:gd name="connsiteX0" fmla="*/ 0 w 383458"/>
              <a:gd name="connsiteY0" fmla="*/ 0 h 83575"/>
              <a:gd name="connsiteX1" fmla="*/ 383458 w 383458"/>
              <a:gd name="connsiteY1" fmla="*/ 83575 h 83575"/>
              <a:gd name="connsiteX0" fmla="*/ 0 w 383458"/>
              <a:gd name="connsiteY0" fmla="*/ 34 h 83609"/>
              <a:gd name="connsiteX1" fmla="*/ 383458 w 383458"/>
              <a:gd name="connsiteY1" fmla="*/ 83609 h 83609"/>
            </a:gdLst>
            <a:ahLst/>
            <a:cxnLst>
              <a:cxn ang="0">
                <a:pos x="connsiteX0" y="connsiteY0"/>
              </a:cxn>
              <a:cxn ang="0">
                <a:pos x="connsiteX1" y="connsiteY1"/>
              </a:cxn>
            </a:cxnLst>
            <a:rect l="l" t="t" r="r" b="b"/>
            <a:pathLst>
              <a:path w="383458" h="83609">
                <a:moveTo>
                  <a:pt x="0" y="34"/>
                </a:moveTo>
                <a:cubicBezTo>
                  <a:pt x="157316" y="-1605"/>
                  <a:pt x="255639" y="55751"/>
                  <a:pt x="383458" y="83609"/>
                </a:cubicBezTo>
              </a:path>
            </a:pathLst>
          </a:custGeom>
          <a:noFill/>
          <a:ln w="28575">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9" name="Freeform 58"/>
          <p:cNvSpPr/>
          <p:nvPr/>
        </p:nvSpPr>
        <p:spPr bwMode="ltGray">
          <a:xfrm>
            <a:off x="866467" y="3141217"/>
            <a:ext cx="2214590" cy="859283"/>
          </a:xfrm>
          <a:custGeom>
            <a:avLst/>
            <a:gdLst>
              <a:gd name="connsiteX0" fmla="*/ 0 w 2959510"/>
              <a:gd name="connsiteY0" fmla="*/ 1135626 h 1135626"/>
              <a:gd name="connsiteX1" fmla="*/ 599768 w 2959510"/>
              <a:gd name="connsiteY1" fmla="*/ 968478 h 1135626"/>
              <a:gd name="connsiteX2" fmla="*/ 1681316 w 2959510"/>
              <a:gd name="connsiteY2" fmla="*/ 545691 h 1135626"/>
              <a:gd name="connsiteX3" fmla="*/ 2389239 w 2959510"/>
              <a:gd name="connsiteY3" fmla="*/ 98323 h 1135626"/>
              <a:gd name="connsiteX4" fmla="*/ 2959510 w 2959510"/>
              <a:gd name="connsiteY4" fmla="*/ 0 h 1135626"/>
              <a:gd name="connsiteX0" fmla="*/ 0 w 2952786"/>
              <a:gd name="connsiteY0" fmla="*/ 1145711 h 1145711"/>
              <a:gd name="connsiteX1" fmla="*/ 599768 w 2952786"/>
              <a:gd name="connsiteY1" fmla="*/ 978563 h 1145711"/>
              <a:gd name="connsiteX2" fmla="*/ 1681316 w 2952786"/>
              <a:gd name="connsiteY2" fmla="*/ 555776 h 1145711"/>
              <a:gd name="connsiteX3" fmla="*/ 2389239 w 2952786"/>
              <a:gd name="connsiteY3" fmla="*/ 108408 h 1145711"/>
              <a:gd name="connsiteX4" fmla="*/ 2952786 w 2952786"/>
              <a:gd name="connsiteY4" fmla="*/ 0 h 1145711"/>
              <a:gd name="connsiteX0" fmla="*/ 0 w 2952786"/>
              <a:gd name="connsiteY0" fmla="*/ 1145711 h 1145711"/>
              <a:gd name="connsiteX1" fmla="*/ 599768 w 2952786"/>
              <a:gd name="connsiteY1" fmla="*/ 978563 h 1145711"/>
              <a:gd name="connsiteX2" fmla="*/ 1681316 w 2952786"/>
              <a:gd name="connsiteY2" fmla="*/ 555776 h 1145711"/>
              <a:gd name="connsiteX3" fmla="*/ 2389239 w 2952786"/>
              <a:gd name="connsiteY3" fmla="*/ 108408 h 1145711"/>
              <a:gd name="connsiteX4" fmla="*/ 2952786 w 2952786"/>
              <a:gd name="connsiteY4" fmla="*/ 0 h 1145711"/>
              <a:gd name="connsiteX0" fmla="*/ 0 w 2952786"/>
              <a:gd name="connsiteY0" fmla="*/ 1145711 h 1145711"/>
              <a:gd name="connsiteX1" fmla="*/ 599768 w 2952786"/>
              <a:gd name="connsiteY1" fmla="*/ 978563 h 1145711"/>
              <a:gd name="connsiteX2" fmla="*/ 1681316 w 2952786"/>
              <a:gd name="connsiteY2" fmla="*/ 555776 h 1145711"/>
              <a:gd name="connsiteX3" fmla="*/ 2389239 w 2952786"/>
              <a:gd name="connsiteY3" fmla="*/ 108408 h 1145711"/>
              <a:gd name="connsiteX4" fmla="*/ 2952786 w 2952786"/>
              <a:gd name="connsiteY4" fmla="*/ 0 h 1145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86" h="1145711">
                <a:moveTo>
                  <a:pt x="0" y="1145711"/>
                </a:moveTo>
                <a:cubicBezTo>
                  <a:pt x="159774" y="1111298"/>
                  <a:pt x="319549" y="1076885"/>
                  <a:pt x="599768" y="978563"/>
                </a:cubicBezTo>
                <a:cubicBezTo>
                  <a:pt x="879987" y="880241"/>
                  <a:pt x="1389795" y="720973"/>
                  <a:pt x="1681316" y="555776"/>
                </a:cubicBezTo>
                <a:cubicBezTo>
                  <a:pt x="1972837" y="390579"/>
                  <a:pt x="2177327" y="201037"/>
                  <a:pt x="2389239" y="108408"/>
                </a:cubicBezTo>
                <a:cubicBezTo>
                  <a:pt x="2601151" y="15779"/>
                  <a:pt x="2774166" y="3687"/>
                  <a:pt x="2952786" y="0"/>
                </a:cubicBezTo>
              </a:path>
            </a:pathLst>
          </a:cu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0" name="Freeform 59"/>
          <p:cNvSpPr/>
          <p:nvPr/>
        </p:nvSpPr>
        <p:spPr bwMode="ltGray">
          <a:xfrm>
            <a:off x="3082413" y="3136731"/>
            <a:ext cx="180668" cy="11803"/>
          </a:xfrm>
          <a:custGeom>
            <a:avLst/>
            <a:gdLst>
              <a:gd name="connsiteX0" fmla="*/ 0 w 240890"/>
              <a:gd name="connsiteY0" fmla="*/ 0 h 14748"/>
              <a:gd name="connsiteX1" fmla="*/ 240890 w 240890"/>
              <a:gd name="connsiteY1" fmla="*/ 14748 h 14748"/>
              <a:gd name="connsiteX0" fmla="*/ 0 w 240890"/>
              <a:gd name="connsiteY0" fmla="*/ 989 h 15737"/>
              <a:gd name="connsiteX1" fmla="*/ 240890 w 240890"/>
              <a:gd name="connsiteY1" fmla="*/ 15737 h 15737"/>
            </a:gdLst>
            <a:ahLst/>
            <a:cxnLst>
              <a:cxn ang="0">
                <a:pos x="connsiteX0" y="connsiteY0"/>
              </a:cxn>
              <a:cxn ang="0">
                <a:pos x="connsiteX1" y="connsiteY1"/>
              </a:cxn>
            </a:cxnLst>
            <a:rect l="l" t="t" r="r" b="b"/>
            <a:pathLst>
              <a:path w="240890" h="15737">
                <a:moveTo>
                  <a:pt x="0" y="989"/>
                </a:moveTo>
                <a:cubicBezTo>
                  <a:pt x="99961" y="-3927"/>
                  <a:pt x="160593" y="10821"/>
                  <a:pt x="240890" y="15737"/>
                </a:cubicBezTo>
              </a:path>
            </a:pathLst>
          </a:custGeom>
          <a:noFill/>
          <a:ln w="28575">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1" name="Freeform 60"/>
          <p:cNvSpPr/>
          <p:nvPr/>
        </p:nvSpPr>
        <p:spPr bwMode="ltGray">
          <a:xfrm>
            <a:off x="842122" y="3454213"/>
            <a:ext cx="2259107" cy="428625"/>
          </a:xfrm>
          <a:custGeom>
            <a:avLst/>
            <a:gdLst>
              <a:gd name="connsiteX0" fmla="*/ 0 w 3005418"/>
              <a:gd name="connsiteY0" fmla="*/ 581586 h 640147"/>
              <a:gd name="connsiteX1" fmla="*/ 2363321 w 3005418"/>
              <a:gd name="connsiteY1" fmla="*/ 584947 h 640147"/>
              <a:gd name="connsiteX2" fmla="*/ 3005418 w 3005418"/>
              <a:gd name="connsiteY2" fmla="*/ 0 h 640147"/>
              <a:gd name="connsiteX0" fmla="*/ 0 w 3005418"/>
              <a:gd name="connsiteY0" fmla="*/ 581586 h 604646"/>
              <a:gd name="connsiteX1" fmla="*/ 2363321 w 3005418"/>
              <a:gd name="connsiteY1" fmla="*/ 584947 h 604646"/>
              <a:gd name="connsiteX2" fmla="*/ 3005418 w 3005418"/>
              <a:gd name="connsiteY2" fmla="*/ 0 h 604646"/>
              <a:gd name="connsiteX0" fmla="*/ 0 w 3005418"/>
              <a:gd name="connsiteY0" fmla="*/ 581586 h 600755"/>
              <a:gd name="connsiteX1" fmla="*/ 2370045 w 3005418"/>
              <a:gd name="connsiteY1" fmla="*/ 568139 h 600755"/>
              <a:gd name="connsiteX2" fmla="*/ 3005418 w 3005418"/>
              <a:gd name="connsiteY2" fmla="*/ 0 h 600755"/>
              <a:gd name="connsiteX0" fmla="*/ 0 w 3005418"/>
              <a:gd name="connsiteY0" fmla="*/ 581586 h 581586"/>
              <a:gd name="connsiteX1" fmla="*/ 2370045 w 3005418"/>
              <a:gd name="connsiteY1" fmla="*/ 568139 h 581586"/>
              <a:gd name="connsiteX2" fmla="*/ 3005418 w 3005418"/>
              <a:gd name="connsiteY2" fmla="*/ 0 h 581586"/>
              <a:gd name="connsiteX0" fmla="*/ 0 w 3005418"/>
              <a:gd name="connsiteY0" fmla="*/ 581586 h 581586"/>
              <a:gd name="connsiteX1" fmla="*/ 2370045 w 3005418"/>
              <a:gd name="connsiteY1" fmla="*/ 568139 h 581586"/>
              <a:gd name="connsiteX2" fmla="*/ 3005418 w 3005418"/>
              <a:gd name="connsiteY2" fmla="*/ 0 h 581586"/>
              <a:gd name="connsiteX0" fmla="*/ 0 w 3005418"/>
              <a:gd name="connsiteY0" fmla="*/ 581586 h 581586"/>
              <a:gd name="connsiteX1" fmla="*/ 2370045 w 3005418"/>
              <a:gd name="connsiteY1" fmla="*/ 568139 h 581586"/>
              <a:gd name="connsiteX2" fmla="*/ 3005418 w 3005418"/>
              <a:gd name="connsiteY2" fmla="*/ 0 h 581586"/>
              <a:gd name="connsiteX0" fmla="*/ 0 w 3005418"/>
              <a:gd name="connsiteY0" fmla="*/ 581586 h 581586"/>
              <a:gd name="connsiteX1" fmla="*/ 2370045 w 3005418"/>
              <a:gd name="connsiteY1" fmla="*/ 568139 h 581586"/>
              <a:gd name="connsiteX2" fmla="*/ 3005418 w 3005418"/>
              <a:gd name="connsiteY2" fmla="*/ 0 h 581586"/>
              <a:gd name="connsiteX0" fmla="*/ 0 w 3005418"/>
              <a:gd name="connsiteY0" fmla="*/ 581586 h 581586"/>
              <a:gd name="connsiteX1" fmla="*/ 2370045 w 3005418"/>
              <a:gd name="connsiteY1" fmla="*/ 568139 h 581586"/>
              <a:gd name="connsiteX2" fmla="*/ 3005418 w 3005418"/>
              <a:gd name="connsiteY2" fmla="*/ 0 h 581586"/>
              <a:gd name="connsiteX0" fmla="*/ 0 w 3005418"/>
              <a:gd name="connsiteY0" fmla="*/ 581586 h 581586"/>
              <a:gd name="connsiteX1" fmla="*/ 2370045 w 3005418"/>
              <a:gd name="connsiteY1" fmla="*/ 568139 h 581586"/>
              <a:gd name="connsiteX2" fmla="*/ 3005418 w 3005418"/>
              <a:gd name="connsiteY2" fmla="*/ 0 h 581586"/>
              <a:gd name="connsiteX0" fmla="*/ 0 w 3012142"/>
              <a:gd name="connsiteY0" fmla="*/ 571500 h 603046"/>
              <a:gd name="connsiteX1" fmla="*/ 2370045 w 3012142"/>
              <a:gd name="connsiteY1" fmla="*/ 558053 h 603046"/>
              <a:gd name="connsiteX2" fmla="*/ 3012142 w 3012142"/>
              <a:gd name="connsiteY2" fmla="*/ 0 h 603046"/>
              <a:gd name="connsiteX0" fmla="*/ 0 w 3012142"/>
              <a:gd name="connsiteY0" fmla="*/ 571500 h 603046"/>
              <a:gd name="connsiteX1" fmla="*/ 2370045 w 3012142"/>
              <a:gd name="connsiteY1" fmla="*/ 558053 h 603046"/>
              <a:gd name="connsiteX2" fmla="*/ 3012142 w 3012142"/>
              <a:gd name="connsiteY2" fmla="*/ 0 h 603046"/>
              <a:gd name="connsiteX0" fmla="*/ 0 w 3012142"/>
              <a:gd name="connsiteY0" fmla="*/ 571500 h 571500"/>
              <a:gd name="connsiteX1" fmla="*/ 2370045 w 3012142"/>
              <a:gd name="connsiteY1" fmla="*/ 558053 h 571500"/>
              <a:gd name="connsiteX2" fmla="*/ 3012142 w 3012142"/>
              <a:gd name="connsiteY2" fmla="*/ 0 h 571500"/>
              <a:gd name="connsiteX0" fmla="*/ 0 w 3012142"/>
              <a:gd name="connsiteY0" fmla="*/ 571500 h 571500"/>
              <a:gd name="connsiteX1" fmla="*/ 2370045 w 3012142"/>
              <a:gd name="connsiteY1" fmla="*/ 558053 h 571500"/>
              <a:gd name="connsiteX2" fmla="*/ 3012142 w 3012142"/>
              <a:gd name="connsiteY2" fmla="*/ 0 h 571500"/>
            </a:gdLst>
            <a:ahLst/>
            <a:cxnLst>
              <a:cxn ang="0">
                <a:pos x="connsiteX0" y="connsiteY0"/>
              </a:cxn>
              <a:cxn ang="0">
                <a:pos x="connsiteX1" y="connsiteY1"/>
              </a:cxn>
              <a:cxn ang="0">
                <a:pos x="connsiteX2" y="connsiteY2"/>
              </a:cxn>
            </a:cxnLst>
            <a:rect l="l" t="t" r="r" b="b"/>
            <a:pathLst>
              <a:path w="3012142" h="571500">
                <a:moveTo>
                  <a:pt x="0" y="571500"/>
                </a:moveTo>
                <a:lnTo>
                  <a:pt x="2370045" y="558053"/>
                </a:lnTo>
                <a:cubicBezTo>
                  <a:pt x="2693896" y="546847"/>
                  <a:pt x="2833968" y="159963"/>
                  <a:pt x="3012142" y="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2" name="Freeform 61"/>
          <p:cNvSpPr/>
          <p:nvPr/>
        </p:nvSpPr>
        <p:spPr bwMode="ltGray">
          <a:xfrm>
            <a:off x="3103750" y="3418075"/>
            <a:ext cx="163886" cy="33617"/>
          </a:xfrm>
          <a:custGeom>
            <a:avLst/>
            <a:gdLst>
              <a:gd name="connsiteX0" fmla="*/ 0 w 218515"/>
              <a:gd name="connsiteY0" fmla="*/ 36980 h 36980"/>
              <a:gd name="connsiteX1" fmla="*/ 218515 w 218515"/>
              <a:gd name="connsiteY1" fmla="*/ 0 h 36980"/>
              <a:gd name="connsiteX0" fmla="*/ 0 w 218515"/>
              <a:gd name="connsiteY0" fmla="*/ 36980 h 36980"/>
              <a:gd name="connsiteX1" fmla="*/ 218515 w 218515"/>
              <a:gd name="connsiteY1" fmla="*/ 0 h 36980"/>
              <a:gd name="connsiteX0" fmla="*/ 0 w 218515"/>
              <a:gd name="connsiteY0" fmla="*/ 44823 h 44823"/>
              <a:gd name="connsiteX1" fmla="*/ 218515 w 218515"/>
              <a:gd name="connsiteY1" fmla="*/ 7843 h 44823"/>
            </a:gdLst>
            <a:ahLst/>
            <a:cxnLst>
              <a:cxn ang="0">
                <a:pos x="connsiteX0" y="connsiteY0"/>
              </a:cxn>
              <a:cxn ang="0">
                <a:pos x="connsiteX1" y="connsiteY1"/>
              </a:cxn>
            </a:cxnLst>
            <a:rect l="l" t="t" r="r" b="b"/>
            <a:pathLst>
              <a:path w="218515" h="44823">
                <a:moveTo>
                  <a:pt x="0" y="44823"/>
                </a:moveTo>
                <a:cubicBezTo>
                  <a:pt x="69477" y="-4483"/>
                  <a:pt x="152401" y="-6724"/>
                  <a:pt x="218515" y="7843"/>
                </a:cubicBezTo>
              </a:path>
            </a:pathLst>
          </a:custGeom>
          <a:no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9" name="Group 68"/>
          <p:cNvGrpSpPr/>
          <p:nvPr/>
        </p:nvGrpSpPr>
        <p:grpSpPr>
          <a:xfrm rot="10800000">
            <a:off x="3053352" y="3678300"/>
            <a:ext cx="2329775" cy="983704"/>
            <a:chOff x="4029275" y="2629920"/>
            <a:chExt cx="3106367" cy="1311605"/>
          </a:xfrm>
        </p:grpSpPr>
        <p:sp>
          <p:nvSpPr>
            <p:cNvPr id="66" name="Freeform 65"/>
            <p:cNvSpPr/>
            <p:nvPr/>
          </p:nvSpPr>
          <p:spPr bwMode="ltGray">
            <a:xfrm>
              <a:off x="4154558" y="2629920"/>
              <a:ext cx="2856248" cy="1311605"/>
            </a:xfrm>
            <a:custGeom>
              <a:avLst/>
              <a:gdLst>
                <a:gd name="connsiteX0" fmla="*/ 0 w 2862469"/>
                <a:gd name="connsiteY0" fmla="*/ 288235 h 2226365"/>
                <a:gd name="connsiteX1" fmla="*/ 0 w 2862469"/>
                <a:gd name="connsiteY1" fmla="*/ 0 h 2226365"/>
                <a:gd name="connsiteX2" fmla="*/ 2862469 w 2862469"/>
                <a:gd name="connsiteY2" fmla="*/ 0 h 2226365"/>
                <a:gd name="connsiteX3" fmla="*/ 2862469 w 2862469"/>
                <a:gd name="connsiteY3" fmla="*/ 2226365 h 2226365"/>
                <a:gd name="connsiteX0" fmla="*/ 0 w 2862469"/>
                <a:gd name="connsiteY0" fmla="*/ 587769 h 2226365"/>
                <a:gd name="connsiteX1" fmla="*/ 0 w 2862469"/>
                <a:gd name="connsiteY1" fmla="*/ 0 h 2226365"/>
                <a:gd name="connsiteX2" fmla="*/ 2862469 w 2862469"/>
                <a:gd name="connsiteY2" fmla="*/ 0 h 2226365"/>
                <a:gd name="connsiteX3" fmla="*/ 2862469 w 2862469"/>
                <a:gd name="connsiteY3" fmla="*/ 2226365 h 2226365"/>
              </a:gdLst>
              <a:ahLst/>
              <a:cxnLst>
                <a:cxn ang="0">
                  <a:pos x="connsiteX0" y="connsiteY0"/>
                </a:cxn>
                <a:cxn ang="0">
                  <a:pos x="connsiteX1" y="connsiteY1"/>
                </a:cxn>
                <a:cxn ang="0">
                  <a:pos x="connsiteX2" y="connsiteY2"/>
                </a:cxn>
                <a:cxn ang="0">
                  <a:pos x="connsiteX3" y="connsiteY3"/>
                </a:cxn>
              </a:cxnLst>
              <a:rect l="l" t="t" r="r" b="b"/>
              <a:pathLst>
                <a:path w="2862469" h="2226365">
                  <a:moveTo>
                    <a:pt x="0" y="587769"/>
                  </a:moveTo>
                  <a:lnTo>
                    <a:pt x="0" y="0"/>
                  </a:lnTo>
                  <a:lnTo>
                    <a:pt x="2862469" y="0"/>
                  </a:lnTo>
                  <a:lnTo>
                    <a:pt x="2862469" y="2226365"/>
                  </a:lnTo>
                </a:path>
              </a:pathLst>
            </a:custGeom>
            <a:noFill/>
            <a:ln w="57150">
              <a:solidFill>
                <a:schemeClr val="bg1">
                  <a:lumMod val="65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7" name="Freeform 66"/>
            <p:cNvSpPr/>
            <p:nvPr/>
          </p:nvSpPr>
          <p:spPr bwMode="ltGray">
            <a:xfrm rot="2700000">
              <a:off x="4032080" y="2703947"/>
              <a:ext cx="241265" cy="246876"/>
            </a:xfrm>
            <a:custGeom>
              <a:avLst/>
              <a:gdLst>
                <a:gd name="connsiteX0" fmla="*/ 446809 w 446809"/>
                <a:gd name="connsiteY0" fmla="*/ 0 h 457200"/>
                <a:gd name="connsiteX1" fmla="*/ 446809 w 446809"/>
                <a:gd name="connsiteY1" fmla="*/ 457200 h 457200"/>
                <a:gd name="connsiteX2" fmla="*/ 0 w 446809"/>
                <a:gd name="connsiteY2" fmla="*/ 457200 h 457200"/>
              </a:gdLst>
              <a:ahLst/>
              <a:cxnLst>
                <a:cxn ang="0">
                  <a:pos x="connsiteX0" y="connsiteY0"/>
                </a:cxn>
                <a:cxn ang="0">
                  <a:pos x="connsiteX1" y="connsiteY1"/>
                </a:cxn>
                <a:cxn ang="0">
                  <a:pos x="connsiteX2" y="connsiteY2"/>
                </a:cxn>
              </a:cxnLst>
              <a:rect l="l" t="t" r="r" b="b"/>
              <a:pathLst>
                <a:path w="446809" h="457200">
                  <a:moveTo>
                    <a:pt x="446809" y="0"/>
                  </a:moveTo>
                  <a:lnTo>
                    <a:pt x="446809" y="457200"/>
                  </a:lnTo>
                  <a:lnTo>
                    <a:pt x="0" y="457200"/>
                  </a:lnTo>
                </a:path>
              </a:pathLst>
            </a:custGeom>
            <a:noFill/>
            <a:ln w="508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8" name="Freeform 67"/>
            <p:cNvSpPr/>
            <p:nvPr/>
          </p:nvSpPr>
          <p:spPr bwMode="ltGray">
            <a:xfrm rot="2700000">
              <a:off x="6891571" y="3640605"/>
              <a:ext cx="241265" cy="246876"/>
            </a:xfrm>
            <a:custGeom>
              <a:avLst/>
              <a:gdLst>
                <a:gd name="connsiteX0" fmla="*/ 446809 w 446809"/>
                <a:gd name="connsiteY0" fmla="*/ 0 h 457200"/>
                <a:gd name="connsiteX1" fmla="*/ 446809 w 446809"/>
                <a:gd name="connsiteY1" fmla="*/ 457200 h 457200"/>
                <a:gd name="connsiteX2" fmla="*/ 0 w 446809"/>
                <a:gd name="connsiteY2" fmla="*/ 457200 h 457200"/>
              </a:gdLst>
              <a:ahLst/>
              <a:cxnLst>
                <a:cxn ang="0">
                  <a:pos x="connsiteX0" y="connsiteY0"/>
                </a:cxn>
                <a:cxn ang="0">
                  <a:pos x="connsiteX1" y="connsiteY1"/>
                </a:cxn>
                <a:cxn ang="0">
                  <a:pos x="connsiteX2" y="connsiteY2"/>
                </a:cxn>
              </a:cxnLst>
              <a:rect l="l" t="t" r="r" b="b"/>
              <a:pathLst>
                <a:path w="446809" h="457200">
                  <a:moveTo>
                    <a:pt x="446809" y="0"/>
                  </a:moveTo>
                  <a:lnTo>
                    <a:pt x="446809" y="457200"/>
                  </a:lnTo>
                  <a:lnTo>
                    <a:pt x="0" y="457200"/>
                  </a:lnTo>
                </a:path>
              </a:pathLst>
            </a:custGeom>
            <a:noFill/>
            <a:ln w="508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grpSp>
    </p:spTree>
    <p:extLst>
      <p:ext uri="{BB962C8B-B14F-4D97-AF65-F5344CB8AC3E}">
        <p14:creationId xmlns:p14="http://schemas.microsoft.com/office/powerpoint/2010/main" val="157881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2858" y="419308"/>
            <a:ext cx="8117206" cy="430887"/>
          </a:xfrm>
        </p:spPr>
        <p:txBody>
          <a:bodyPr/>
          <a:lstStyle/>
          <a:p>
            <a:r>
              <a:rPr lang="en-US" dirty="0" smtClean="0"/>
              <a:t>The “Sensible Machine” response to OSTP RFI</a:t>
            </a:r>
            <a:endParaRPr lang="en-US" dirty="0"/>
          </a:p>
        </p:txBody>
      </p:sp>
      <p:sp>
        <p:nvSpPr>
          <p:cNvPr id="4" name="Content Placeholder 3"/>
          <p:cNvSpPr>
            <a:spLocks noGrp="1"/>
          </p:cNvSpPr>
          <p:nvPr>
            <p:ph sz="quarter" idx="10"/>
          </p:nvPr>
        </p:nvSpPr>
        <p:spPr>
          <a:xfrm>
            <a:off x="362858" y="920120"/>
            <a:ext cx="8361794" cy="3666954"/>
          </a:xfrm>
        </p:spPr>
        <p:txBody>
          <a:bodyPr/>
          <a:lstStyle/>
          <a:p>
            <a:pPr marL="0" indent="0">
              <a:buNone/>
            </a:pPr>
            <a:r>
              <a:rPr lang="en-US" sz="2400" dirty="0"/>
              <a:t>The central thesis of this white paper is that although our present understanding of brains is limited, we know enough now to design and build circuits that can accelerate certain computational tasks; and as we learn more about how brains communicate and process information, we will be able to harness that understanding to create a new exponential growth path for computing technology</a:t>
            </a:r>
            <a:r>
              <a:rPr lang="en-US" sz="2400" dirty="0" smtClean="0"/>
              <a:t>.</a:t>
            </a:r>
            <a:endParaRPr lang="en-US" sz="2400" dirty="0"/>
          </a:p>
          <a:p>
            <a:pPr marL="0" indent="0">
              <a:buNone/>
            </a:pPr>
            <a:r>
              <a:rPr lang="en-US" sz="2400" dirty="0" smtClean="0"/>
              <a:t>Our challenge as </a:t>
            </a:r>
            <a:r>
              <a:rPr lang="en-US" sz="2400" dirty="0" smtClean="0"/>
              <a:t>a community </a:t>
            </a:r>
            <a:r>
              <a:rPr lang="en-US" sz="2400" dirty="0" smtClean="0"/>
              <a:t>is now to perform more computation per unit energy rather than manufacture more transistors per unit area.</a:t>
            </a:r>
          </a:p>
        </p:txBody>
      </p:sp>
    </p:spTree>
    <p:extLst>
      <p:ext uri="{BB962C8B-B14F-4D97-AF65-F5344CB8AC3E}">
        <p14:creationId xmlns:p14="http://schemas.microsoft.com/office/powerpoint/2010/main" val="1735409515"/>
      </p:ext>
    </p:extLst>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Text Box 5"/>
          <p:cNvSpPr txBox="1">
            <a:spLocks noChangeArrowheads="1"/>
          </p:cNvSpPr>
          <p:nvPr/>
        </p:nvSpPr>
        <p:spPr bwMode="auto">
          <a:xfrm>
            <a:off x="3361474" y="1009016"/>
            <a:ext cx="5561462"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14300" indent="-1143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spcAft>
                <a:spcPct val="10000"/>
              </a:spcAft>
            </a:pPr>
            <a:r>
              <a:rPr lang="en-US" sz="2000" b="1" dirty="0" smtClean="0">
                <a:solidFill>
                  <a:schemeClr val="accent1">
                    <a:lumMod val="75000"/>
                  </a:schemeClr>
                </a:solidFill>
                <a:latin typeface="+mn-lt"/>
              </a:rPr>
              <a:t>&lt;25 Watts</a:t>
            </a:r>
            <a:r>
              <a:rPr lang="en-US" sz="2000" b="1" dirty="0">
                <a:solidFill>
                  <a:schemeClr val="accent1">
                    <a:lumMod val="75000"/>
                  </a:schemeClr>
                </a:solidFill>
                <a:latin typeface="+mn-lt"/>
              </a:rPr>
              <a:t> </a:t>
            </a:r>
            <a:r>
              <a:rPr lang="en-US" sz="2000" b="1" dirty="0" smtClean="0">
                <a:solidFill>
                  <a:schemeClr val="accent1">
                    <a:lumMod val="75000"/>
                  </a:schemeClr>
                </a:solidFill>
                <a:latin typeface="+mn-lt"/>
              </a:rPr>
              <a:t>@ 100 Hz</a:t>
            </a:r>
          </a:p>
          <a:p>
            <a:pPr>
              <a:spcAft>
                <a:spcPct val="10000"/>
              </a:spcAft>
            </a:pPr>
            <a:endParaRPr lang="en-US" sz="2000" b="1" dirty="0">
              <a:solidFill>
                <a:schemeClr val="accent1">
                  <a:lumMod val="75000"/>
                </a:schemeClr>
              </a:solidFill>
              <a:latin typeface="+mn-lt"/>
            </a:endParaRPr>
          </a:p>
          <a:p>
            <a:pPr>
              <a:spcAft>
                <a:spcPct val="10000"/>
              </a:spcAft>
            </a:pPr>
            <a:r>
              <a:rPr lang="en-US" sz="2000" b="1" dirty="0" smtClean="0">
                <a:solidFill>
                  <a:schemeClr val="accent1">
                    <a:lumMod val="75000"/>
                  </a:schemeClr>
                </a:solidFill>
                <a:latin typeface="+mn-lt"/>
              </a:rPr>
              <a:t>What are the state variables for communication and computation?</a:t>
            </a:r>
          </a:p>
          <a:p>
            <a:pPr>
              <a:spcAft>
                <a:spcPct val="10000"/>
              </a:spcAft>
            </a:pPr>
            <a:endParaRPr lang="en-US" sz="2000" b="1" dirty="0">
              <a:solidFill>
                <a:schemeClr val="accent1">
                  <a:lumMod val="75000"/>
                </a:schemeClr>
              </a:solidFill>
              <a:latin typeface="+mn-lt"/>
            </a:endParaRPr>
          </a:p>
          <a:p>
            <a:pPr>
              <a:spcAft>
                <a:spcPct val="10000"/>
              </a:spcAft>
            </a:pPr>
            <a:r>
              <a:rPr lang="en-US" sz="2000" b="1" dirty="0" smtClean="0">
                <a:solidFill>
                  <a:schemeClr val="accent1">
                    <a:lumMod val="75000"/>
                  </a:schemeClr>
                </a:solidFill>
                <a:latin typeface="+mn-lt"/>
              </a:rPr>
              <a:t>Ion currents and molecular concentrations:</a:t>
            </a:r>
          </a:p>
          <a:p>
            <a:pPr>
              <a:spcAft>
                <a:spcPct val="10000"/>
              </a:spcAft>
            </a:pPr>
            <a:r>
              <a:rPr lang="en-US" sz="2000" b="1" dirty="0">
                <a:solidFill>
                  <a:schemeClr val="accent1">
                    <a:lumMod val="75000"/>
                  </a:schemeClr>
                </a:solidFill>
                <a:latin typeface="+mn-lt"/>
              </a:rPr>
              <a:t>	</a:t>
            </a:r>
            <a:r>
              <a:rPr lang="en-US" sz="2000" b="1" dirty="0" smtClean="0">
                <a:solidFill>
                  <a:schemeClr val="accent1">
                    <a:lumMod val="75000"/>
                  </a:schemeClr>
                </a:solidFill>
                <a:latin typeface="+mn-lt"/>
              </a:rPr>
              <a:t>very slow, high energy and inefficient!</a:t>
            </a:r>
          </a:p>
          <a:p>
            <a:pPr>
              <a:spcAft>
                <a:spcPct val="10000"/>
              </a:spcAft>
            </a:pPr>
            <a:endParaRPr lang="en-US" sz="2000" b="1" dirty="0">
              <a:solidFill>
                <a:schemeClr val="accent1">
                  <a:lumMod val="75000"/>
                </a:schemeClr>
              </a:solidFill>
              <a:latin typeface="+mn-lt"/>
            </a:endParaRPr>
          </a:p>
          <a:p>
            <a:pPr>
              <a:spcAft>
                <a:spcPct val="10000"/>
              </a:spcAft>
            </a:pPr>
            <a:r>
              <a:rPr lang="en-US" sz="2000" b="1" dirty="0" smtClean="0">
                <a:solidFill>
                  <a:schemeClr val="accent1">
                    <a:lumMod val="75000"/>
                  </a:schemeClr>
                </a:solidFill>
                <a:latin typeface="+mn-lt"/>
              </a:rPr>
              <a:t>How is information processed by a </a:t>
            </a:r>
            <a:r>
              <a:rPr lang="en-US" sz="2000" b="1" u="sng" dirty="0" smtClean="0">
                <a:solidFill>
                  <a:schemeClr val="accent1">
                    <a:lumMod val="75000"/>
                  </a:schemeClr>
                </a:solidFill>
                <a:latin typeface="+mn-lt"/>
              </a:rPr>
              <a:t>nonlinear dynamical system</a:t>
            </a:r>
            <a:r>
              <a:rPr lang="en-US" sz="2000" b="1" dirty="0" smtClean="0">
                <a:solidFill>
                  <a:schemeClr val="accent1">
                    <a:lumMod val="75000"/>
                  </a:schemeClr>
                </a:solidFill>
                <a:latin typeface="+mn-lt"/>
              </a:rPr>
              <a:t>?</a:t>
            </a:r>
          </a:p>
          <a:p>
            <a:pPr>
              <a:spcAft>
                <a:spcPct val="10000"/>
              </a:spcAft>
            </a:pPr>
            <a:endParaRPr lang="en-US" sz="2000" b="1" dirty="0">
              <a:solidFill>
                <a:schemeClr val="accent1">
                  <a:lumMod val="75000"/>
                </a:schemeClr>
              </a:solidFill>
              <a:latin typeface="+mn-lt"/>
            </a:endParaRPr>
          </a:p>
        </p:txBody>
      </p:sp>
      <p:sp>
        <p:nvSpPr>
          <p:cNvPr id="2" name="Title 1"/>
          <p:cNvSpPr>
            <a:spLocks noGrp="1"/>
          </p:cNvSpPr>
          <p:nvPr>
            <p:ph type="title"/>
          </p:nvPr>
        </p:nvSpPr>
        <p:spPr>
          <a:xfrm>
            <a:off x="475727" y="444095"/>
            <a:ext cx="7658414" cy="430887"/>
          </a:xfrm>
        </p:spPr>
        <p:txBody>
          <a:bodyPr/>
          <a:lstStyle/>
          <a:p>
            <a:r>
              <a:rPr lang="en-US" altLang="ko-KR" dirty="0" smtClean="0">
                <a:latin typeface="HP Simplified" panose="020B0604020204020204" pitchFamily="34" charset="0"/>
                <a:ea typeface="Gulim" panose="020B0600000101010101" pitchFamily="34" charset="-127"/>
              </a:rPr>
              <a:t>Inspiration from the brain:  remarkable </a:t>
            </a:r>
            <a:r>
              <a:rPr lang="en-US" altLang="ko-KR" u="sng" dirty="0" smtClean="0">
                <a:latin typeface="HP Simplified" panose="020B0604020204020204" pitchFamily="34" charset="0"/>
                <a:ea typeface="Gulim" panose="020B0600000101010101" pitchFamily="34" charset="-127"/>
              </a:rPr>
              <a:t>power</a:t>
            </a:r>
            <a:r>
              <a:rPr lang="en-US" altLang="ko-KR" dirty="0" smtClean="0">
                <a:latin typeface="HP Simplified" panose="020B0604020204020204" pitchFamily="34" charset="0"/>
                <a:ea typeface="Gulim" panose="020B0600000101010101" pitchFamily="34" charset="-127"/>
              </a:rPr>
              <a:t> </a:t>
            </a:r>
            <a:r>
              <a:rPr lang="en-US" altLang="ko-KR" dirty="0" smtClean="0">
                <a:latin typeface="HP Simplified" panose="020B0604020204020204" pitchFamily="34" charset="0"/>
                <a:ea typeface="Gulim" panose="020B0600000101010101" pitchFamily="34" charset="-127"/>
              </a:rPr>
              <a:t>efficiency</a:t>
            </a:r>
            <a:endParaRPr lang="en-US" dirty="0">
              <a:latin typeface="HP Simplified" panose="020B0604020204020204" pitchFamily="34" charset="0"/>
            </a:endParaRPr>
          </a:p>
        </p:txBody>
      </p:sp>
      <p:grpSp>
        <p:nvGrpSpPr>
          <p:cNvPr id="4" name="Group 3"/>
          <p:cNvGrpSpPr/>
          <p:nvPr/>
        </p:nvGrpSpPr>
        <p:grpSpPr>
          <a:xfrm>
            <a:off x="475727" y="1381385"/>
            <a:ext cx="2642287" cy="2148199"/>
            <a:chOff x="721911" y="1381385"/>
            <a:chExt cx="2642287" cy="2148199"/>
          </a:xfrm>
        </p:grpSpPr>
        <p:pic>
          <p:nvPicPr>
            <p:cNvPr id="154626" name="Picture 2" descr="http://www.rudyard.org/wp-content/uploads/2013/09/human-bra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911" y="1381385"/>
              <a:ext cx="2642287" cy="207948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61488" y="3291840"/>
              <a:ext cx="602710" cy="2377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975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P Simplified" panose="020B0604020204020204" pitchFamily="34" charset="0"/>
              </a:rPr>
              <a:t>Structure</a:t>
            </a:r>
            <a:r>
              <a:rPr lang="en-US" dirty="0" smtClean="0"/>
              <a:t> of a Neuromorphic Computing Program</a:t>
            </a:r>
            <a:endParaRPr lang="en-US" dirty="0"/>
          </a:p>
        </p:txBody>
      </p:sp>
      <p:sp>
        <p:nvSpPr>
          <p:cNvPr id="3" name="Slide Number Placeholder 2"/>
          <p:cNvSpPr>
            <a:spLocks noGrp="1"/>
          </p:cNvSpPr>
          <p:nvPr>
            <p:ph type="sldNum" sz="quarter" idx="12"/>
          </p:nvPr>
        </p:nvSpPr>
        <p:spPr/>
        <p:txBody>
          <a:bodyPr/>
          <a:lstStyle/>
          <a:p>
            <a:fld id="{00DE720E-C72B-42F0-AD69-52D60E3C605E}" type="slidenum">
              <a:rPr lang="en-US" smtClean="0">
                <a:solidFill>
                  <a:srgbClr val="E5E8E8">
                    <a:lumMod val="75000"/>
                  </a:srgbClr>
                </a:solidFill>
              </a:rPr>
              <a:pPr/>
              <a:t>11</a:t>
            </a:fld>
            <a:endParaRPr lang="en-US" dirty="0">
              <a:solidFill>
                <a:srgbClr val="E5E8E8">
                  <a:lumMod val="75000"/>
                </a:srgbClr>
              </a:solidFill>
            </a:endParaRPr>
          </a:p>
        </p:txBody>
      </p:sp>
      <p:sp>
        <p:nvSpPr>
          <p:cNvPr id="5" name="TextBox 4"/>
          <p:cNvSpPr txBox="1"/>
          <p:nvPr/>
        </p:nvSpPr>
        <p:spPr>
          <a:xfrm>
            <a:off x="387350" y="1028700"/>
            <a:ext cx="8189407" cy="3170099"/>
          </a:xfrm>
          <a:prstGeom prst="rect">
            <a:avLst/>
          </a:prstGeom>
          <a:noFill/>
        </p:spPr>
        <p:txBody>
          <a:bodyPr wrap="square" rtlCol="0">
            <a:spAutoFit/>
          </a:bodyPr>
          <a:lstStyle/>
          <a:p>
            <a:pPr marL="0" defTabSz="430213">
              <a:spcAft>
                <a:spcPts val="400"/>
              </a:spcAft>
              <a:buSzPct val="100000"/>
            </a:pPr>
            <a:r>
              <a:rPr lang="en-US" sz="2800" dirty="0" smtClean="0">
                <a:solidFill>
                  <a:srgbClr val="000000"/>
                </a:solidFill>
                <a:latin typeface="HP Simplified" pitchFamily="34" charset="0"/>
                <a:cs typeface="HP Simplified" pitchFamily="34" charset="0"/>
              </a:rPr>
              <a:t>Example: Chinese </a:t>
            </a:r>
            <a:r>
              <a:rPr lang="en-US" sz="2800" dirty="0" smtClean="0">
                <a:solidFill>
                  <a:srgbClr val="000000"/>
                </a:solidFill>
                <a:latin typeface="HP Simplified" pitchFamily="34" charset="0"/>
                <a:cs typeface="HP Simplified" pitchFamily="34" charset="0"/>
              </a:rPr>
              <a:t>Brain-Inspired Computing Research </a:t>
            </a:r>
          </a:p>
          <a:p>
            <a:pPr marL="0" defTabSz="430213">
              <a:spcAft>
                <a:spcPts val="400"/>
              </a:spcAft>
              <a:buSzPct val="100000"/>
            </a:pPr>
            <a:r>
              <a:rPr lang="en-US" sz="2400" dirty="0" smtClean="0">
                <a:solidFill>
                  <a:srgbClr val="000000"/>
                </a:solidFill>
                <a:latin typeface="HP Simplified" pitchFamily="34" charset="0"/>
                <a:cs typeface="HP Simplified" pitchFamily="34" charset="0"/>
              </a:rPr>
              <a:t>	Tsinghua University: </a:t>
            </a:r>
          </a:p>
          <a:p>
            <a:pPr marL="0" defTabSz="430213">
              <a:spcAft>
                <a:spcPts val="400"/>
              </a:spcAft>
              <a:buSzPct val="100000"/>
            </a:pPr>
            <a:r>
              <a:rPr lang="en-US" sz="2800" dirty="0">
                <a:solidFill>
                  <a:srgbClr val="000000"/>
                </a:solidFill>
                <a:latin typeface="HP Simplified" pitchFamily="34" charset="0"/>
                <a:cs typeface="HP Simplified" pitchFamily="34" charset="0"/>
              </a:rPr>
              <a:t>	</a:t>
            </a:r>
            <a:r>
              <a:rPr lang="en-US" sz="2800" dirty="0" smtClean="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Operating for three years</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35 faculty from seven departments in eight groups</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Well conceived, led and funded (internally by Tsinghua)</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Already </a:t>
            </a:r>
            <a:r>
              <a:rPr lang="en-US" sz="2400" dirty="0" err="1" smtClean="0">
                <a:solidFill>
                  <a:srgbClr val="000000"/>
                </a:solidFill>
                <a:latin typeface="HP Simplified" pitchFamily="34" charset="0"/>
                <a:cs typeface="HP Simplified" pitchFamily="34" charset="0"/>
              </a:rPr>
              <a:t>fabbed</a:t>
            </a:r>
            <a:r>
              <a:rPr lang="en-US" sz="2400" dirty="0" smtClean="0">
                <a:solidFill>
                  <a:srgbClr val="000000"/>
                </a:solidFill>
                <a:latin typeface="HP Simplified" pitchFamily="34" charset="0"/>
                <a:cs typeface="HP Simplified" pitchFamily="34" charset="0"/>
              </a:rPr>
              <a:t> two chips with a third taped out</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Planning to expand program internationally</a:t>
            </a:r>
            <a:endParaRPr lang="en-US" sz="2800" dirty="0" smtClean="0">
              <a:solidFill>
                <a:srgbClr val="000000"/>
              </a:solidFill>
              <a:latin typeface="HP Simplified" pitchFamily="34" charset="0"/>
              <a:cs typeface="HP Simplified" pitchFamily="34" charset="0"/>
            </a:endParaRPr>
          </a:p>
        </p:txBody>
      </p:sp>
    </p:spTree>
    <p:extLst>
      <p:ext uri="{BB962C8B-B14F-4D97-AF65-F5344CB8AC3E}">
        <p14:creationId xmlns:p14="http://schemas.microsoft.com/office/powerpoint/2010/main" val="280760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0DE720E-C72B-42F0-AD69-52D60E3C605E}" type="slidenum">
              <a:rPr lang="en-US" smtClean="0">
                <a:solidFill>
                  <a:srgbClr val="E5E8E8">
                    <a:lumMod val="75000"/>
                  </a:srgbClr>
                </a:solidFill>
              </a:rPr>
              <a:pPr/>
              <a:t>12</a:t>
            </a:fld>
            <a:endParaRPr lang="en-US" dirty="0">
              <a:solidFill>
                <a:srgbClr val="E5E8E8">
                  <a:lumMod val="75000"/>
                </a:srgbClr>
              </a:solidFill>
            </a:endParaRPr>
          </a:p>
        </p:txBody>
      </p:sp>
      <p:pic>
        <p:nvPicPr>
          <p:cNvPr id="6" name="Picture 5"/>
          <p:cNvPicPr>
            <a:picLocks noChangeAspect="1"/>
          </p:cNvPicPr>
          <p:nvPr/>
        </p:nvPicPr>
        <p:blipFill>
          <a:blip r:embed="rId2"/>
          <a:stretch>
            <a:fillRect/>
          </a:stretch>
        </p:blipFill>
        <p:spPr>
          <a:xfrm>
            <a:off x="879230" y="747214"/>
            <a:ext cx="6015851" cy="4150412"/>
          </a:xfrm>
          <a:prstGeom prst="rect">
            <a:avLst/>
          </a:prstGeom>
        </p:spPr>
      </p:pic>
      <p:sp>
        <p:nvSpPr>
          <p:cNvPr id="8" name="Title 1"/>
          <p:cNvSpPr txBox="1">
            <a:spLocks/>
          </p:cNvSpPr>
          <p:nvPr/>
        </p:nvSpPr>
        <p:spPr bwMode="black">
          <a:xfrm>
            <a:off x="476712" y="383905"/>
            <a:ext cx="4477126" cy="430887"/>
          </a:xfrm>
          <a:prstGeom prst="rect">
            <a:avLst/>
          </a:prstGeom>
          <a:ln>
            <a:noFill/>
          </a:ln>
        </p:spPr>
        <p:txBody>
          <a:bodyPr vert="horz" wrap="square" lIns="0" tIns="0" rIns="0" bIns="0" rtlCol="0" anchor="t" anchorCtr="0">
            <a:noAutofit/>
          </a:bodyPr>
          <a:lstStyle>
            <a:lvl1pPr algn="l" defTabSz="457200" rtl="0" eaLnBrk="1" latinLnBrk="0" hangingPunct="1">
              <a:lnSpc>
                <a:spcPct val="100000"/>
              </a:lnSpc>
              <a:spcBef>
                <a:spcPct val="0"/>
              </a:spcBef>
              <a:spcAft>
                <a:spcPts val="0"/>
              </a:spcAft>
              <a:buNone/>
              <a:defRPr lang="en-GB" sz="2800" b="1" i="0" kern="1200" dirty="0" smtClean="0">
                <a:solidFill>
                  <a:srgbClr val="000000"/>
                </a:solidFill>
                <a:latin typeface="HP Simplified" pitchFamily="34" charset="0"/>
                <a:ea typeface="+mj-ea"/>
                <a:cs typeface="HP Simplified" pitchFamily="34" charset="0"/>
              </a:defRPr>
            </a:lvl1pPr>
          </a:lstStyle>
          <a:p>
            <a:r>
              <a:rPr lang="en-US" sz="2100" dirty="0" smtClean="0"/>
              <a:t>Review of </a:t>
            </a:r>
            <a:r>
              <a:rPr lang="en-US" sz="2100" dirty="0" smtClean="0"/>
              <a:t>CIBCR, </a:t>
            </a:r>
            <a:r>
              <a:rPr lang="en-US" sz="2100" dirty="0" smtClean="0"/>
              <a:t>Tsinghua U.</a:t>
            </a:r>
            <a:endParaRPr lang="en-US" sz="2100" dirty="0"/>
          </a:p>
        </p:txBody>
      </p:sp>
    </p:spTree>
    <p:extLst>
      <p:ext uri="{BB962C8B-B14F-4D97-AF65-F5344CB8AC3E}">
        <p14:creationId xmlns:p14="http://schemas.microsoft.com/office/powerpoint/2010/main" val="2625885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latin typeface="HP Simplified" panose="020B0604020204020204" pitchFamily="34" charset="0"/>
              </a:rPr>
              <a:t>Structure of a US Nanotechnology-Inspired Future Computing Program</a:t>
            </a:r>
            <a:endParaRPr lang="en-US" dirty="0">
              <a:latin typeface="HP Simplified" panose="020B0604020204020204" pitchFamily="34" charset="0"/>
            </a:endParaRPr>
          </a:p>
        </p:txBody>
      </p:sp>
      <p:sp>
        <p:nvSpPr>
          <p:cNvPr id="5" name="TextBox 4"/>
          <p:cNvSpPr txBox="1"/>
          <p:nvPr/>
        </p:nvSpPr>
        <p:spPr>
          <a:xfrm>
            <a:off x="273348" y="665951"/>
            <a:ext cx="8498863" cy="2913618"/>
          </a:xfrm>
          <a:prstGeom prst="rect">
            <a:avLst/>
          </a:prstGeom>
          <a:noFill/>
        </p:spPr>
        <p:txBody>
          <a:bodyPr wrap="square" rtlCol="0">
            <a:spAutoFit/>
          </a:bodyPr>
          <a:lstStyle/>
          <a:p>
            <a:pPr defTabSz="430213">
              <a:spcAft>
                <a:spcPts val="400"/>
              </a:spcAft>
              <a:buSzPct val="100000"/>
            </a:pPr>
            <a:endParaRPr lang="en-US" sz="2000" dirty="0" smtClean="0">
              <a:solidFill>
                <a:srgbClr val="000000"/>
              </a:solidFill>
              <a:latin typeface="HP Simplified" pitchFamily="34" charset="0"/>
              <a:cs typeface="HP Simplified" pitchFamily="34" charset="0"/>
            </a:endParaRPr>
          </a:p>
          <a:p>
            <a:pPr defTabSz="430213">
              <a:spcAft>
                <a:spcPts val="400"/>
              </a:spcAft>
              <a:buSzPct val="100000"/>
            </a:pPr>
            <a:r>
              <a:rPr lang="en-US" sz="2000" dirty="0" smtClean="0">
                <a:solidFill>
                  <a:srgbClr val="000000"/>
                </a:solidFill>
                <a:latin typeface="HP Simplified" pitchFamily="34" charset="0"/>
                <a:cs typeface="HP Simplified" pitchFamily="34" charset="0"/>
              </a:rPr>
              <a:t>1.  Connect Theory of Computation with Neuroscience and Nonlinear Dynamics</a:t>
            </a:r>
          </a:p>
          <a:p>
            <a:pPr defTabSz="430213">
              <a:spcAft>
                <a:spcPts val="400"/>
              </a:spcAft>
              <a:buSzPct val="100000"/>
            </a:pPr>
            <a:r>
              <a:rPr lang="en-US" sz="2000" dirty="0" smtClean="0">
                <a:solidFill>
                  <a:srgbClr val="000000"/>
                </a:solidFill>
                <a:latin typeface="HP Simplified" pitchFamily="34" charset="0"/>
                <a:cs typeface="HP Simplified" pitchFamily="34" charset="0"/>
              </a:rPr>
              <a:t>      e.g. Boolean, CNN, </a:t>
            </a:r>
            <a:r>
              <a:rPr lang="en-US" sz="2000" dirty="0" err="1" smtClean="0">
                <a:solidFill>
                  <a:srgbClr val="000000"/>
                </a:solidFill>
                <a:latin typeface="HP Simplified" pitchFamily="34" charset="0"/>
                <a:cs typeface="HP Simplified" pitchFamily="34" charset="0"/>
              </a:rPr>
              <a:t>Baysian</a:t>
            </a:r>
            <a:r>
              <a:rPr lang="en-US" sz="2000" dirty="0" smtClean="0">
                <a:solidFill>
                  <a:srgbClr val="000000"/>
                </a:solidFill>
                <a:latin typeface="HP Simplified" pitchFamily="34" charset="0"/>
                <a:cs typeface="HP Simplified" pitchFamily="34" charset="0"/>
              </a:rPr>
              <a:t> Inference, Energy-Based Models, Markov Chains        </a:t>
            </a:r>
          </a:p>
          <a:p>
            <a:pPr defTabSz="430213">
              <a:spcAft>
                <a:spcPts val="400"/>
              </a:spcAft>
              <a:buSzPct val="100000"/>
            </a:pPr>
            <a:r>
              <a:rPr lang="en-US" sz="2000" dirty="0" smtClean="0">
                <a:solidFill>
                  <a:srgbClr val="000000"/>
                </a:solidFill>
                <a:latin typeface="HP Simplified" pitchFamily="34" charset="0"/>
                <a:cs typeface="HP Simplified" pitchFamily="34" charset="0"/>
              </a:rPr>
              <a:t>2.  Architecture of the Brain and Relation to Computing and Learning</a:t>
            </a:r>
          </a:p>
          <a:p>
            <a:pPr defTabSz="430213">
              <a:spcAft>
                <a:spcPts val="400"/>
              </a:spcAft>
              <a:buSzPct val="100000"/>
            </a:pPr>
            <a:r>
              <a:rPr lang="en-US" sz="2000" dirty="0" smtClean="0">
                <a:solidFill>
                  <a:srgbClr val="000000"/>
                </a:solidFill>
                <a:latin typeface="HP Simplified" pitchFamily="34" charset="0"/>
                <a:cs typeface="HP Simplified" pitchFamily="34" charset="0"/>
              </a:rPr>
              <a:t>      Theories of Mind:  </a:t>
            </a:r>
            <a:r>
              <a:rPr lang="en-US" sz="2000" dirty="0" err="1" smtClean="0">
                <a:solidFill>
                  <a:srgbClr val="000000"/>
                </a:solidFill>
                <a:latin typeface="HP Simplified" pitchFamily="34" charset="0"/>
                <a:cs typeface="HP Simplified" pitchFamily="34" charset="0"/>
              </a:rPr>
              <a:t>Albus</a:t>
            </a:r>
            <a:r>
              <a:rPr lang="en-US" sz="2000" dirty="0" smtClean="0">
                <a:solidFill>
                  <a:srgbClr val="000000"/>
                </a:solidFill>
                <a:latin typeface="HP Simplified" pitchFamily="34" charset="0"/>
                <a:cs typeface="HP Simplified" pitchFamily="34" charset="0"/>
              </a:rPr>
              <a:t>, </a:t>
            </a:r>
            <a:r>
              <a:rPr lang="en-US" sz="2000" dirty="0" err="1" smtClean="0">
                <a:solidFill>
                  <a:srgbClr val="000000"/>
                </a:solidFill>
                <a:latin typeface="HP Simplified" pitchFamily="34" charset="0"/>
                <a:cs typeface="HP Simplified" pitchFamily="34" charset="0"/>
              </a:rPr>
              <a:t>Eliasmith</a:t>
            </a:r>
            <a:r>
              <a:rPr lang="en-US" sz="2000" dirty="0" smtClean="0">
                <a:solidFill>
                  <a:srgbClr val="000000"/>
                </a:solidFill>
                <a:latin typeface="HP Simplified" pitchFamily="34" charset="0"/>
                <a:cs typeface="HP Simplified" pitchFamily="34" charset="0"/>
              </a:rPr>
              <a:t>, </a:t>
            </a:r>
            <a:r>
              <a:rPr lang="en-US" sz="2000" dirty="0" err="1" smtClean="0">
                <a:solidFill>
                  <a:srgbClr val="000000"/>
                </a:solidFill>
                <a:latin typeface="HP Simplified" pitchFamily="34" charset="0"/>
                <a:cs typeface="HP Simplified" pitchFamily="34" charset="0"/>
              </a:rPr>
              <a:t>Grossberg</a:t>
            </a:r>
            <a:r>
              <a:rPr lang="en-US" sz="2000" dirty="0" smtClean="0">
                <a:solidFill>
                  <a:srgbClr val="000000"/>
                </a:solidFill>
                <a:latin typeface="HP Simplified" pitchFamily="34" charset="0"/>
                <a:cs typeface="HP Simplified" pitchFamily="34" charset="0"/>
              </a:rPr>
              <a:t>, Mead, many others    </a:t>
            </a:r>
          </a:p>
          <a:p>
            <a:pPr defTabSz="430213">
              <a:spcAft>
                <a:spcPts val="400"/>
              </a:spcAft>
              <a:buSzPct val="100000"/>
            </a:pPr>
            <a:r>
              <a:rPr lang="en-US" sz="2000" dirty="0" smtClean="0">
                <a:solidFill>
                  <a:srgbClr val="000000"/>
                </a:solidFill>
                <a:latin typeface="HP Simplified" pitchFamily="34" charset="0"/>
                <a:cs typeface="HP Simplified" pitchFamily="34" charset="0"/>
              </a:rPr>
              <a:t>3.  Simulation of Computational Models and Systems</a:t>
            </a:r>
          </a:p>
          <a:p>
            <a:pPr defTabSz="430213">
              <a:spcAft>
                <a:spcPts val="400"/>
              </a:spcAft>
              <a:buSzPct val="100000"/>
            </a:pPr>
            <a:r>
              <a:rPr lang="en-US" sz="2000" dirty="0" smtClean="0">
                <a:solidFill>
                  <a:srgbClr val="000000"/>
                </a:solidFill>
                <a:latin typeface="HP Simplified" pitchFamily="34" charset="0"/>
                <a:cs typeface="HP Simplified" pitchFamily="34" charset="0"/>
              </a:rPr>
              <a:t>4.  System Software, Algorithms &amp; Apps – Make it Programmable/Adaptable </a:t>
            </a:r>
          </a:p>
          <a:p>
            <a:pPr defTabSz="430213">
              <a:spcAft>
                <a:spcPts val="400"/>
              </a:spcAft>
              <a:buSzPct val="100000"/>
            </a:pPr>
            <a:endParaRPr lang="en-US" sz="2000" dirty="0" smtClean="0">
              <a:solidFill>
                <a:srgbClr val="000000"/>
              </a:solidFill>
              <a:latin typeface="HP Simplified" pitchFamily="34" charset="0"/>
              <a:cs typeface="HP Simplified" pitchFamily="34" charset="0"/>
            </a:endParaRPr>
          </a:p>
        </p:txBody>
      </p:sp>
    </p:spTree>
    <p:extLst>
      <p:ext uri="{BB962C8B-B14F-4D97-AF65-F5344CB8AC3E}">
        <p14:creationId xmlns:p14="http://schemas.microsoft.com/office/powerpoint/2010/main" val="3241743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latin typeface="HP Simplified" panose="020B0604020204020204" pitchFamily="34" charset="0"/>
              </a:rPr>
              <a:t>Structure of a US Nanotechnology-Inspired Future Computing Program</a:t>
            </a:r>
            <a:endParaRPr lang="en-US" dirty="0">
              <a:latin typeface="HP Simplified" panose="020B0604020204020204" pitchFamily="34" charset="0"/>
            </a:endParaRPr>
          </a:p>
        </p:txBody>
      </p:sp>
      <p:sp>
        <p:nvSpPr>
          <p:cNvPr id="5" name="TextBox 4"/>
          <p:cNvSpPr txBox="1"/>
          <p:nvPr/>
        </p:nvSpPr>
        <p:spPr>
          <a:xfrm>
            <a:off x="273348" y="665951"/>
            <a:ext cx="8498863" cy="2554545"/>
          </a:xfrm>
          <a:prstGeom prst="rect">
            <a:avLst/>
          </a:prstGeom>
          <a:noFill/>
        </p:spPr>
        <p:txBody>
          <a:bodyPr wrap="square" rtlCol="0">
            <a:spAutoFit/>
          </a:bodyPr>
          <a:lstStyle/>
          <a:p>
            <a:pPr defTabSz="430213">
              <a:spcAft>
                <a:spcPts val="400"/>
              </a:spcAft>
              <a:buSzPct val="100000"/>
            </a:pPr>
            <a:r>
              <a:rPr lang="en-US" sz="2000" dirty="0" smtClean="0">
                <a:solidFill>
                  <a:srgbClr val="000000"/>
                </a:solidFill>
                <a:latin typeface="HP Simplified" pitchFamily="34" charset="0"/>
                <a:cs typeface="HP Simplified" pitchFamily="34" charset="0"/>
              </a:rPr>
              <a:t> </a:t>
            </a:r>
          </a:p>
          <a:p>
            <a:pPr defTabSz="430213">
              <a:spcAft>
                <a:spcPts val="400"/>
              </a:spcAft>
              <a:buSzPct val="100000"/>
            </a:pPr>
            <a:r>
              <a:rPr lang="en-US" sz="2000" dirty="0" smtClean="0">
                <a:solidFill>
                  <a:srgbClr val="000000"/>
                </a:solidFill>
                <a:latin typeface="HP Simplified" pitchFamily="34" charset="0"/>
                <a:cs typeface="HP Simplified" pitchFamily="34" charset="0"/>
              </a:rPr>
              <a:t>5.  Chip Design – System-on-Chip:  Accelerators, Learning and Controllers</a:t>
            </a:r>
          </a:p>
          <a:p>
            <a:pPr defTabSz="430213">
              <a:spcAft>
                <a:spcPts val="400"/>
              </a:spcAft>
              <a:buSzPct val="100000"/>
            </a:pPr>
            <a:r>
              <a:rPr lang="en-US" sz="2000" dirty="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     Compatible with standard processors, memory and data bus </a:t>
            </a:r>
          </a:p>
          <a:p>
            <a:pPr defTabSz="430213">
              <a:spcAft>
                <a:spcPts val="400"/>
              </a:spcAft>
              <a:buSzPct val="100000"/>
            </a:pPr>
            <a:r>
              <a:rPr lang="en-US" sz="2000" dirty="0" smtClean="0">
                <a:solidFill>
                  <a:srgbClr val="000000"/>
                </a:solidFill>
                <a:latin typeface="HP Simplified" pitchFamily="34" charset="0"/>
                <a:cs typeface="HP Simplified" pitchFamily="34" charset="0"/>
              </a:rPr>
              <a:t>6.   Chip Processing and Integration – Full Service Back End of Line on CMOS</a:t>
            </a:r>
          </a:p>
          <a:p>
            <a:pPr defTabSz="430213">
              <a:spcAft>
                <a:spcPts val="400"/>
              </a:spcAft>
              <a:buSzPct val="100000"/>
            </a:pPr>
            <a:r>
              <a:rPr lang="en-US" sz="2000" dirty="0" smtClean="0">
                <a:solidFill>
                  <a:srgbClr val="000000"/>
                </a:solidFill>
                <a:latin typeface="HP Simplified" pitchFamily="34" charset="0"/>
                <a:cs typeface="HP Simplified" pitchFamily="34" charset="0"/>
              </a:rPr>
              <a:t>       DoE </a:t>
            </a:r>
            <a:r>
              <a:rPr lang="en-US" sz="2000" dirty="0"/>
              <a:t>Nanoscale Science Research Centers (</a:t>
            </a:r>
            <a:r>
              <a:rPr lang="en-US" sz="2000" dirty="0" smtClean="0"/>
              <a:t>NSRCs) – e.g. CINT</a:t>
            </a:r>
            <a:endParaRPr lang="en-US" sz="2000" dirty="0" smtClean="0">
              <a:solidFill>
                <a:srgbClr val="000000"/>
              </a:solidFill>
              <a:latin typeface="HP Simplified" pitchFamily="34" charset="0"/>
              <a:cs typeface="HP Simplified" pitchFamily="34" charset="0"/>
            </a:endParaRPr>
          </a:p>
          <a:p>
            <a:pPr defTabSz="430213">
              <a:spcAft>
                <a:spcPts val="400"/>
              </a:spcAft>
              <a:buSzPct val="100000"/>
            </a:pPr>
            <a:r>
              <a:rPr lang="en-US" sz="2000" dirty="0" smtClean="0">
                <a:solidFill>
                  <a:srgbClr val="000000"/>
                </a:solidFill>
                <a:latin typeface="HP Simplified" pitchFamily="34" charset="0"/>
                <a:cs typeface="HP Simplified" pitchFamily="34" charset="0"/>
              </a:rPr>
              <a:t>7.  Devices and Materials – </a:t>
            </a:r>
            <a:r>
              <a:rPr lang="en-US" sz="2000" i="1" dirty="0" smtClean="0">
                <a:solidFill>
                  <a:srgbClr val="000000"/>
                </a:solidFill>
                <a:latin typeface="HP Simplified" pitchFamily="34" charset="0"/>
                <a:cs typeface="HP Simplified" pitchFamily="34" charset="0"/>
              </a:rPr>
              <a:t>in situ</a:t>
            </a:r>
            <a:r>
              <a:rPr lang="en-US" sz="2000" dirty="0" smtClean="0">
                <a:solidFill>
                  <a:srgbClr val="000000"/>
                </a:solidFill>
                <a:latin typeface="HP Simplified" pitchFamily="34" charset="0"/>
                <a:cs typeface="HP Simplified" pitchFamily="34" charset="0"/>
              </a:rPr>
              <a:t> and </a:t>
            </a:r>
            <a:r>
              <a:rPr lang="en-US" sz="2000" i="1" dirty="0" smtClean="0">
                <a:solidFill>
                  <a:srgbClr val="000000"/>
                </a:solidFill>
                <a:latin typeface="HP Simplified" pitchFamily="34" charset="0"/>
                <a:cs typeface="HP Simplified" pitchFamily="34" charset="0"/>
              </a:rPr>
              <a:t>in operando</a:t>
            </a:r>
            <a:r>
              <a:rPr lang="en-US" sz="2000" dirty="0" smtClean="0">
                <a:solidFill>
                  <a:srgbClr val="000000"/>
                </a:solidFill>
                <a:latin typeface="HP Simplified" pitchFamily="34" charset="0"/>
                <a:cs typeface="HP Simplified" pitchFamily="34" charset="0"/>
              </a:rPr>
              <a:t> test and measurement</a:t>
            </a:r>
          </a:p>
          <a:p>
            <a:pPr defTabSz="430213">
              <a:spcAft>
                <a:spcPts val="400"/>
              </a:spcAft>
              <a:buSzPct val="100000"/>
            </a:pPr>
            <a:r>
              <a:rPr lang="en-US" sz="2000" dirty="0" smtClean="0">
                <a:solidFill>
                  <a:srgbClr val="000000"/>
                </a:solidFill>
                <a:latin typeface="HP Simplified" pitchFamily="34" charset="0"/>
                <a:cs typeface="HP Simplified" pitchFamily="34" charset="0"/>
              </a:rPr>
              <a:t>       Most likely materials will be adopted from Non-Volatile Memory</a:t>
            </a:r>
          </a:p>
        </p:txBody>
      </p:sp>
    </p:spTree>
    <p:extLst>
      <p:ext uri="{BB962C8B-B14F-4D97-AF65-F5344CB8AC3E}">
        <p14:creationId xmlns:p14="http://schemas.microsoft.com/office/powerpoint/2010/main" val="149715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4709" y="417238"/>
            <a:ext cx="8117206" cy="430887"/>
          </a:xfrm>
        </p:spPr>
        <p:txBody>
          <a:bodyPr/>
          <a:lstStyle/>
          <a:p>
            <a:r>
              <a:rPr lang="en-US" dirty="0" err="1" smtClean="0"/>
              <a:t>Memristors</a:t>
            </a:r>
            <a:r>
              <a:rPr lang="en-US" dirty="0" smtClean="0"/>
              <a:t> have ‘pinched’ hysteresis loops</a:t>
            </a:r>
            <a:endParaRPr lang="en-US" dirty="0"/>
          </a:p>
        </p:txBody>
      </p:sp>
      <p:grpSp>
        <p:nvGrpSpPr>
          <p:cNvPr id="5" name="Group 4"/>
          <p:cNvGrpSpPr/>
          <p:nvPr/>
        </p:nvGrpSpPr>
        <p:grpSpPr>
          <a:xfrm>
            <a:off x="379754" y="1237463"/>
            <a:ext cx="8036100" cy="3440044"/>
            <a:chOff x="339201" y="1061617"/>
            <a:chExt cx="8036100" cy="3440044"/>
          </a:xfrm>
        </p:grpSpPr>
        <p:sp>
          <p:nvSpPr>
            <p:cNvPr id="8" name="TextBox 7"/>
            <p:cNvSpPr txBox="1"/>
            <p:nvPr/>
          </p:nvSpPr>
          <p:spPr>
            <a:xfrm>
              <a:off x="534004" y="1072569"/>
              <a:ext cx="3595612" cy="903447"/>
            </a:xfrm>
            <a:prstGeom prst="rect">
              <a:avLst/>
            </a:prstGeom>
            <a:noFill/>
          </p:spPr>
          <p:txBody>
            <a:bodyPr wrap="none" rtlCol="0">
              <a:noAutofit/>
            </a:bodyPr>
            <a:lstStyle/>
            <a:p>
              <a:r>
                <a:rPr lang="en-US" b="1" dirty="0" smtClean="0">
                  <a:solidFill>
                    <a:srgbClr val="000000"/>
                  </a:solidFill>
                </a:rPr>
                <a:t>Nonvolatile Memristor</a:t>
              </a:r>
            </a:p>
            <a:p>
              <a:r>
                <a:rPr lang="en-US" dirty="0" smtClean="0">
                  <a:solidFill>
                    <a:srgbClr val="000000"/>
                  </a:solidFill>
                </a:rPr>
                <a:t>- Emerging digital memory/storage</a:t>
              </a:r>
            </a:p>
            <a:p>
              <a:r>
                <a:rPr lang="en-US" dirty="0" smtClean="0">
                  <a:solidFill>
                    <a:srgbClr val="000000"/>
                  </a:solidFill>
                </a:rPr>
                <a:t>- Synapse in neuromorphic circuit</a:t>
              </a:r>
            </a:p>
          </p:txBody>
        </p:sp>
        <p:sp>
          <p:nvSpPr>
            <p:cNvPr id="9" name="TextBox 8"/>
            <p:cNvSpPr txBox="1"/>
            <p:nvPr/>
          </p:nvSpPr>
          <p:spPr>
            <a:xfrm>
              <a:off x="4274820" y="1061617"/>
              <a:ext cx="2916787" cy="914400"/>
            </a:xfrm>
            <a:prstGeom prst="rect">
              <a:avLst/>
            </a:prstGeom>
            <a:noFill/>
          </p:spPr>
          <p:txBody>
            <a:bodyPr wrap="none" rtlCol="0">
              <a:noAutofit/>
            </a:bodyPr>
            <a:lstStyle/>
            <a:p>
              <a:r>
                <a:rPr lang="en-US" b="1" dirty="0" smtClean="0">
                  <a:solidFill>
                    <a:srgbClr val="000000"/>
                  </a:solidFill>
                </a:rPr>
                <a:t>Locally Active (e.g. “Mott”) memristor</a:t>
              </a:r>
              <a:endParaRPr lang="en-US" dirty="0" smtClean="0">
                <a:solidFill>
                  <a:srgbClr val="000000"/>
                </a:solidFill>
              </a:endParaRPr>
            </a:p>
            <a:p>
              <a:r>
                <a:rPr lang="en-US" dirty="0" smtClean="0">
                  <a:solidFill>
                    <a:srgbClr val="000000"/>
                  </a:solidFill>
                </a:rPr>
                <a:t>- Emerging neuronal compute device</a:t>
              </a:r>
            </a:p>
            <a:p>
              <a:r>
                <a:rPr lang="en-US" dirty="0" smtClean="0">
                  <a:solidFill>
                    <a:srgbClr val="000000"/>
                  </a:solidFill>
                </a:rPr>
                <a:t>- Passive “selector” in crossbar memories</a:t>
              </a:r>
            </a:p>
            <a:p>
              <a:endParaRPr lang="en-US" sz="2000" dirty="0" smtClean="0">
                <a:solidFill>
                  <a:srgbClr val="000000"/>
                </a:solidFill>
              </a:endParaRPr>
            </a:p>
          </p:txBody>
        </p:sp>
        <p:grpSp>
          <p:nvGrpSpPr>
            <p:cNvPr id="2" name="Group 9"/>
            <p:cNvGrpSpPr/>
            <p:nvPr/>
          </p:nvGrpSpPr>
          <p:grpSpPr>
            <a:xfrm>
              <a:off x="339201" y="1976016"/>
              <a:ext cx="3731822" cy="2525645"/>
              <a:chOff x="523330" y="2865309"/>
              <a:chExt cx="3144837" cy="2220913"/>
            </a:xfrm>
          </p:grpSpPr>
          <p:pic>
            <p:nvPicPr>
              <p:cNvPr id="11" name="Picture 7"/>
              <p:cNvPicPr>
                <a:picLocks noChangeAspect="1" noChangeArrowheads="1"/>
              </p:cNvPicPr>
              <p:nvPr/>
            </p:nvPicPr>
            <p:blipFill>
              <a:blip r:embed="rId2" cstate="print"/>
              <a:srcRect/>
              <a:stretch>
                <a:fillRect/>
              </a:stretch>
            </p:blipFill>
            <p:spPr bwMode="auto">
              <a:xfrm>
                <a:off x="523330" y="2865309"/>
                <a:ext cx="3144837" cy="2220913"/>
              </a:xfrm>
              <a:prstGeom prst="rect">
                <a:avLst/>
              </a:prstGeom>
              <a:noFill/>
              <a:ln w="9525">
                <a:noFill/>
                <a:miter lim="800000"/>
                <a:headEnd/>
                <a:tailEnd/>
              </a:ln>
            </p:spPr>
          </p:pic>
          <p:cxnSp>
            <p:nvCxnSpPr>
              <p:cNvPr id="12" name="Straight Arrow Connector 11"/>
              <p:cNvCxnSpPr/>
              <p:nvPr/>
            </p:nvCxnSpPr>
            <p:spPr>
              <a:xfrm rot="5400000" flipH="1" flipV="1">
                <a:off x="2199730" y="3170109"/>
                <a:ext cx="381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2580730" y="3779709"/>
                <a:ext cx="6096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1437730" y="3742146"/>
                <a:ext cx="5334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1704430" y="4198809"/>
                <a:ext cx="381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4" name="Group 17"/>
            <p:cNvGrpSpPr/>
            <p:nvPr/>
          </p:nvGrpSpPr>
          <p:grpSpPr>
            <a:xfrm>
              <a:off x="4333413" y="1976016"/>
              <a:ext cx="4041888" cy="2480427"/>
              <a:chOff x="4971710" y="2759629"/>
              <a:chExt cx="3271445" cy="2198840"/>
            </a:xfrm>
          </p:grpSpPr>
          <p:pic>
            <p:nvPicPr>
              <p:cNvPr id="19" name="Picture 4"/>
              <p:cNvPicPr>
                <a:picLocks noChangeAspect="1" noChangeArrowheads="1"/>
              </p:cNvPicPr>
              <p:nvPr/>
            </p:nvPicPr>
            <p:blipFill>
              <a:blip r:embed="rId3" cstate="print"/>
              <a:srcRect/>
              <a:stretch>
                <a:fillRect/>
              </a:stretch>
            </p:blipFill>
            <p:spPr bwMode="auto">
              <a:xfrm>
                <a:off x="4971710" y="2759629"/>
                <a:ext cx="3271445" cy="2198840"/>
              </a:xfrm>
              <a:prstGeom prst="rect">
                <a:avLst/>
              </a:prstGeom>
              <a:noFill/>
              <a:ln w="9525">
                <a:noFill/>
                <a:miter lim="800000"/>
                <a:headEnd/>
                <a:tailEnd/>
              </a:ln>
            </p:spPr>
          </p:pic>
          <p:cxnSp>
            <p:nvCxnSpPr>
              <p:cNvPr id="20" name="Straight Arrow Connector 19"/>
              <p:cNvCxnSpPr/>
              <p:nvPr/>
            </p:nvCxnSpPr>
            <p:spPr>
              <a:xfrm flipV="1">
                <a:off x="6907280" y="3750683"/>
                <a:ext cx="884284" cy="226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7864571" y="3066252"/>
                <a:ext cx="25551" cy="7225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7528742" y="2961147"/>
                <a:ext cx="247309" cy="3460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6870778" y="3635698"/>
                <a:ext cx="614161" cy="155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sp>
        <p:nvSpPr>
          <p:cNvPr id="17" name="Rectangle 85"/>
          <p:cNvSpPr>
            <a:spLocks noChangeArrowheads="1"/>
          </p:cNvSpPr>
          <p:nvPr/>
        </p:nvSpPr>
        <p:spPr bwMode="auto">
          <a:xfrm>
            <a:off x="379754" y="837353"/>
            <a:ext cx="7324147" cy="400110"/>
          </a:xfrm>
          <a:prstGeom prst="rect">
            <a:avLst/>
          </a:prstGeom>
          <a:solidFill>
            <a:schemeClr val="bg1"/>
          </a:solidFill>
          <a:ln>
            <a:noFill/>
          </a:ln>
          <a:effectLst/>
          <a:extLs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85725" indent="-85725">
              <a:defRPr/>
            </a:pPr>
            <a:r>
              <a:rPr lang="en-US" sz="2000" dirty="0">
                <a:solidFill>
                  <a:srgbClr val="000000"/>
                </a:solidFill>
              </a:rPr>
              <a:t>Leon Chua, </a:t>
            </a:r>
            <a:r>
              <a:rPr lang="en-US" sz="2000" i="1" dirty="0">
                <a:solidFill>
                  <a:srgbClr val="000000"/>
                </a:solidFill>
              </a:rPr>
              <a:t>IEEE Trans. Circuit Theory </a:t>
            </a:r>
            <a:r>
              <a:rPr lang="en-US" sz="2000" dirty="0">
                <a:solidFill>
                  <a:srgbClr val="000000"/>
                </a:solidFill>
              </a:rPr>
              <a:t>18, 507 (1971).</a:t>
            </a:r>
          </a:p>
        </p:txBody>
      </p:sp>
    </p:spTree>
    <p:extLst>
      <p:ext uri="{BB962C8B-B14F-4D97-AF65-F5344CB8AC3E}">
        <p14:creationId xmlns:p14="http://schemas.microsoft.com/office/powerpoint/2010/main" val="419520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6715" y="346667"/>
            <a:ext cx="8490859" cy="415498"/>
          </a:xfrm>
          <a:prstGeom prst="rect">
            <a:avLst/>
          </a:prstGeom>
          <a:noFill/>
        </p:spPr>
        <p:txBody>
          <a:bodyPr wrap="square" rtlCol="0">
            <a:spAutoFit/>
          </a:bodyPr>
          <a:lstStyle/>
          <a:p>
            <a:pPr marL="0" defTabSz="430213">
              <a:spcAft>
                <a:spcPts val="400"/>
              </a:spcAft>
              <a:buSzPct val="100000"/>
            </a:pPr>
            <a:r>
              <a:rPr lang="en-US" sz="2100" b="1" dirty="0" smtClean="0">
                <a:solidFill>
                  <a:srgbClr val="000000"/>
                </a:solidFill>
                <a:latin typeface="HP Simplified" pitchFamily="34" charset="0"/>
                <a:cs typeface="HP Simplified" pitchFamily="34" charset="0"/>
              </a:rPr>
              <a:t>Two types of </a:t>
            </a:r>
            <a:r>
              <a:rPr lang="en-US" sz="2100" b="1" dirty="0" err="1" smtClean="0">
                <a:solidFill>
                  <a:srgbClr val="000000"/>
                </a:solidFill>
                <a:latin typeface="HP Simplified" pitchFamily="34" charset="0"/>
                <a:cs typeface="HP Simplified" pitchFamily="34" charset="0"/>
              </a:rPr>
              <a:t>memristors</a:t>
            </a:r>
            <a:r>
              <a:rPr lang="en-US" sz="2100" b="1" dirty="0" smtClean="0">
                <a:solidFill>
                  <a:srgbClr val="000000"/>
                </a:solidFill>
                <a:latin typeface="HP Simplified" pitchFamily="34" charset="0"/>
                <a:cs typeface="HP Simplified" pitchFamily="34" charset="0"/>
              </a:rPr>
              <a:t>: </a:t>
            </a:r>
          </a:p>
        </p:txBody>
      </p:sp>
      <p:sp>
        <p:nvSpPr>
          <p:cNvPr id="6" name="TextBox 5"/>
          <p:cNvSpPr txBox="1"/>
          <p:nvPr/>
        </p:nvSpPr>
        <p:spPr>
          <a:xfrm>
            <a:off x="411981" y="844061"/>
            <a:ext cx="4114801" cy="3765133"/>
          </a:xfrm>
          <a:prstGeom prst="rect">
            <a:avLst/>
          </a:prstGeom>
          <a:noFill/>
        </p:spPr>
        <p:txBody>
          <a:bodyPr wrap="square" rtlCol="0">
            <a:spAutoFit/>
          </a:bodyPr>
          <a:lstStyle/>
          <a:p>
            <a:pPr marL="0" defTabSz="430213">
              <a:spcAft>
                <a:spcPts val="400"/>
              </a:spcAft>
              <a:buSzPct val="100000"/>
            </a:pPr>
            <a:r>
              <a:rPr lang="en-US" sz="2800" dirty="0" smtClean="0">
                <a:solidFill>
                  <a:srgbClr val="000000"/>
                </a:solidFill>
                <a:latin typeface="HP Simplified" pitchFamily="34" charset="0"/>
                <a:cs typeface="HP Simplified" pitchFamily="34" charset="0"/>
              </a:rPr>
              <a:t>Nonvolatile:</a:t>
            </a:r>
          </a:p>
          <a:p>
            <a:pPr marL="0" defTabSz="430213">
              <a:spcAft>
                <a:spcPts val="400"/>
              </a:spcAft>
              <a:buSzPct val="100000"/>
            </a:pPr>
            <a:r>
              <a:rPr lang="en-US" sz="28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‘Synaptic’</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State stored as resistance</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Continuously variable</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Many Examples</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ReRAM – vacancies in oxides </a:t>
            </a:r>
          </a:p>
          <a:p>
            <a:pPr marL="0" defTabSz="430213">
              <a:spcAft>
                <a:spcPts val="400"/>
              </a:spcAft>
              <a:buSzPct val="100000"/>
            </a:pPr>
            <a:r>
              <a:rPr lang="en-US" sz="2000" dirty="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	PC RAM – Ge-Sb-</a:t>
            </a:r>
            <a:r>
              <a:rPr lang="en-US" sz="2000" dirty="0" err="1" smtClean="0">
                <a:solidFill>
                  <a:srgbClr val="000000"/>
                </a:solidFill>
                <a:latin typeface="HP Simplified" pitchFamily="34" charset="0"/>
                <a:cs typeface="HP Simplified" pitchFamily="34" charset="0"/>
              </a:rPr>
              <a:t>Te</a:t>
            </a:r>
            <a:r>
              <a:rPr lang="en-US" sz="2000" dirty="0" smtClean="0">
                <a:solidFill>
                  <a:srgbClr val="000000"/>
                </a:solidFill>
                <a:latin typeface="HP Simplified" pitchFamily="34" charset="0"/>
                <a:cs typeface="HP Simplified" pitchFamily="34" charset="0"/>
              </a:rPr>
              <a:t> </a:t>
            </a:r>
          </a:p>
          <a:p>
            <a:pPr marL="0" defTabSz="430213">
              <a:spcAft>
                <a:spcPts val="400"/>
              </a:spcAft>
              <a:buSzPct val="100000"/>
            </a:pPr>
            <a:r>
              <a:rPr lang="en-US" sz="2000" dirty="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	STT RAM – spins (binary)</a:t>
            </a:r>
          </a:p>
          <a:p>
            <a:pPr marL="0" defTabSz="430213">
              <a:spcAft>
                <a:spcPts val="400"/>
              </a:spcAft>
              <a:buSzPct val="100000"/>
            </a:pPr>
            <a:r>
              <a:rPr lang="en-US" sz="2000" dirty="0">
                <a:solidFill>
                  <a:srgbClr val="000000"/>
                </a:solidFill>
                <a:latin typeface="HP Simplified" pitchFamily="34" charset="0"/>
                <a:cs typeface="HP Simplified" pitchFamily="34" charset="0"/>
              </a:rPr>
              <a:t>	</a:t>
            </a:r>
            <a:endParaRPr lang="en-US" sz="2000" baseline="-25000" dirty="0" smtClean="0">
              <a:solidFill>
                <a:srgbClr val="000000"/>
              </a:solidFill>
              <a:latin typeface="HP Simplified" pitchFamily="34" charset="0"/>
              <a:cs typeface="HP Simplified" pitchFamily="34" charset="0"/>
            </a:endParaRPr>
          </a:p>
        </p:txBody>
      </p:sp>
      <p:sp>
        <p:nvSpPr>
          <p:cNvPr id="7" name="TextBox 6"/>
          <p:cNvSpPr txBox="1"/>
          <p:nvPr/>
        </p:nvSpPr>
        <p:spPr>
          <a:xfrm>
            <a:off x="4824881" y="725451"/>
            <a:ext cx="3903786" cy="3949799"/>
          </a:xfrm>
          <a:prstGeom prst="rect">
            <a:avLst/>
          </a:prstGeom>
          <a:noFill/>
        </p:spPr>
        <p:txBody>
          <a:bodyPr wrap="square" rtlCol="0">
            <a:spAutoFit/>
          </a:bodyPr>
          <a:lstStyle/>
          <a:p>
            <a:pPr marL="0" defTabSz="430213">
              <a:spcAft>
                <a:spcPts val="400"/>
              </a:spcAft>
              <a:buSzPct val="100000"/>
            </a:pPr>
            <a:r>
              <a:rPr lang="en-US" sz="2800" dirty="0" smtClean="0">
                <a:solidFill>
                  <a:srgbClr val="000000"/>
                </a:solidFill>
                <a:latin typeface="HP Simplified" pitchFamily="34" charset="0"/>
                <a:cs typeface="HP Simplified" pitchFamily="34" charset="0"/>
              </a:rPr>
              <a:t>Locally Active:</a:t>
            </a:r>
          </a:p>
          <a:p>
            <a:pPr marL="0" defTabSz="430213">
              <a:spcAft>
                <a:spcPts val="400"/>
              </a:spcAft>
              <a:buSzPct val="100000"/>
            </a:pPr>
            <a:r>
              <a:rPr lang="en-US" sz="28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a:t>
            </a:r>
            <a:r>
              <a:rPr lang="en-US" sz="2400" dirty="0" err="1" smtClean="0">
                <a:solidFill>
                  <a:srgbClr val="000000"/>
                </a:solidFill>
                <a:latin typeface="HP Simplified" pitchFamily="34" charset="0"/>
                <a:cs typeface="HP Simplified" pitchFamily="34" charset="0"/>
              </a:rPr>
              <a:t>Neuronic</a:t>
            </a:r>
            <a:r>
              <a:rPr lang="en-US" sz="2400" dirty="0" smtClean="0">
                <a:solidFill>
                  <a:srgbClr val="000000"/>
                </a:solidFill>
                <a:latin typeface="HP Simplified" pitchFamily="34" charset="0"/>
                <a:cs typeface="HP Simplified" pitchFamily="34" charset="0"/>
              </a:rPr>
              <a:t>’ and/or ‘</a:t>
            </a:r>
            <a:r>
              <a:rPr lang="en-US" sz="2400" dirty="0" err="1" smtClean="0">
                <a:solidFill>
                  <a:srgbClr val="000000"/>
                </a:solidFill>
                <a:latin typeface="HP Simplified" pitchFamily="34" charset="0"/>
                <a:cs typeface="HP Simplified" pitchFamily="34" charset="0"/>
              </a:rPr>
              <a:t>Axonic</a:t>
            </a:r>
            <a:r>
              <a:rPr lang="en-US" sz="2400" dirty="0" smtClean="0">
                <a:solidFill>
                  <a:srgbClr val="000000"/>
                </a:solidFill>
                <a:latin typeface="HP Simplified" pitchFamily="34" charset="0"/>
                <a:cs typeface="HP Simplified" pitchFamily="34" charset="0"/>
              </a:rPr>
              <a:t>’</a:t>
            </a:r>
          </a:p>
          <a:p>
            <a:pPr defTabSz="430213">
              <a:spcAft>
                <a:spcPts val="400"/>
              </a:spcAft>
              <a:buSzPct val="100000"/>
            </a:pPr>
            <a:r>
              <a:rPr lang="en-US" sz="2400" dirty="0">
                <a:solidFill>
                  <a:srgbClr val="000000"/>
                </a:solidFill>
                <a:latin typeface="HP Simplified" pitchFamily="34" charset="0"/>
                <a:cs typeface="HP Simplified" pitchFamily="34" charset="0"/>
              </a:rPr>
              <a:t>	State transmitted as </a:t>
            </a:r>
            <a:r>
              <a:rPr lang="en-US" sz="2400" dirty="0" smtClean="0">
                <a:solidFill>
                  <a:srgbClr val="000000"/>
                </a:solidFill>
                <a:latin typeface="HP Simplified" pitchFamily="34" charset="0"/>
                <a:cs typeface="HP Simplified" pitchFamily="34" charset="0"/>
              </a:rPr>
              <a:t>spike</a:t>
            </a:r>
          </a:p>
          <a:p>
            <a:pPr defTabSz="430213">
              <a:spcAft>
                <a:spcPts val="400"/>
              </a:spcAft>
              <a:buSzPct val="100000"/>
            </a:pPr>
            <a:r>
              <a:rPr lang="en-US" sz="2400" dirty="0" smtClean="0">
                <a:solidFill>
                  <a:srgbClr val="000000"/>
                </a:solidFill>
                <a:latin typeface="HP Simplified" pitchFamily="34" charset="0"/>
                <a:cs typeface="HP Simplified" pitchFamily="34" charset="0"/>
              </a:rPr>
              <a:t>	Looks digital</a:t>
            </a:r>
            <a:endParaRPr lang="en-US" sz="2400" dirty="0">
              <a:solidFill>
                <a:srgbClr val="000000"/>
              </a:solidFill>
              <a:latin typeface="HP Simplified" pitchFamily="34" charset="0"/>
              <a:cs typeface="HP Simplified" pitchFamily="34" charset="0"/>
            </a:endParaRPr>
          </a:p>
          <a:p>
            <a:pPr defTabSz="430213">
              <a:spcAft>
                <a:spcPts val="400"/>
              </a:spcAft>
              <a:buSzPct val="100000"/>
            </a:pPr>
            <a:r>
              <a:rPr lang="en-US" sz="2400" dirty="0" smtClean="0">
                <a:solidFill>
                  <a:srgbClr val="000000"/>
                </a:solidFill>
                <a:latin typeface="HP Simplified" pitchFamily="34" charset="0"/>
                <a:cs typeface="HP Simplified" pitchFamily="34" charset="0"/>
              </a:rPr>
              <a:t>	Threshold </a:t>
            </a:r>
            <a:r>
              <a:rPr lang="en-US" sz="2400" dirty="0">
                <a:solidFill>
                  <a:srgbClr val="000000"/>
                </a:solidFill>
                <a:latin typeface="HP Simplified" pitchFamily="34" charset="0"/>
                <a:cs typeface="HP Simplified" pitchFamily="34" charset="0"/>
              </a:rPr>
              <a:t>switching, </a:t>
            </a:r>
            <a:r>
              <a:rPr lang="en-US" sz="2400" dirty="0" smtClean="0">
                <a:solidFill>
                  <a:srgbClr val="000000"/>
                </a:solidFill>
                <a:latin typeface="HP Simplified" pitchFamily="34" charset="0"/>
                <a:cs typeface="HP Simplified" pitchFamily="34" charset="0"/>
              </a:rPr>
              <a:t>NDR</a:t>
            </a:r>
          </a:p>
          <a:p>
            <a:pPr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Gain, oscillations, chaos</a:t>
            </a:r>
            <a:endParaRPr lang="en-US" sz="2400" dirty="0">
              <a:solidFill>
                <a:srgbClr val="000000"/>
              </a:solidFill>
              <a:latin typeface="HP Simplified" pitchFamily="34" charset="0"/>
              <a:cs typeface="HP Simplified" pitchFamily="34" charset="0"/>
            </a:endParaRPr>
          </a:p>
          <a:p>
            <a:pPr marL="0" defTabSz="430213">
              <a:spcAft>
                <a:spcPts val="400"/>
              </a:spcAft>
              <a:buSzPct val="100000"/>
            </a:pPr>
            <a:r>
              <a:rPr lang="en-US" sz="2400" dirty="0" smtClean="0">
                <a:solidFill>
                  <a:srgbClr val="000000"/>
                </a:solidFill>
                <a:latin typeface="HP Simplified" pitchFamily="34" charset="0"/>
                <a:cs typeface="HP Simplified" pitchFamily="34" charset="0"/>
              </a:rPr>
              <a:t>	</a:t>
            </a:r>
            <a:r>
              <a:rPr lang="en-US" sz="2400" dirty="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Mott transitions - oxides</a:t>
            </a:r>
          </a:p>
          <a:p>
            <a:pPr marL="0" defTabSz="430213">
              <a:spcAft>
                <a:spcPts val="400"/>
              </a:spcAft>
              <a:buSzPct val="100000"/>
            </a:pPr>
            <a:r>
              <a:rPr lang="en-US" sz="2400" dirty="0">
                <a:solidFill>
                  <a:srgbClr val="000000"/>
                </a:solidFill>
                <a:latin typeface="HP Simplified" pitchFamily="34" charset="0"/>
                <a:cs typeface="HP Simplified" pitchFamily="34" charset="0"/>
              </a:rPr>
              <a:t>	</a:t>
            </a:r>
            <a:r>
              <a:rPr lang="en-US" sz="2400" dirty="0" smtClean="0">
                <a:solidFill>
                  <a:srgbClr val="000000"/>
                </a:solidFill>
                <a:latin typeface="HP Simplified" pitchFamily="34" charset="0"/>
                <a:cs typeface="HP Simplified" pitchFamily="34" charset="0"/>
              </a:rPr>
              <a:t>	</a:t>
            </a:r>
            <a:r>
              <a:rPr lang="en-US" sz="2000" dirty="0" smtClean="0">
                <a:solidFill>
                  <a:srgbClr val="000000"/>
                </a:solidFill>
                <a:latin typeface="HP Simplified" pitchFamily="34" charset="0"/>
                <a:cs typeface="HP Simplified" pitchFamily="34" charset="0"/>
              </a:rPr>
              <a:t>Amorphous Ge-Sb-</a:t>
            </a:r>
            <a:r>
              <a:rPr lang="en-US" sz="2000" dirty="0" err="1" smtClean="0">
                <a:solidFill>
                  <a:srgbClr val="000000"/>
                </a:solidFill>
                <a:latin typeface="HP Simplified" pitchFamily="34" charset="0"/>
                <a:cs typeface="HP Simplified" pitchFamily="34" charset="0"/>
              </a:rPr>
              <a:t>Te</a:t>
            </a:r>
            <a:endParaRPr lang="en-US" sz="2000" baseline="-25000" dirty="0" smtClean="0">
              <a:solidFill>
                <a:srgbClr val="000000"/>
              </a:solidFill>
              <a:latin typeface="HP Simplified" pitchFamily="34" charset="0"/>
              <a:cs typeface="HP Simplified" pitchFamily="34" charset="0"/>
            </a:endParaRPr>
          </a:p>
          <a:p>
            <a:pPr marL="0" defTabSz="430213">
              <a:spcAft>
                <a:spcPts val="400"/>
              </a:spcAft>
              <a:buSzPct val="100000"/>
            </a:pPr>
            <a:r>
              <a:rPr lang="en-US" sz="2400" dirty="0">
                <a:solidFill>
                  <a:srgbClr val="000000"/>
                </a:solidFill>
                <a:latin typeface="HP Simplified" pitchFamily="34" charset="0"/>
                <a:cs typeface="HP Simplified" pitchFamily="34" charset="0"/>
              </a:rPr>
              <a:t>	</a:t>
            </a:r>
            <a:endParaRPr lang="en-US" sz="2400" dirty="0" smtClean="0">
              <a:solidFill>
                <a:srgbClr val="000000"/>
              </a:solidFill>
              <a:latin typeface="HP Simplified" pitchFamily="34" charset="0"/>
              <a:cs typeface="HP Simplified" pitchFamily="34" charset="0"/>
            </a:endParaRPr>
          </a:p>
        </p:txBody>
      </p:sp>
    </p:spTree>
    <p:extLst>
      <p:ext uri="{BB962C8B-B14F-4D97-AF65-F5344CB8AC3E}">
        <p14:creationId xmlns:p14="http://schemas.microsoft.com/office/powerpoint/2010/main" val="16870715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751296"/>
          </a:xfrm>
          <a:prstGeom prst="rect">
            <a:avLst/>
          </a:prstGeom>
        </p:spPr>
      </p:pic>
      <p:sp>
        <p:nvSpPr>
          <p:cNvPr id="5" name="Rectangle 4"/>
          <p:cNvSpPr/>
          <p:nvPr/>
        </p:nvSpPr>
        <p:spPr>
          <a:xfrm>
            <a:off x="1784733" y="1751296"/>
            <a:ext cx="7006728" cy="3939540"/>
          </a:xfrm>
          <a:prstGeom prst="rect">
            <a:avLst/>
          </a:prstGeom>
        </p:spPr>
        <p:txBody>
          <a:bodyPr wrap="square">
            <a:spAutoFit/>
          </a:bodyPr>
          <a:lstStyle/>
          <a:p>
            <a:r>
              <a:rPr lang="en-US" sz="1000" dirty="0" smtClean="0"/>
              <a:t>Hewlett Packard Labs is kicking </a:t>
            </a:r>
            <a:r>
              <a:rPr lang="en-US" sz="1000" dirty="0"/>
              <a:t>off an exciting 12-part lecture series with the world-renowned </a:t>
            </a:r>
            <a:r>
              <a:rPr lang="en-US" sz="1000" u="sng" dirty="0">
                <a:hlinkClick r:id="rId3"/>
              </a:rPr>
              <a:t>Professor Leon Chua</a:t>
            </a:r>
            <a:r>
              <a:rPr lang="en-US" sz="1000" dirty="0"/>
              <a:t> – accomplished IEEE Fellow, Professor of Electrical Engineering and Computer Sciences at UC Berkeley, and a pioneer in neural network and Memristor research.</a:t>
            </a:r>
          </a:p>
          <a:p>
            <a:r>
              <a:rPr lang="en-US" sz="1000" dirty="0"/>
              <a:t> </a:t>
            </a:r>
          </a:p>
          <a:p>
            <a:r>
              <a:rPr lang="en-US" sz="1000" dirty="0"/>
              <a:t>Over the course of the 12 weekly lectures, Professor Chua will offer a peek into his life’s work exploring distinct research areas which have emerged from highly nonlinear and dynamical phenomena including: Memristors, Cellular Nonlinear Networks (CNN), The Local Activity Principle and the Edge of Chaos.</a:t>
            </a:r>
          </a:p>
          <a:p>
            <a:r>
              <a:rPr lang="en-US" sz="1000" dirty="0"/>
              <a:t> </a:t>
            </a:r>
          </a:p>
          <a:p>
            <a:r>
              <a:rPr lang="en-US" sz="1000" dirty="0"/>
              <a:t>Don’t miss this rare opportunity to hear from one of the greatest thought leaders of our </a:t>
            </a:r>
            <a:r>
              <a:rPr lang="en-US" sz="1000" dirty="0" smtClean="0"/>
              <a:t>industry. </a:t>
            </a:r>
            <a:r>
              <a:rPr lang="en-US" sz="1000" dirty="0"/>
              <a:t>‘Linearize then analyze’ is no longer valid for understanding nanodevices or neurons – a new mathematical theory of electronics is needed, and was developed 35 years ago</a:t>
            </a:r>
            <a:r>
              <a:rPr lang="en-US" sz="1000" dirty="0" smtClean="0"/>
              <a:t>!</a:t>
            </a:r>
            <a:endParaRPr lang="en-US" sz="1000" dirty="0"/>
          </a:p>
          <a:p>
            <a:pPr>
              <a:lnSpc>
                <a:spcPts val="1400"/>
              </a:lnSpc>
            </a:pPr>
            <a:endParaRPr lang="en-US" sz="1000" b="1" dirty="0">
              <a:latin typeface="HP Simplified" panose="020B0604020204020204" pitchFamily="34" charset="0"/>
              <a:ea typeface="Calibri" panose="020F0502020204030204" pitchFamily="34" charset="0"/>
              <a:cs typeface="Times New Roman" panose="02020603050405020304" pitchFamily="18" charset="0"/>
            </a:endParaRPr>
          </a:p>
          <a:p>
            <a:pPr>
              <a:lnSpc>
                <a:spcPts val="1400"/>
              </a:lnSpc>
            </a:pPr>
            <a:r>
              <a:rPr lang="en-US" sz="1000" b="1" dirty="0" smtClean="0">
                <a:latin typeface="HP Simplified" panose="020B0604020204020204" pitchFamily="34" charset="0"/>
                <a:ea typeface="Calibri" panose="020F0502020204030204" pitchFamily="34" charset="0"/>
                <a:cs typeface="Times New Roman" panose="02020603050405020304" pitchFamily="18" charset="0"/>
              </a:rPr>
              <a:t>Event details:</a:t>
            </a:r>
            <a:endParaRPr lang="en-US" sz="1000" dirty="0" smtClean="0">
              <a:latin typeface="Calibri" panose="020F0502020204030204" pitchFamily="34" charset="0"/>
              <a:ea typeface="Calibri" panose="020F0502020204030204" pitchFamily="34" charset="0"/>
              <a:cs typeface="Times New Roman" panose="02020603050405020304" pitchFamily="18" charset="0"/>
            </a:endParaRPr>
          </a:p>
          <a:p>
            <a:pPr>
              <a:lnSpc>
                <a:spcPts val="1400"/>
              </a:lnSpc>
            </a:pPr>
            <a:r>
              <a:rPr lang="en-US" sz="1000" b="1" dirty="0" smtClean="0">
                <a:latin typeface="HP Simplified" panose="020B0604020204020204" pitchFamily="34" charset="0"/>
                <a:ea typeface="Calibri" panose="020F0502020204030204" pitchFamily="34" charset="0"/>
                <a:cs typeface="Times New Roman" panose="02020603050405020304" pitchFamily="18" charset="0"/>
              </a:rPr>
              <a:t>What</a:t>
            </a:r>
            <a:r>
              <a:rPr lang="en-US" sz="1000" b="1" dirty="0">
                <a:latin typeface="HP Simplified" panose="020B0604020204020204" pitchFamily="34" charset="0"/>
                <a:ea typeface="Calibri" panose="020F0502020204030204" pitchFamily="34" charset="0"/>
                <a:cs typeface="Times New Roman" panose="02020603050405020304" pitchFamily="18" charset="0"/>
              </a:rPr>
              <a:t>: </a:t>
            </a:r>
            <a:r>
              <a:rPr lang="en-US" sz="1000" dirty="0">
                <a:latin typeface="HP Simplified" panose="020B0604020204020204" pitchFamily="34" charset="0"/>
                <a:ea typeface="Calibri" panose="020F0502020204030204" pitchFamily="34" charset="0"/>
                <a:cs typeface="Times New Roman" panose="02020603050405020304" pitchFamily="18" charset="0"/>
              </a:rPr>
              <a:t>Chua Lecture Series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5000"/>
              </a:lnSpc>
            </a:pPr>
            <a:r>
              <a:rPr lang="en-US" sz="1000" b="1" dirty="0">
                <a:latin typeface="HP Simplified" panose="020B0604020204020204" pitchFamily="34" charset="0"/>
                <a:ea typeface="Calibri" panose="020F0502020204030204" pitchFamily="34" charset="0"/>
                <a:cs typeface="Times New Roman" panose="02020603050405020304" pitchFamily="18" charset="0"/>
              </a:rPr>
              <a:t>When</a:t>
            </a:r>
            <a:r>
              <a:rPr lang="en-US" sz="1000" dirty="0">
                <a:latin typeface="HP Simplified" panose="020B0604020204020204" pitchFamily="34" charset="0"/>
                <a:ea typeface="Calibri" panose="020F0502020204030204" pitchFamily="34" charset="0"/>
                <a:cs typeface="Times New Roman" panose="02020603050405020304" pitchFamily="18" charset="0"/>
              </a:rPr>
              <a:t>:  Every Tuesday starting September 8  through November 24, 10:30 a.m. –  12:00 p.m. Pacific </a:t>
            </a:r>
            <a:r>
              <a:rPr lang="en-US" sz="1000" dirty="0" smtClean="0">
                <a:latin typeface="HP Simplified" panose="020B0604020204020204" pitchFamily="34" charset="0"/>
                <a:ea typeface="Calibri" panose="020F0502020204030204" pitchFamily="34" charset="0"/>
                <a:cs typeface="Times New Roman" panose="02020603050405020304" pitchFamily="18" charset="0"/>
              </a:rPr>
              <a:t>Time</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5000"/>
              </a:lnSpc>
            </a:pPr>
            <a:r>
              <a:rPr lang="en-US" sz="1000" b="1" dirty="0">
                <a:latin typeface="HP Simplified" panose="020B0604020204020204" pitchFamily="34" charset="0"/>
                <a:ea typeface="Calibri" panose="020F0502020204030204" pitchFamily="34" charset="0"/>
                <a:cs typeface="Times New Roman" panose="02020603050405020304" pitchFamily="18" charset="0"/>
              </a:rPr>
              <a:t>How to attend</a:t>
            </a:r>
            <a:r>
              <a:rPr lang="en-US" sz="1000" dirty="0">
                <a:latin typeface="Calibri" panose="020F0502020204030204" pitchFamily="34" charset="0"/>
                <a:ea typeface="Calibri" panose="020F0502020204030204" pitchFamily="34" charset="0"/>
                <a:cs typeface="Times New Roman" panose="02020603050405020304" pitchFamily="18" charset="0"/>
              </a:rPr>
              <a:t>: </a:t>
            </a:r>
            <a:r>
              <a:rPr lang="en-US" sz="1000" b="1" dirty="0" smtClean="0">
                <a:solidFill>
                  <a:srgbClr val="0096D6"/>
                </a:solidFill>
                <a:latin typeface="HP Simplified" panose="020B0604020204020204" pitchFamily="34" charset="0"/>
                <a:ea typeface="Calibri" panose="020F0502020204030204" pitchFamily="34" charset="0"/>
                <a:cs typeface="Times New Roman" panose="02020603050405020304" pitchFamily="18" charset="0"/>
                <a:hlinkClick r:id="rId4"/>
              </a:rPr>
              <a:t>Register here</a:t>
            </a:r>
            <a:r>
              <a:rPr lang="en-US" sz="1000" dirty="0" smtClean="0">
                <a:solidFill>
                  <a:srgbClr val="0096D6"/>
                </a:solidFill>
                <a:latin typeface="HP Simplified" panose="020B0604020204020204" pitchFamily="34" charset="0"/>
                <a:ea typeface="Calibri" panose="020F0502020204030204" pitchFamily="34" charset="0"/>
                <a:cs typeface="Times New Roman" panose="02020603050405020304" pitchFamily="18" charset="0"/>
              </a:rPr>
              <a:t> </a:t>
            </a:r>
            <a:r>
              <a:rPr lang="en-US" sz="1000" dirty="0" smtClean="0">
                <a:latin typeface="HP Simplified" panose="020B0604020204020204" pitchFamily="34" charset="0"/>
                <a:ea typeface="Calibri" panose="020F0502020204030204" pitchFamily="34" charset="0"/>
                <a:cs typeface="Times New Roman" panose="02020603050405020304" pitchFamily="18" charset="0"/>
              </a:rPr>
              <a:t>– Attend in person or on the web. </a:t>
            </a:r>
          </a:p>
          <a:p>
            <a:pPr marL="171450" indent="-171450">
              <a:lnSpc>
                <a:spcPct val="105000"/>
              </a:lnSpc>
              <a:buFont typeface="Arial" panose="020B0604020202020204" pitchFamily="34" charset="0"/>
              <a:buChar char="•"/>
            </a:pPr>
            <a:r>
              <a:rPr lang="en-US" sz="1000" dirty="0">
                <a:latin typeface="HP Simplified" panose="020B0604020204020204" pitchFamily="34" charset="0"/>
                <a:ea typeface="Calibri" panose="020F0502020204030204" pitchFamily="34" charset="0"/>
                <a:cs typeface="Times New Roman" panose="02020603050405020304" pitchFamily="18" charset="0"/>
              </a:rPr>
              <a:t>We highly recommend that you take the opportunity to hear the Professor Chua lectures in person at Building 20 Auditorium in Palo Alto. </a:t>
            </a:r>
            <a:endParaRPr lang="en-US" sz="1000" dirty="0" smtClean="0">
              <a:latin typeface="HP Simplified" panose="020B0604020204020204" pitchFamily="34" charset="0"/>
              <a:ea typeface="Calibri" panose="020F0502020204030204" pitchFamily="34" charset="0"/>
              <a:cs typeface="Times New Roman" panose="02020603050405020304" pitchFamily="18" charset="0"/>
            </a:endParaRPr>
          </a:p>
          <a:p>
            <a:pPr>
              <a:lnSpc>
                <a:spcPct val="105000"/>
              </a:lnSpc>
            </a:pPr>
            <a:r>
              <a:rPr lang="en-US" sz="1000" dirty="0">
                <a:latin typeface="HP Simplified" panose="020B0604020204020204" pitchFamily="34" charset="0"/>
                <a:ea typeface="Calibri" panose="020F0502020204030204" pitchFamily="34" charset="0"/>
                <a:cs typeface="Times New Roman" panose="02020603050405020304" pitchFamily="18" charset="0"/>
              </a:rPr>
              <a:t> </a:t>
            </a:r>
            <a:endParaRPr lang="en-US" sz="1000" dirty="0" smtClean="0">
              <a:latin typeface="HP Simplified" panose="020B0604020204020204" pitchFamily="34" charset="0"/>
              <a:ea typeface="Calibri" panose="020F0502020204030204" pitchFamily="34" charset="0"/>
              <a:cs typeface="Times New Roman" panose="02020603050405020304" pitchFamily="18" charset="0"/>
            </a:endParaRPr>
          </a:p>
          <a:p>
            <a:pPr>
              <a:lnSpc>
                <a:spcPct val="105000"/>
              </a:lnSpc>
            </a:pPr>
            <a:r>
              <a:rPr lang="en-US" sz="1000" dirty="0" smtClean="0">
                <a:latin typeface="HP Simplified" panose="020B0604020204020204" pitchFamily="34" charset="0"/>
                <a:ea typeface="Calibri" panose="020F0502020204030204" pitchFamily="34" charset="0"/>
                <a:cs typeface="Times New Roman" panose="02020603050405020304" pitchFamily="18" charset="0"/>
              </a:rPr>
              <a:t>Register </a:t>
            </a:r>
            <a:r>
              <a:rPr lang="en-US" sz="1000" dirty="0">
                <a:latin typeface="HP Simplified" panose="020B0604020204020204" pitchFamily="34" charset="0"/>
                <a:ea typeface="Calibri" panose="020F0502020204030204" pitchFamily="34" charset="0"/>
                <a:cs typeface="Times New Roman" panose="02020603050405020304" pitchFamily="18" charset="0"/>
              </a:rPr>
              <a:t>for </a:t>
            </a:r>
            <a:r>
              <a:rPr lang="en-US" sz="1000" dirty="0" smtClean="0">
                <a:latin typeface="HP Simplified" panose="020B0604020204020204" pitchFamily="34" charset="0"/>
                <a:ea typeface="Calibri" panose="020F0502020204030204" pitchFamily="34" charset="0"/>
                <a:cs typeface="Times New Roman" panose="02020603050405020304" pitchFamily="18" charset="0"/>
              </a:rPr>
              <a:t>upcoming lecture and </a:t>
            </a:r>
            <a:r>
              <a:rPr lang="en-US" sz="1000" dirty="0">
                <a:latin typeface="HP Simplified" panose="020B0604020204020204" pitchFamily="34" charset="0"/>
                <a:ea typeface="Calibri" panose="020F0502020204030204" pitchFamily="34" charset="0"/>
                <a:cs typeface="Times New Roman" panose="02020603050405020304" pitchFamily="18" charset="0"/>
              </a:rPr>
              <a:t>scroll down the registration page to sign up for the entire lecture series</a:t>
            </a:r>
            <a:r>
              <a:rPr lang="en-US" sz="1000" dirty="0" smtClean="0">
                <a:latin typeface="HP Simplified" panose="020B0604020204020204" pitchFamily="34" charset="0"/>
                <a:ea typeface="Calibri" panose="020F0502020204030204" pitchFamily="34" charset="0"/>
                <a:cs typeface="Times New Roman" panose="02020603050405020304" pitchFamily="18" charset="0"/>
              </a:rPr>
              <a:t>. This is open to everyone so feel free to share this event with your colleagues, friends and social networks!</a:t>
            </a:r>
          </a:p>
          <a:p>
            <a:pPr>
              <a:lnSpc>
                <a:spcPct val="105000"/>
              </a:lnSpc>
            </a:pPr>
            <a:endParaRPr lang="en-US" sz="1000" dirty="0">
              <a:latin typeface="HP Simplified" panose="020B0604020204020204" pitchFamily="34" charset="0"/>
              <a:ea typeface="Calibri" panose="020F0502020204030204" pitchFamily="34" charset="0"/>
              <a:cs typeface="Times New Roman" panose="02020603050405020304" pitchFamily="18" charset="0"/>
            </a:endParaRPr>
          </a:p>
          <a:p>
            <a:pPr>
              <a:lnSpc>
                <a:spcPct val="105000"/>
              </a:lnSpc>
            </a:pP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5000"/>
              </a:lnSpc>
            </a:pPr>
            <a:r>
              <a:rPr lang="en-US" sz="1000" dirty="0">
                <a:latin typeface="HP Simplified" panose="020B0604020204020204" pitchFamily="34" charset="0"/>
                <a:ea typeface="Calibri" panose="020F0502020204030204" pitchFamily="34" charset="0"/>
                <a:cs typeface="Times New Roman" panose="02020603050405020304" pitchFamily="18" charset="0"/>
              </a:rPr>
              <a:t> </a:t>
            </a:r>
            <a:endParaRPr lang="en-US" sz="1000" dirty="0">
              <a:latin typeface="Calibri" panose="020F0502020204030204" pitchFamily="34" charset="0"/>
              <a:ea typeface="Calibri" panose="020F0502020204030204" pitchFamily="34" charset="0"/>
              <a:cs typeface="Times New Roman" panose="02020603050405020304" pitchFamily="18" charset="0"/>
            </a:endParaRPr>
          </a:p>
        </p:txBody>
      </p:sp>
      <p:grpSp>
        <p:nvGrpSpPr>
          <p:cNvPr id="2" name="Group 1"/>
          <p:cNvGrpSpPr/>
          <p:nvPr/>
        </p:nvGrpSpPr>
        <p:grpSpPr>
          <a:xfrm>
            <a:off x="139799" y="1939065"/>
            <a:ext cx="1467863" cy="2656650"/>
            <a:chOff x="216917" y="1917032"/>
            <a:chExt cx="1467863" cy="2656650"/>
          </a:xfrm>
        </p:grpSpPr>
        <p:pic>
          <p:nvPicPr>
            <p:cNvPr id="4" name="Picture 3"/>
            <p:cNvPicPr>
              <a:picLocks noChangeAspect="1"/>
            </p:cNvPicPr>
            <p:nvPr/>
          </p:nvPicPr>
          <p:blipFill>
            <a:blip r:embed="rId5"/>
            <a:stretch>
              <a:fillRect/>
            </a:stretch>
          </p:blipFill>
          <p:spPr>
            <a:xfrm>
              <a:off x="216917" y="1917032"/>
              <a:ext cx="1434065" cy="100584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1740" y="3476402"/>
              <a:ext cx="1463040" cy="1097280"/>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1889641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7" name="Picture 2" descr="Abstract Image"/>
          <p:cNvPicPr>
            <a:picLocks noChangeAspect="1" noChangeArrowheads="1"/>
          </p:cNvPicPr>
          <p:nvPr/>
        </p:nvPicPr>
        <p:blipFill>
          <a:blip r:embed="rId2">
            <a:extLst>
              <a:ext uri="{28A0092B-C50C-407E-A947-70E740481C1C}">
                <a14:useLocalDpi xmlns:a14="http://schemas.microsoft.com/office/drawing/2010/main" val="0"/>
              </a:ext>
            </a:extLst>
          </a:blip>
          <a:srcRect r="60899"/>
          <a:stretch>
            <a:fillRect/>
          </a:stretch>
        </p:blipFill>
        <p:spPr bwMode="auto">
          <a:xfrm>
            <a:off x="1478280" y="1604833"/>
            <a:ext cx="3108484" cy="22666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9654" name="Rectangle 54"/>
          <p:cNvSpPr>
            <a:spLocks noChangeArrowheads="1"/>
          </p:cNvSpPr>
          <p:nvPr/>
        </p:nvSpPr>
        <p:spPr bwMode="auto">
          <a:xfrm>
            <a:off x="2153084" y="4002185"/>
            <a:ext cx="2433680"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spcAft>
                <a:spcPct val="0"/>
              </a:spcAft>
            </a:pPr>
            <a:r>
              <a:rPr lang="en-US" sz="900" dirty="0"/>
              <a:t>Sung Hyun Jo, et al. Nano </a:t>
            </a:r>
            <a:r>
              <a:rPr lang="en-US" sz="900" dirty="0" err="1"/>
              <a:t>Lett</a:t>
            </a:r>
            <a:r>
              <a:rPr lang="en-US" sz="900" dirty="0"/>
              <a:t>. 10, 1297 (2010)</a:t>
            </a:r>
          </a:p>
        </p:txBody>
      </p:sp>
      <p:sp>
        <p:nvSpPr>
          <p:cNvPr id="3938399" name="Rectangle 95"/>
          <p:cNvSpPr>
            <a:spLocks noChangeArrowheads="1"/>
          </p:cNvSpPr>
          <p:nvPr/>
        </p:nvSpPr>
        <p:spPr bwMode="invGray">
          <a:xfrm>
            <a:off x="452176" y="237334"/>
            <a:ext cx="8650152" cy="61674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ctr"/>
          <a:lstStyle/>
          <a:p>
            <a:pPr>
              <a:spcBef>
                <a:spcPct val="25000"/>
              </a:spcBef>
              <a:spcAft>
                <a:spcPct val="0"/>
              </a:spcAft>
              <a:defRPr/>
            </a:pPr>
            <a:r>
              <a:rPr lang="en-US" sz="2100" b="1" dirty="0" smtClean="0">
                <a:latin typeface="HP Simplified" panose="020B0604020204020204" pitchFamily="34" charset="0"/>
              </a:rPr>
              <a:t>Viable path toward scalable biomimetic computing?</a:t>
            </a:r>
            <a:endParaRPr lang="en-US" sz="2100" b="1" dirty="0">
              <a:latin typeface="HP Simplified" panose="020B0604020204020204" pitchFamily="34" charset="0"/>
            </a:endParaRPr>
          </a:p>
        </p:txBody>
      </p:sp>
      <p:sp>
        <p:nvSpPr>
          <p:cNvPr id="2" name="TextBox 1"/>
          <p:cNvSpPr txBox="1"/>
          <p:nvPr/>
        </p:nvSpPr>
        <p:spPr>
          <a:xfrm>
            <a:off x="359725" y="919452"/>
            <a:ext cx="2338257" cy="636072"/>
          </a:xfrm>
          <a:prstGeom prst="rect">
            <a:avLst/>
          </a:prstGeom>
          <a:noFill/>
          <a:ln w="12700">
            <a:solidFill>
              <a:srgbClr val="FF0000"/>
            </a:solidFill>
          </a:ln>
        </p:spPr>
        <p:txBody>
          <a:bodyPr wrap="square" rtlCol="0">
            <a:spAutoFit/>
          </a:bodyPr>
          <a:lstStyle/>
          <a:p>
            <a:pPr marL="0" algn="ctr" defTabSz="430213">
              <a:spcAft>
                <a:spcPts val="400"/>
              </a:spcAft>
              <a:buSzPct val="100000"/>
            </a:pPr>
            <a:r>
              <a:rPr lang="en-US" sz="1600" b="1" dirty="0" smtClean="0">
                <a:solidFill>
                  <a:srgbClr val="FF0000"/>
                </a:solidFill>
                <a:latin typeface="HP Simplified" pitchFamily="34" charset="0"/>
                <a:cs typeface="HP Simplified" pitchFamily="34" charset="0"/>
              </a:rPr>
              <a:t>Neuron (</a:t>
            </a:r>
            <a:r>
              <a:rPr lang="en-US" sz="1600" b="1" dirty="0" err="1" smtClean="0">
                <a:solidFill>
                  <a:srgbClr val="FF0000"/>
                </a:solidFill>
                <a:latin typeface="HP Simplified" pitchFamily="34" charset="0"/>
                <a:cs typeface="HP Simplified" pitchFamily="34" charset="0"/>
              </a:rPr>
              <a:t>neuristor</a:t>
            </a:r>
            <a:r>
              <a:rPr lang="en-US" sz="1600" b="1" dirty="0" smtClean="0">
                <a:solidFill>
                  <a:srgbClr val="FF0000"/>
                </a:solidFill>
                <a:latin typeface="HP Simplified" pitchFamily="34" charset="0"/>
                <a:cs typeface="HP Simplified" pitchFamily="34" charset="0"/>
              </a:rPr>
              <a:t>)</a:t>
            </a:r>
            <a:endParaRPr lang="en-US" sz="1600" dirty="0">
              <a:solidFill>
                <a:srgbClr val="FF0000"/>
              </a:solidFill>
              <a:latin typeface="HP Simplified" pitchFamily="34" charset="0"/>
              <a:cs typeface="HP Simplified" pitchFamily="34" charset="0"/>
            </a:endParaRPr>
          </a:p>
          <a:p>
            <a:pPr marL="0" algn="ctr" defTabSz="430213">
              <a:spcAft>
                <a:spcPts val="400"/>
              </a:spcAft>
              <a:buSzPct val="100000"/>
            </a:pPr>
            <a:r>
              <a:rPr lang="en-US" sz="1600" dirty="0" smtClean="0">
                <a:solidFill>
                  <a:srgbClr val="FF0000"/>
                </a:solidFill>
                <a:latin typeface="HP Simplified" pitchFamily="34" charset="0"/>
                <a:cs typeface="HP Simplified" pitchFamily="34" charset="0"/>
              </a:rPr>
              <a:t>Locally active </a:t>
            </a:r>
            <a:r>
              <a:rPr lang="en-US" sz="1600" dirty="0" err="1" smtClean="0">
                <a:solidFill>
                  <a:srgbClr val="FF0000"/>
                </a:solidFill>
                <a:latin typeface="HP Simplified" pitchFamily="34" charset="0"/>
                <a:cs typeface="HP Simplified" pitchFamily="34" charset="0"/>
              </a:rPr>
              <a:t>memristors</a:t>
            </a:r>
            <a:endParaRPr lang="en-US" sz="1600" dirty="0">
              <a:solidFill>
                <a:srgbClr val="FF0000"/>
              </a:solidFill>
              <a:latin typeface="HP Simplified" pitchFamily="34" charset="0"/>
              <a:cs typeface="HP Simplified" pitchFamily="34" charset="0"/>
            </a:endParaRPr>
          </a:p>
        </p:txBody>
      </p:sp>
      <p:sp>
        <p:nvSpPr>
          <p:cNvPr id="48" name="TextBox 47"/>
          <p:cNvSpPr txBox="1"/>
          <p:nvPr/>
        </p:nvSpPr>
        <p:spPr>
          <a:xfrm>
            <a:off x="4861560" y="1055702"/>
            <a:ext cx="4179808" cy="2913618"/>
          </a:xfrm>
          <a:prstGeom prst="rect">
            <a:avLst/>
          </a:prstGeom>
          <a:noFill/>
        </p:spPr>
        <p:txBody>
          <a:bodyPr wrap="square" rtlCol="0">
            <a:spAutoFit/>
          </a:bodyPr>
          <a:lstStyle/>
          <a:p>
            <a:pPr marL="0" defTabSz="430213">
              <a:spcAft>
                <a:spcPts val="400"/>
              </a:spcAft>
              <a:buSzPct val="100000"/>
            </a:pPr>
            <a:r>
              <a:rPr lang="en-US" sz="1600" dirty="0" smtClean="0">
                <a:latin typeface="HP Simplified" pitchFamily="34" charset="0"/>
                <a:cs typeface="HP Simplified" pitchFamily="34" charset="0"/>
              </a:rPr>
              <a:t>Captures key features of the brain:</a:t>
            </a:r>
          </a:p>
          <a:p>
            <a:pPr marL="0" defTabSz="430213">
              <a:spcAft>
                <a:spcPts val="400"/>
              </a:spcAft>
              <a:buSzPct val="100000"/>
            </a:pPr>
            <a:endParaRPr lang="en-US" sz="1600" dirty="0" smtClean="0">
              <a:latin typeface="HP Simplified" pitchFamily="34" charset="0"/>
              <a:cs typeface="HP Simplified" pitchFamily="34" charset="0"/>
            </a:endParaRPr>
          </a:p>
          <a:p>
            <a:pPr marL="0" defTabSz="430213">
              <a:spcAft>
                <a:spcPts val="400"/>
              </a:spcAft>
              <a:buSzPct val="100000"/>
            </a:pPr>
            <a:r>
              <a:rPr lang="en-US" sz="1600" dirty="0" smtClean="0">
                <a:latin typeface="HP Simplified" pitchFamily="34" charset="0"/>
                <a:cs typeface="HP Simplified" pitchFamily="34" charset="0"/>
              </a:rPr>
              <a:t>1) Non-linear dynamics (“edge of chaos”) of neurons</a:t>
            </a:r>
          </a:p>
          <a:p>
            <a:pPr marL="0" defTabSz="430213">
              <a:spcAft>
                <a:spcPts val="400"/>
              </a:spcAft>
              <a:buSzPct val="100000"/>
            </a:pPr>
            <a:endParaRPr lang="en-US" sz="1600" dirty="0" smtClean="0">
              <a:latin typeface="HP Simplified" pitchFamily="34" charset="0"/>
              <a:cs typeface="HP Simplified" pitchFamily="34" charset="0"/>
            </a:endParaRPr>
          </a:p>
          <a:p>
            <a:pPr marL="0" defTabSz="430213">
              <a:spcAft>
                <a:spcPts val="400"/>
              </a:spcAft>
              <a:buSzPct val="100000"/>
            </a:pPr>
            <a:r>
              <a:rPr lang="en-US" sz="1600" dirty="0" smtClean="0">
                <a:latin typeface="HP Simplified" pitchFamily="34" charset="0"/>
                <a:cs typeface="HP Simplified" pitchFamily="34" charset="0"/>
              </a:rPr>
              <a:t>2) High density architecture, localized memory</a:t>
            </a:r>
          </a:p>
          <a:p>
            <a:pPr marL="0" defTabSz="430213">
              <a:spcAft>
                <a:spcPts val="400"/>
              </a:spcAft>
              <a:buSzPct val="100000"/>
            </a:pPr>
            <a:r>
              <a:rPr lang="en-US" sz="1600" i="1" dirty="0" smtClean="0">
                <a:latin typeface="HP Simplified" pitchFamily="34" charset="0"/>
                <a:cs typeface="HP Simplified" pitchFamily="34" charset="0"/>
              </a:rPr>
              <a:t>i.e. not the von </a:t>
            </a:r>
            <a:r>
              <a:rPr lang="en-US" sz="1600" i="1" dirty="0" err="1" smtClean="0">
                <a:latin typeface="HP Simplified" pitchFamily="34" charset="0"/>
                <a:cs typeface="HP Simplified" pitchFamily="34" charset="0"/>
              </a:rPr>
              <a:t>Neuman</a:t>
            </a:r>
            <a:r>
              <a:rPr lang="en-US" sz="1600" i="1" dirty="0" smtClean="0">
                <a:latin typeface="HP Simplified" pitchFamily="34" charset="0"/>
                <a:cs typeface="HP Simplified" pitchFamily="34" charset="0"/>
              </a:rPr>
              <a:t> architecture with physically separated compute and memory !</a:t>
            </a:r>
          </a:p>
          <a:p>
            <a:pPr marL="0" defTabSz="430213">
              <a:spcAft>
                <a:spcPts val="400"/>
              </a:spcAft>
              <a:buSzPct val="100000"/>
            </a:pPr>
            <a:endParaRPr lang="en-US" sz="1600" i="1" dirty="0">
              <a:latin typeface="HP Simplified" pitchFamily="34" charset="0"/>
              <a:cs typeface="HP Simplified" pitchFamily="34" charset="0"/>
            </a:endParaRPr>
          </a:p>
          <a:p>
            <a:pPr marL="0" defTabSz="430213">
              <a:spcAft>
                <a:spcPts val="400"/>
              </a:spcAft>
              <a:buSzPct val="100000"/>
            </a:pPr>
            <a:r>
              <a:rPr lang="en-US" sz="1600" dirty="0" smtClean="0">
                <a:latin typeface="HP Simplified" pitchFamily="34" charset="0"/>
                <a:cs typeface="HP Simplified" pitchFamily="34" charset="0"/>
              </a:rPr>
              <a:t>3) Massive parallelism </a:t>
            </a:r>
          </a:p>
        </p:txBody>
      </p:sp>
      <p:sp>
        <p:nvSpPr>
          <p:cNvPr id="49" name="TextBox 48"/>
          <p:cNvSpPr txBox="1"/>
          <p:nvPr/>
        </p:nvSpPr>
        <p:spPr>
          <a:xfrm>
            <a:off x="91126" y="3149739"/>
            <a:ext cx="1387154" cy="882293"/>
          </a:xfrm>
          <a:prstGeom prst="rect">
            <a:avLst/>
          </a:prstGeom>
          <a:noFill/>
          <a:ln>
            <a:solidFill>
              <a:srgbClr val="FF0000"/>
            </a:solidFill>
          </a:ln>
        </p:spPr>
        <p:txBody>
          <a:bodyPr wrap="square" rtlCol="0">
            <a:spAutoFit/>
          </a:bodyPr>
          <a:lstStyle/>
          <a:p>
            <a:pPr marL="0" algn="ctr" defTabSz="430213">
              <a:spcAft>
                <a:spcPts val="400"/>
              </a:spcAft>
              <a:buSzPct val="100000"/>
            </a:pPr>
            <a:r>
              <a:rPr lang="en-US" sz="1600" b="1" dirty="0" smtClean="0">
                <a:solidFill>
                  <a:srgbClr val="FF0000"/>
                </a:solidFill>
                <a:latin typeface="HP Simplified" pitchFamily="34" charset="0"/>
                <a:cs typeface="HP Simplified" pitchFamily="34" charset="0"/>
              </a:rPr>
              <a:t>Synapse</a:t>
            </a:r>
          </a:p>
          <a:p>
            <a:pPr marL="0" algn="ctr" defTabSz="430213">
              <a:spcAft>
                <a:spcPts val="400"/>
              </a:spcAft>
              <a:buSzPct val="100000"/>
            </a:pPr>
            <a:r>
              <a:rPr lang="en-US" sz="1600" dirty="0" smtClean="0">
                <a:solidFill>
                  <a:srgbClr val="FF0000"/>
                </a:solidFill>
                <a:latin typeface="HP Simplified" pitchFamily="34" charset="0"/>
                <a:cs typeface="HP Simplified" pitchFamily="34" charset="0"/>
              </a:rPr>
              <a:t>Nonvolatile </a:t>
            </a:r>
            <a:r>
              <a:rPr lang="en-US" sz="1600" dirty="0" err="1" smtClean="0">
                <a:solidFill>
                  <a:srgbClr val="FF0000"/>
                </a:solidFill>
                <a:latin typeface="HP Simplified" pitchFamily="34" charset="0"/>
                <a:cs typeface="HP Simplified" pitchFamily="34" charset="0"/>
              </a:rPr>
              <a:t>memristors</a:t>
            </a:r>
            <a:endParaRPr lang="en-US" sz="1600" dirty="0" smtClean="0">
              <a:solidFill>
                <a:srgbClr val="FF0000"/>
              </a:solidFill>
              <a:latin typeface="HP Simplified" pitchFamily="34" charset="0"/>
              <a:cs typeface="HP Simplified" pitchFamily="34" charset="0"/>
            </a:endParaRPr>
          </a:p>
        </p:txBody>
      </p:sp>
      <p:cxnSp>
        <p:nvCxnSpPr>
          <p:cNvPr id="4" name="Straight Arrow Connector 3"/>
          <p:cNvCxnSpPr/>
          <p:nvPr/>
        </p:nvCxnSpPr>
        <p:spPr>
          <a:xfrm>
            <a:off x="1406701" y="1604833"/>
            <a:ext cx="674804" cy="596314"/>
          </a:xfrm>
          <a:prstGeom prst="straightConnector1">
            <a:avLst/>
          </a:prstGeom>
          <a:ln w="57150" cmpd="sng">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1490165" y="3055620"/>
            <a:ext cx="1375269" cy="386507"/>
          </a:xfrm>
          <a:prstGeom prst="straightConnector1">
            <a:avLst/>
          </a:prstGeom>
          <a:ln w="57150" cmpd="sng">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9910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15709" y="914691"/>
            <a:ext cx="3745957" cy="3232614"/>
            <a:chOff x="413293" y="916209"/>
            <a:chExt cx="3745957" cy="3232614"/>
          </a:xfrm>
        </p:grpSpPr>
        <p:grpSp>
          <p:nvGrpSpPr>
            <p:cNvPr id="12" name="Group 11"/>
            <p:cNvGrpSpPr/>
            <p:nvPr/>
          </p:nvGrpSpPr>
          <p:grpSpPr>
            <a:xfrm>
              <a:off x="564630" y="916209"/>
              <a:ext cx="3575971" cy="3232614"/>
              <a:chOff x="564630" y="916209"/>
              <a:chExt cx="3575971" cy="3232614"/>
            </a:xfrm>
          </p:grpSpPr>
          <p:pic>
            <p:nvPicPr>
              <p:cNvPr id="5" name="Picture 4"/>
              <p:cNvPicPr>
                <a:picLocks noChangeAspect="1"/>
              </p:cNvPicPr>
              <p:nvPr/>
            </p:nvPicPr>
            <p:blipFill>
              <a:blip r:embed="rId2"/>
              <a:stretch>
                <a:fillRect/>
              </a:stretch>
            </p:blipFill>
            <p:spPr>
              <a:xfrm>
                <a:off x="564630" y="916209"/>
                <a:ext cx="3575971" cy="3232614"/>
              </a:xfrm>
              <a:prstGeom prst="rect">
                <a:avLst/>
              </a:prstGeom>
            </p:spPr>
          </p:pic>
          <p:sp>
            <p:nvSpPr>
              <p:cNvPr id="10" name="Rectangle 9"/>
              <p:cNvSpPr/>
              <p:nvPr/>
            </p:nvSpPr>
            <p:spPr>
              <a:xfrm>
                <a:off x="2001520" y="1031240"/>
                <a:ext cx="970280" cy="5276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2224594" y="1327150"/>
                <a:ext cx="451931" cy="2686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Rectangle 14"/>
            <p:cNvSpPr/>
            <p:nvPr/>
          </p:nvSpPr>
          <p:spPr>
            <a:xfrm>
              <a:off x="413293" y="3860800"/>
              <a:ext cx="3745957" cy="28802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Title 1"/>
          <p:cNvSpPr>
            <a:spLocks noGrp="1"/>
          </p:cNvSpPr>
          <p:nvPr>
            <p:ph type="title"/>
          </p:nvPr>
        </p:nvSpPr>
        <p:spPr>
          <a:xfrm>
            <a:off x="4855913" y="3896145"/>
            <a:ext cx="4198792" cy="973975"/>
          </a:xfrm>
        </p:spPr>
        <p:txBody>
          <a:bodyPr/>
          <a:lstStyle/>
          <a:p>
            <a:r>
              <a:rPr lang="en-US" sz="1600" b="0" dirty="0" smtClean="0"/>
              <a:t>Accelerates many workloads </a:t>
            </a:r>
            <a:br>
              <a:rPr lang="en-US" sz="1600" b="0" dirty="0" smtClean="0"/>
            </a:br>
            <a:r>
              <a:rPr lang="en-US" sz="1600" b="0" dirty="0" smtClean="0"/>
              <a:t>FFT, Metropolis-Hastings, Simulated Annealing</a:t>
            </a:r>
            <a:br>
              <a:rPr lang="en-US" sz="1600" b="0" dirty="0" smtClean="0"/>
            </a:br>
            <a:r>
              <a:rPr lang="en-US" sz="1600" b="0" dirty="0" smtClean="0"/>
              <a:t/>
            </a:r>
            <a:br>
              <a:rPr lang="en-US" sz="1600" b="0" dirty="0" smtClean="0"/>
            </a:br>
            <a:r>
              <a:rPr lang="en-US" sz="1600" b="0" dirty="0" smtClean="0"/>
              <a:t> </a:t>
            </a:r>
            <a:endParaRPr lang="en-US" sz="1600" b="0" dirty="0"/>
          </a:p>
        </p:txBody>
      </p:sp>
      <p:sp>
        <p:nvSpPr>
          <p:cNvPr id="9" name="Rectangle 95"/>
          <p:cNvSpPr>
            <a:spLocks noChangeArrowheads="1"/>
          </p:cNvSpPr>
          <p:nvPr/>
        </p:nvSpPr>
        <p:spPr bwMode="invGray">
          <a:xfrm>
            <a:off x="437103" y="269530"/>
            <a:ext cx="9102328" cy="61674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ctr"/>
          <a:lstStyle/>
          <a:p>
            <a:pPr>
              <a:spcBef>
                <a:spcPct val="25000"/>
              </a:spcBef>
              <a:spcAft>
                <a:spcPct val="0"/>
              </a:spcAft>
              <a:defRPr/>
            </a:pPr>
            <a:r>
              <a:rPr lang="en-US" sz="2100" b="1" dirty="0" smtClean="0">
                <a:latin typeface="HP Simplified" panose="020B0604020204020204" pitchFamily="34" charset="0"/>
              </a:rPr>
              <a:t>Computing </a:t>
            </a:r>
            <a:r>
              <a:rPr lang="en-US" sz="2100" b="1" dirty="0" smtClean="0">
                <a:latin typeface="HP Simplified" panose="020B0604020204020204" pitchFamily="34" charset="0"/>
              </a:rPr>
              <a:t>application of nonvolatile </a:t>
            </a:r>
            <a:r>
              <a:rPr lang="en-US" sz="2100" b="1" dirty="0" err="1" smtClean="0">
                <a:latin typeface="HP Simplified" panose="020B0604020204020204" pitchFamily="34" charset="0"/>
              </a:rPr>
              <a:t>memristors</a:t>
            </a:r>
            <a:endParaRPr lang="en-US" sz="2100" b="1" dirty="0">
              <a:latin typeface="HP Simplified" panose="020B0604020204020204" pitchFamily="34" charset="0"/>
            </a:endParaRPr>
          </a:p>
        </p:txBody>
      </p:sp>
      <p:sp>
        <p:nvSpPr>
          <p:cNvPr id="13" name="TextBox 12"/>
          <p:cNvSpPr txBox="1"/>
          <p:nvPr/>
        </p:nvSpPr>
        <p:spPr>
          <a:xfrm>
            <a:off x="662711" y="1012481"/>
            <a:ext cx="2990850" cy="369332"/>
          </a:xfrm>
          <a:prstGeom prst="rect">
            <a:avLst/>
          </a:prstGeom>
          <a:noFill/>
        </p:spPr>
        <p:txBody>
          <a:bodyPr wrap="square" rtlCol="0">
            <a:spAutoFit/>
          </a:bodyPr>
          <a:lstStyle/>
          <a:p>
            <a:r>
              <a:rPr lang="en-US" dirty="0" err="1" smtClean="0"/>
              <a:t>Memristor</a:t>
            </a:r>
            <a:r>
              <a:rPr lang="en-US" dirty="0" smtClean="0"/>
              <a:t> array = matrix </a:t>
            </a:r>
            <a:r>
              <a:rPr lang="en-US" dirty="0" err="1" smtClean="0"/>
              <a:t>G</a:t>
            </a:r>
            <a:r>
              <a:rPr lang="en-US" baseline="-25000" dirty="0" err="1" smtClean="0"/>
              <a:t>ij</a:t>
            </a:r>
            <a:endParaRPr lang="en-US" baseline="-25000" dirty="0"/>
          </a:p>
        </p:txBody>
      </p:sp>
      <p:sp>
        <p:nvSpPr>
          <p:cNvPr id="14" name="TextBox 13"/>
          <p:cNvSpPr txBox="1"/>
          <p:nvPr/>
        </p:nvSpPr>
        <p:spPr>
          <a:xfrm>
            <a:off x="654873" y="3896145"/>
            <a:ext cx="3661876" cy="646331"/>
          </a:xfrm>
          <a:prstGeom prst="rect">
            <a:avLst/>
          </a:prstGeom>
          <a:noFill/>
        </p:spPr>
        <p:txBody>
          <a:bodyPr wrap="square" rtlCol="0">
            <a:spAutoFit/>
          </a:bodyPr>
          <a:lstStyle/>
          <a:p>
            <a:r>
              <a:rPr lang="en-US" dirty="0" smtClean="0"/>
              <a:t>Computes Matrix-vector dot product V</a:t>
            </a:r>
            <a:r>
              <a:rPr lang="en-US" baseline="30000" dirty="0" smtClean="0"/>
              <a:t>I</a:t>
            </a:r>
            <a:r>
              <a:rPr lang="en-US" dirty="0" smtClean="0"/>
              <a:t> * G in one time step</a:t>
            </a:r>
            <a:endParaRPr lang="en-US" baseline="-25000" dirty="0"/>
          </a:p>
        </p:txBody>
      </p:sp>
      <p:pic>
        <p:nvPicPr>
          <p:cNvPr id="17" name="Picture 16"/>
          <p:cNvPicPr>
            <a:picLocks noChangeAspect="1"/>
          </p:cNvPicPr>
          <p:nvPr/>
        </p:nvPicPr>
        <p:blipFill>
          <a:blip r:embed="rId3"/>
          <a:stretch>
            <a:fillRect/>
          </a:stretch>
        </p:blipFill>
        <p:spPr>
          <a:xfrm>
            <a:off x="5059675" y="1029722"/>
            <a:ext cx="3102646" cy="2484365"/>
          </a:xfrm>
          <a:prstGeom prst="rect">
            <a:avLst/>
          </a:prstGeom>
        </p:spPr>
      </p:pic>
      <p:cxnSp>
        <p:nvCxnSpPr>
          <p:cNvPr id="19" name="Straight Arrow Connector 18"/>
          <p:cNvCxnSpPr/>
          <p:nvPr/>
        </p:nvCxnSpPr>
        <p:spPr>
          <a:xfrm flipH="1">
            <a:off x="3430832" y="1594270"/>
            <a:ext cx="1837267" cy="131412"/>
          </a:xfrm>
          <a:prstGeom prst="straightConnector1">
            <a:avLst/>
          </a:prstGeom>
          <a:ln w="38100" cmpd="sng">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480556" y="1828970"/>
            <a:ext cx="1941581" cy="738664"/>
          </a:xfrm>
          <a:prstGeom prst="rect">
            <a:avLst/>
          </a:prstGeom>
          <a:noFill/>
        </p:spPr>
        <p:txBody>
          <a:bodyPr wrap="square" rtlCol="0">
            <a:spAutoFit/>
          </a:bodyPr>
          <a:lstStyle/>
          <a:p>
            <a:r>
              <a:rPr lang="en-US" sz="1400" dirty="0" smtClean="0">
                <a:solidFill>
                  <a:srgbClr val="0096D6"/>
                </a:solidFill>
              </a:rPr>
              <a:t>Requires non-binary states for each </a:t>
            </a:r>
            <a:r>
              <a:rPr lang="en-US" sz="1400" dirty="0" err="1" smtClean="0">
                <a:solidFill>
                  <a:srgbClr val="0096D6"/>
                </a:solidFill>
              </a:rPr>
              <a:t>memristor</a:t>
            </a:r>
            <a:endParaRPr lang="en-US" sz="1400" dirty="0">
              <a:solidFill>
                <a:srgbClr val="0096D6"/>
              </a:solidFill>
            </a:endParaRPr>
          </a:p>
        </p:txBody>
      </p:sp>
    </p:spTree>
    <p:extLst>
      <p:ext uri="{BB962C8B-B14F-4D97-AF65-F5344CB8AC3E}">
        <p14:creationId xmlns:p14="http://schemas.microsoft.com/office/powerpoint/2010/main" val="331846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a:spLocks noChangeArrowheads="1"/>
          </p:cNvSpPr>
          <p:nvPr/>
        </p:nvSpPr>
        <p:spPr bwMode="auto">
          <a:xfrm>
            <a:off x="313279" y="781262"/>
            <a:ext cx="8809196" cy="628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1400" b="1">
                <a:solidFill>
                  <a:schemeClr val="bg2"/>
                </a:solidFill>
                <a:latin typeface="Futura Bk" charset="0"/>
                <a:ea typeface="ＭＳ Ｐゴシック" charset="0"/>
                <a:cs typeface="ＭＳ Ｐゴシック" charset="0"/>
              </a:defRPr>
            </a:lvl1pPr>
            <a:lvl2pPr marL="742950" indent="-285750" eaLnBrk="0" hangingPunct="0">
              <a:defRPr sz="1400" b="1">
                <a:solidFill>
                  <a:schemeClr val="bg2"/>
                </a:solidFill>
                <a:latin typeface="Futura Bk" charset="0"/>
                <a:ea typeface="ＭＳ Ｐゴシック" charset="0"/>
              </a:defRPr>
            </a:lvl2pPr>
            <a:lvl3pPr marL="1143000" indent="-228600" eaLnBrk="0" hangingPunct="0">
              <a:defRPr sz="1400" b="1">
                <a:solidFill>
                  <a:schemeClr val="bg2"/>
                </a:solidFill>
                <a:latin typeface="Futura Bk" charset="0"/>
                <a:ea typeface="ＭＳ Ｐゴシック" charset="0"/>
              </a:defRPr>
            </a:lvl3pPr>
            <a:lvl4pPr marL="1600200" indent="-228600" eaLnBrk="0" hangingPunct="0">
              <a:defRPr sz="1400" b="1">
                <a:solidFill>
                  <a:schemeClr val="bg2"/>
                </a:solidFill>
                <a:latin typeface="Futura Bk" charset="0"/>
                <a:ea typeface="ＭＳ Ｐゴシック" charset="0"/>
              </a:defRPr>
            </a:lvl4pPr>
            <a:lvl5pPr marL="2057400" indent="-228600" eaLnBrk="0" hangingPunct="0">
              <a:defRPr sz="1400" b="1">
                <a:solidFill>
                  <a:schemeClr val="bg2"/>
                </a:solidFill>
                <a:latin typeface="Futura Bk" charset="0"/>
                <a:ea typeface="ＭＳ Ｐゴシック" charset="0"/>
              </a:defRPr>
            </a:lvl5pPr>
            <a:lvl6pPr marL="25146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6pPr>
            <a:lvl7pPr marL="29718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7pPr>
            <a:lvl8pPr marL="34290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8pPr>
            <a:lvl9pPr marL="3886200" indent="-228600" eaLnBrk="0" fontAlgn="base" hangingPunct="0">
              <a:lnSpc>
                <a:spcPct val="90000"/>
              </a:lnSpc>
              <a:spcBef>
                <a:spcPct val="30000"/>
              </a:spcBef>
              <a:spcAft>
                <a:spcPct val="10000"/>
              </a:spcAft>
              <a:defRPr sz="1400" b="1">
                <a:solidFill>
                  <a:schemeClr val="bg2"/>
                </a:solidFill>
                <a:latin typeface="Futura Bk" charset="0"/>
                <a:ea typeface="ＭＳ Ｐゴシック" charset="0"/>
              </a:defRPr>
            </a:lvl9pPr>
          </a:lstStyle>
          <a:p>
            <a:pPr eaLnBrk="1" hangingPunct="1">
              <a:spcBef>
                <a:spcPct val="50000"/>
              </a:spcBef>
              <a:spcAft>
                <a:spcPct val="0"/>
              </a:spcAft>
            </a:pPr>
            <a:r>
              <a:rPr lang="en-US" b="0" dirty="0" smtClean="0">
                <a:solidFill>
                  <a:schemeClr val="tx1"/>
                </a:solidFill>
                <a:cs typeface="Arial" charset="0"/>
              </a:rPr>
              <a:t>Insulator-metal </a:t>
            </a:r>
            <a:r>
              <a:rPr lang="en-US" b="0" dirty="0" smtClean="0">
                <a:solidFill>
                  <a:schemeClr val="tx1"/>
                </a:solidFill>
                <a:cs typeface="Arial" charset="0"/>
              </a:rPr>
              <a:t>transitions in metal oxides provide a </a:t>
            </a:r>
            <a:r>
              <a:rPr lang="en-US" dirty="0" smtClean="0">
                <a:solidFill>
                  <a:schemeClr val="tx1"/>
                </a:solidFill>
                <a:cs typeface="Arial" charset="0"/>
              </a:rPr>
              <a:t>new functionality </a:t>
            </a:r>
            <a:r>
              <a:rPr lang="en-US" b="0" dirty="0" smtClean="0">
                <a:solidFill>
                  <a:schemeClr val="tx1"/>
                </a:solidFill>
                <a:cs typeface="Arial" charset="0"/>
              </a:rPr>
              <a:t>we can exploit</a:t>
            </a:r>
          </a:p>
          <a:p>
            <a:pPr lvl="0" eaLnBrk="1" hangingPunct="1">
              <a:lnSpc>
                <a:spcPts val="2475"/>
              </a:lnSpc>
            </a:pPr>
            <a:r>
              <a:rPr lang="en-US" b="0" dirty="0" smtClean="0">
                <a:solidFill>
                  <a:prstClr val="black"/>
                </a:solidFill>
              </a:rPr>
              <a:t>Negative </a:t>
            </a:r>
            <a:r>
              <a:rPr lang="en-US" b="0" dirty="0">
                <a:solidFill>
                  <a:prstClr val="black"/>
                </a:solidFill>
              </a:rPr>
              <a:t>Differential Resistance </a:t>
            </a:r>
            <a:r>
              <a:rPr lang="en-US" b="0" dirty="0" smtClean="0">
                <a:solidFill>
                  <a:prstClr val="black"/>
                </a:solidFill>
              </a:rPr>
              <a:t>provides a natural route to computing </a:t>
            </a:r>
            <a:endParaRPr lang="en-US" b="0" dirty="0">
              <a:solidFill>
                <a:schemeClr val="tx1"/>
              </a:solidFill>
              <a:cs typeface="Arial" charset="0"/>
            </a:endParaRPr>
          </a:p>
        </p:txBody>
      </p:sp>
      <p:sp>
        <p:nvSpPr>
          <p:cNvPr id="7" name="Title 4"/>
          <p:cNvSpPr>
            <a:spLocks noGrp="1"/>
          </p:cNvSpPr>
          <p:nvPr>
            <p:ph type="title"/>
          </p:nvPr>
        </p:nvSpPr>
        <p:spPr>
          <a:xfrm>
            <a:off x="443137" y="416321"/>
            <a:ext cx="8117206" cy="430887"/>
          </a:xfrm>
        </p:spPr>
        <p:txBody>
          <a:bodyPr/>
          <a:lstStyle/>
          <a:p>
            <a:r>
              <a:rPr lang="en-US" dirty="0" smtClean="0"/>
              <a:t>Identification of local activity (NDR) in </a:t>
            </a:r>
            <a:r>
              <a:rPr lang="en-US" dirty="0" smtClean="0"/>
              <a:t>caused by a Mott </a:t>
            </a:r>
            <a:r>
              <a:rPr lang="en-US" dirty="0" err="1" smtClean="0"/>
              <a:t>transistion</a:t>
            </a:r>
            <a:endParaRPr lang="en-US" baseline="-25000" dirty="0"/>
          </a:p>
        </p:txBody>
      </p:sp>
      <p:sp>
        <p:nvSpPr>
          <p:cNvPr id="8" name="TextBox 5"/>
          <p:cNvSpPr txBox="1">
            <a:spLocks noChangeArrowheads="1"/>
          </p:cNvSpPr>
          <p:nvPr/>
        </p:nvSpPr>
        <p:spPr bwMode="auto">
          <a:xfrm>
            <a:off x="313279" y="3898916"/>
            <a:ext cx="3429732"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0"/>
              </a:spcBef>
              <a:spcAft>
                <a:spcPct val="0"/>
              </a:spcAft>
              <a:defRPr>
                <a:solidFill>
                  <a:schemeClr val="tx1"/>
                </a:solidFill>
                <a:latin typeface="Arial" charset="0"/>
                <a:ea typeface="ＭＳ Ｐゴシック" charset="0"/>
              </a:defRPr>
            </a:lvl1pPr>
            <a:lvl2pPr marL="742950" indent="-285750">
              <a:spcBef>
                <a:spcPct val="0"/>
              </a:spcBef>
              <a:spcAft>
                <a:spcPct val="0"/>
              </a:spcAft>
              <a:defRPr>
                <a:solidFill>
                  <a:schemeClr val="tx1"/>
                </a:solidFill>
                <a:latin typeface="Arial" charset="0"/>
                <a:ea typeface="ＭＳ Ｐゴシック" charset="0"/>
              </a:defRPr>
            </a:lvl2pPr>
            <a:lvl3pPr marL="1143000" indent="-228600">
              <a:spcBef>
                <a:spcPct val="0"/>
              </a:spcBef>
              <a:spcAft>
                <a:spcPct val="0"/>
              </a:spcAft>
              <a:defRPr>
                <a:solidFill>
                  <a:schemeClr val="tx1"/>
                </a:solidFill>
                <a:latin typeface="Arial" charset="0"/>
                <a:ea typeface="ＭＳ Ｐゴシック" charset="0"/>
              </a:defRPr>
            </a:lvl3pPr>
            <a:lvl4pPr marL="1600200" indent="-228600">
              <a:spcBef>
                <a:spcPct val="0"/>
              </a:spcBef>
              <a:spcAft>
                <a:spcPct val="0"/>
              </a:spcAft>
              <a:defRPr>
                <a:solidFill>
                  <a:schemeClr val="tx1"/>
                </a:solidFill>
                <a:latin typeface="Arial" charset="0"/>
                <a:ea typeface="ＭＳ Ｐゴシック" charset="0"/>
              </a:defRPr>
            </a:lvl4pPr>
            <a:lvl5pPr marL="2057400" indent="-228600">
              <a:spcBef>
                <a:spcPct val="0"/>
              </a:spcBef>
              <a:spcAft>
                <a:spcPct val="0"/>
              </a:spcAft>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nSpc>
                <a:spcPct val="100000"/>
              </a:lnSpc>
            </a:pPr>
            <a:r>
              <a:rPr lang="en-US" sz="1350" dirty="0" smtClean="0">
                <a:solidFill>
                  <a:srgbClr val="000000"/>
                </a:solidFill>
                <a:latin typeface="Futura Bk" charset="0"/>
              </a:rPr>
              <a:t>Current </a:t>
            </a:r>
            <a:r>
              <a:rPr lang="en-US" sz="1350" dirty="0">
                <a:solidFill>
                  <a:srgbClr val="000000"/>
                </a:solidFill>
                <a:latin typeface="Futura Bk" charset="0"/>
              </a:rPr>
              <a:t>through device </a:t>
            </a:r>
            <a:r>
              <a:rPr lang="en-US" sz="1350" dirty="0">
                <a:solidFill>
                  <a:srgbClr val="000000"/>
                </a:solidFill>
                <a:latin typeface="Futura Bk" charset="0"/>
                <a:sym typeface="Wingdings" charset="0"/>
              </a:rPr>
              <a:t> Joule heating  growing metallic phase within Ti</a:t>
            </a:r>
            <a:r>
              <a:rPr lang="en-US" sz="1350" baseline="-25000" dirty="0">
                <a:solidFill>
                  <a:srgbClr val="000000"/>
                </a:solidFill>
                <a:latin typeface="Futura Bk" charset="0"/>
                <a:sym typeface="Wingdings" charset="0"/>
              </a:rPr>
              <a:t>4</a:t>
            </a:r>
            <a:r>
              <a:rPr lang="en-US" sz="1350" dirty="0">
                <a:solidFill>
                  <a:srgbClr val="000000"/>
                </a:solidFill>
                <a:latin typeface="Futura Bk" charset="0"/>
                <a:sym typeface="Wingdings" charset="0"/>
              </a:rPr>
              <a:t>O</a:t>
            </a:r>
            <a:r>
              <a:rPr lang="en-US" sz="1350" baseline="-25000" dirty="0">
                <a:solidFill>
                  <a:srgbClr val="000000"/>
                </a:solidFill>
                <a:latin typeface="Futura Bk" charset="0"/>
                <a:sym typeface="Wingdings" charset="0"/>
              </a:rPr>
              <a:t>7</a:t>
            </a:r>
            <a:endParaRPr lang="en-US" sz="1350" dirty="0">
              <a:solidFill>
                <a:srgbClr val="000000"/>
              </a:solidFill>
              <a:latin typeface="Futura Bk" charset="0"/>
            </a:endParaRPr>
          </a:p>
        </p:txBody>
      </p:sp>
      <p:sp>
        <p:nvSpPr>
          <p:cNvPr id="10" name="Rectangle 7"/>
          <p:cNvSpPr>
            <a:spLocks noChangeArrowheads="1"/>
          </p:cNvSpPr>
          <p:nvPr/>
        </p:nvSpPr>
        <p:spPr bwMode="auto">
          <a:xfrm>
            <a:off x="5704914" y="4583336"/>
            <a:ext cx="2385060" cy="219291"/>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ct val="100000"/>
              </a:lnSpc>
              <a:spcBef>
                <a:spcPct val="0"/>
              </a:spcBef>
              <a:spcAft>
                <a:spcPct val="0"/>
              </a:spcAft>
            </a:pPr>
            <a:r>
              <a:rPr lang="en-US" sz="825" dirty="0">
                <a:solidFill>
                  <a:srgbClr val="000000"/>
                </a:solidFill>
                <a:latin typeface="Calibri" charset="0"/>
              </a:rPr>
              <a:t>M. D. Pickett, </a:t>
            </a:r>
            <a:r>
              <a:rPr lang="en-US" sz="825" i="1" dirty="0">
                <a:solidFill>
                  <a:srgbClr val="000000"/>
                </a:solidFill>
                <a:latin typeface="Calibri" charset="0"/>
              </a:rPr>
              <a:t>et al.</a:t>
            </a:r>
            <a:r>
              <a:rPr lang="en-US" sz="825" dirty="0">
                <a:solidFill>
                  <a:srgbClr val="000000"/>
                </a:solidFill>
                <a:latin typeface="Calibri" charset="0"/>
              </a:rPr>
              <a:t> </a:t>
            </a:r>
            <a:r>
              <a:rPr lang="en-US" sz="825" i="1" dirty="0">
                <a:solidFill>
                  <a:srgbClr val="000000"/>
                </a:solidFill>
                <a:latin typeface="Calibri" charset="0"/>
              </a:rPr>
              <a:t>Advanced Materials</a:t>
            </a:r>
            <a:r>
              <a:rPr lang="en-US" sz="825" dirty="0">
                <a:solidFill>
                  <a:srgbClr val="000000"/>
                </a:solidFill>
                <a:latin typeface="Calibri" charset="0"/>
              </a:rPr>
              <a:t>,  (2011)</a:t>
            </a:r>
            <a:endParaRPr lang="en-US" sz="825" i="1" dirty="0">
              <a:solidFill>
                <a:srgbClr val="000000"/>
              </a:solidFill>
              <a:latin typeface="Calibri" charset="0"/>
            </a:endParaRPr>
          </a:p>
        </p:txBody>
      </p:sp>
      <p:pic>
        <p:nvPicPr>
          <p:cNvPr id="11" name="Picture 2" descr="C:\Users\pickettm\Files\documents\papers-presentations\2010\2010 NDR\figures\device model schematic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137" y="1627663"/>
            <a:ext cx="3417302" cy="21253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3" descr="C:\Users\pickettm\Files\documents\papers-presentations\2010\2010 NDR\figures\iv fig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3821" y="1614107"/>
            <a:ext cx="4364831" cy="2889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Line 7"/>
          <p:cNvSpPr>
            <a:spLocks noChangeShapeType="1"/>
          </p:cNvSpPr>
          <p:nvPr/>
        </p:nvSpPr>
        <p:spPr bwMode="auto">
          <a:xfrm>
            <a:off x="4390059" y="3889391"/>
            <a:ext cx="1463278" cy="0"/>
          </a:xfrm>
          <a:prstGeom prst="line">
            <a:avLst/>
          </a:prstGeom>
          <a:noFill/>
          <a:ln w="28575">
            <a:solidFill>
              <a:schemeClr val="tx1"/>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sz="1350">
              <a:solidFill>
                <a:srgbClr val="EEECE1"/>
              </a:solidFill>
            </a:endParaRPr>
          </a:p>
        </p:txBody>
      </p:sp>
      <p:sp>
        <p:nvSpPr>
          <p:cNvPr id="14" name="Line 8"/>
          <p:cNvSpPr>
            <a:spLocks noChangeShapeType="1"/>
          </p:cNvSpPr>
          <p:nvPr/>
        </p:nvSpPr>
        <p:spPr bwMode="auto">
          <a:xfrm>
            <a:off x="6364115" y="3898916"/>
            <a:ext cx="1463278" cy="0"/>
          </a:xfrm>
          <a:prstGeom prst="line">
            <a:avLst/>
          </a:prstGeom>
          <a:noFill/>
          <a:ln w="28575">
            <a:solidFill>
              <a:schemeClr val="tx1"/>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sz="1350">
              <a:solidFill>
                <a:srgbClr val="EEECE1"/>
              </a:solidFill>
            </a:endParaRPr>
          </a:p>
        </p:txBody>
      </p:sp>
      <p:sp>
        <p:nvSpPr>
          <p:cNvPr id="15" name="Text Box 9"/>
          <p:cNvSpPr txBox="1">
            <a:spLocks noChangeArrowheads="1"/>
          </p:cNvSpPr>
          <p:nvPr/>
        </p:nvSpPr>
        <p:spPr bwMode="auto">
          <a:xfrm>
            <a:off x="4915124" y="3175016"/>
            <a:ext cx="541943" cy="3000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pPr>
            <a:r>
              <a:rPr lang="en-US" sz="1350">
                <a:solidFill>
                  <a:srgbClr val="EEECE1"/>
                </a:solidFill>
                <a:latin typeface="Futura Bk" charset="0"/>
              </a:rPr>
              <a:t>Data</a:t>
            </a:r>
          </a:p>
        </p:txBody>
      </p:sp>
      <p:sp>
        <p:nvSpPr>
          <p:cNvPr id="16" name="Text Box 10"/>
          <p:cNvSpPr txBox="1">
            <a:spLocks noChangeArrowheads="1"/>
          </p:cNvSpPr>
          <p:nvPr/>
        </p:nvSpPr>
        <p:spPr bwMode="auto">
          <a:xfrm>
            <a:off x="6755830" y="3175016"/>
            <a:ext cx="957121" cy="3000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pPr>
            <a:r>
              <a:rPr lang="en-US" sz="1350">
                <a:solidFill>
                  <a:srgbClr val="EEECE1"/>
                </a:solidFill>
                <a:latin typeface="Futura Bk" charset="0"/>
              </a:rPr>
              <a:t>Simulation</a:t>
            </a:r>
          </a:p>
        </p:txBody>
      </p:sp>
      <p:sp>
        <p:nvSpPr>
          <p:cNvPr id="17" name="Text Box 11"/>
          <p:cNvSpPr txBox="1">
            <a:spLocks noChangeArrowheads="1"/>
          </p:cNvSpPr>
          <p:nvPr/>
        </p:nvSpPr>
        <p:spPr bwMode="auto">
          <a:xfrm>
            <a:off x="4526980" y="1740313"/>
            <a:ext cx="541943" cy="3000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pPr>
            <a:r>
              <a:rPr lang="en-US" sz="1350">
                <a:solidFill>
                  <a:srgbClr val="000000"/>
                </a:solidFill>
                <a:latin typeface="Futura Bk" charset="0"/>
              </a:rPr>
              <a:t>Data</a:t>
            </a:r>
          </a:p>
        </p:txBody>
      </p:sp>
      <p:sp>
        <p:nvSpPr>
          <p:cNvPr id="19" name="Text Box 12"/>
          <p:cNvSpPr txBox="1">
            <a:spLocks noChangeArrowheads="1"/>
          </p:cNvSpPr>
          <p:nvPr/>
        </p:nvSpPr>
        <p:spPr bwMode="auto">
          <a:xfrm>
            <a:off x="6418884" y="1734360"/>
            <a:ext cx="957121" cy="3000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114300" indent="-114300">
              <a:spcBef>
                <a:spcPct val="0"/>
              </a:spcBef>
              <a:spcAft>
                <a:spcPct val="0"/>
              </a:spcAft>
              <a:defRPr>
                <a:solidFill>
                  <a:schemeClr val="tx1"/>
                </a:solidFill>
                <a:latin typeface="Arial" charset="0"/>
                <a:ea typeface="ＭＳ Ｐゴシック" charset="0"/>
              </a:defRPr>
            </a:lvl1pPr>
            <a:lvl2pPr>
              <a:spcBef>
                <a:spcPct val="0"/>
              </a:spcBef>
              <a:spcAft>
                <a:spcPct val="0"/>
              </a:spcAft>
              <a:defRPr>
                <a:solidFill>
                  <a:schemeClr val="tx1"/>
                </a:solidFill>
                <a:latin typeface="Arial" charset="0"/>
                <a:ea typeface="ＭＳ Ｐゴシック" charset="0"/>
              </a:defRPr>
            </a:lvl2pPr>
            <a:lvl3pPr>
              <a:spcBef>
                <a:spcPct val="0"/>
              </a:spcBef>
              <a:spcAft>
                <a:spcPct val="0"/>
              </a:spcAft>
              <a:defRPr>
                <a:solidFill>
                  <a:schemeClr val="tx1"/>
                </a:solidFill>
                <a:latin typeface="Arial" charset="0"/>
                <a:ea typeface="ＭＳ Ｐゴシック" charset="0"/>
              </a:defRPr>
            </a:lvl3pPr>
            <a:lvl4pPr>
              <a:spcBef>
                <a:spcPct val="0"/>
              </a:spcBef>
              <a:spcAft>
                <a:spcPct val="0"/>
              </a:spcAft>
              <a:defRPr>
                <a:solidFill>
                  <a:schemeClr val="tx1"/>
                </a:solidFill>
                <a:latin typeface="Arial" charset="0"/>
                <a:ea typeface="ＭＳ Ｐゴシック" charset="0"/>
              </a:defRPr>
            </a:lvl4pPr>
            <a:lvl5pPr>
              <a:spcBef>
                <a:spcPct val="0"/>
              </a:spcBef>
              <a:spcAft>
                <a:spcPct val="0"/>
              </a:spcAft>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30000"/>
              </a:spcBef>
              <a:spcAft>
                <a:spcPct val="10000"/>
              </a:spcAft>
            </a:pPr>
            <a:r>
              <a:rPr lang="en-US" sz="1350">
                <a:solidFill>
                  <a:srgbClr val="000000"/>
                </a:solidFill>
                <a:latin typeface="Futura Bk" charset="0"/>
              </a:rPr>
              <a:t>Simulation</a:t>
            </a:r>
          </a:p>
        </p:txBody>
      </p:sp>
    </p:spTree>
    <p:extLst>
      <p:ext uri="{BB962C8B-B14F-4D97-AF65-F5344CB8AC3E}">
        <p14:creationId xmlns:p14="http://schemas.microsoft.com/office/powerpoint/2010/main" val="346800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P spid="15" grpId="0"/>
      <p:bldP spid="16" grpId="0"/>
      <p:bldP spid="17"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4880134" y="972979"/>
            <a:ext cx="2549366" cy="3951446"/>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1489949" y="776883"/>
            <a:ext cx="2730360" cy="3947518"/>
          </a:xfrm>
          <a:prstGeom prst="rect">
            <a:avLst/>
          </a:prstGeom>
          <a:noFill/>
          <a:ln w="9525">
            <a:noFill/>
            <a:miter lim="800000"/>
            <a:headEnd/>
            <a:tailEnd/>
          </a:ln>
        </p:spPr>
      </p:pic>
      <p:sp>
        <p:nvSpPr>
          <p:cNvPr id="6" name="TextBox 5"/>
          <p:cNvSpPr txBox="1"/>
          <p:nvPr/>
        </p:nvSpPr>
        <p:spPr>
          <a:xfrm>
            <a:off x="1543094" y="319683"/>
            <a:ext cx="5257800" cy="457200"/>
          </a:xfrm>
          <a:prstGeom prst="rect">
            <a:avLst/>
          </a:prstGeom>
          <a:noFill/>
        </p:spPr>
        <p:txBody>
          <a:bodyPr wrap="none" rtlCol="0">
            <a:noAutofit/>
          </a:bodyPr>
          <a:lstStyle/>
          <a:p>
            <a:pPr algn="ctr"/>
            <a:r>
              <a:rPr lang="en-US" sz="2100" b="1" dirty="0">
                <a:solidFill>
                  <a:srgbClr val="000000"/>
                </a:solidFill>
                <a:latin typeface="HP Simplified" panose="020B0604020204020204" pitchFamily="34" charset="0"/>
              </a:rPr>
              <a:t>NbO</a:t>
            </a:r>
            <a:r>
              <a:rPr lang="en-US" sz="2100" b="1" baseline="-25000" dirty="0">
                <a:solidFill>
                  <a:srgbClr val="000000"/>
                </a:solidFill>
                <a:latin typeface="HP Simplified" panose="020B0604020204020204" pitchFamily="34" charset="0"/>
              </a:rPr>
              <a:t>2</a:t>
            </a:r>
            <a:r>
              <a:rPr lang="en-US" sz="2100" b="1" dirty="0">
                <a:solidFill>
                  <a:srgbClr val="000000"/>
                </a:solidFill>
                <a:latin typeface="HP Simplified" panose="020B0604020204020204" pitchFamily="34" charset="0"/>
              </a:rPr>
              <a:t> Locally Active </a:t>
            </a:r>
            <a:r>
              <a:rPr lang="en-US" sz="2100" b="1" dirty="0" smtClean="0">
                <a:solidFill>
                  <a:srgbClr val="000000"/>
                </a:solidFill>
                <a:latin typeface="HP Simplified" panose="020B0604020204020204" pitchFamily="34" charset="0"/>
              </a:rPr>
              <a:t>“Mott” </a:t>
            </a:r>
            <a:r>
              <a:rPr lang="en-US" sz="2100" b="1" dirty="0" err="1" smtClean="0">
                <a:solidFill>
                  <a:srgbClr val="000000"/>
                </a:solidFill>
                <a:latin typeface="HP Simplified" panose="020B0604020204020204" pitchFamily="34" charset="0"/>
              </a:rPr>
              <a:t>Memristor</a:t>
            </a:r>
            <a:r>
              <a:rPr lang="en-US" sz="2100" b="1" dirty="0" smtClean="0">
                <a:solidFill>
                  <a:srgbClr val="000000"/>
                </a:solidFill>
                <a:latin typeface="HP Simplified" panose="020B0604020204020204" pitchFamily="34" charset="0"/>
              </a:rPr>
              <a:t> – thermoelectric switching</a:t>
            </a:r>
            <a:endParaRPr lang="en-US" sz="2100" b="1" dirty="0">
              <a:solidFill>
                <a:srgbClr val="000000"/>
              </a:solidFill>
              <a:latin typeface="HP Simplified" panose="020B0604020204020204" pitchFamily="34" charset="0"/>
            </a:endParaRPr>
          </a:p>
        </p:txBody>
      </p:sp>
      <p:sp>
        <p:nvSpPr>
          <p:cNvPr id="7" name="TextBox 6"/>
          <p:cNvSpPr txBox="1"/>
          <p:nvPr/>
        </p:nvSpPr>
        <p:spPr>
          <a:xfrm>
            <a:off x="5038725" y="695325"/>
            <a:ext cx="2352675" cy="352425"/>
          </a:xfrm>
          <a:prstGeom prst="rect">
            <a:avLst/>
          </a:prstGeom>
          <a:noFill/>
        </p:spPr>
        <p:txBody>
          <a:bodyPr wrap="none" rtlCol="0">
            <a:noAutofit/>
          </a:bodyPr>
          <a:lstStyle/>
          <a:p>
            <a:pPr algn="ctr"/>
            <a:r>
              <a:rPr lang="en-US" dirty="0">
                <a:solidFill>
                  <a:srgbClr val="000000"/>
                </a:solidFill>
                <a:latin typeface="Futura Bk" pitchFamily="34" charset="0"/>
              </a:rPr>
              <a:t>Oscillator with DC bias!</a:t>
            </a:r>
            <a:endParaRPr lang="en-US" dirty="0" err="1">
              <a:solidFill>
                <a:srgbClr val="000000"/>
              </a:solidFill>
              <a:latin typeface="Futura Bk" pitchFamily="34" charset="0"/>
            </a:endParaRPr>
          </a:p>
        </p:txBody>
      </p:sp>
      <p:sp>
        <p:nvSpPr>
          <p:cNvPr id="8" name="TextBox 7"/>
          <p:cNvSpPr txBox="1"/>
          <p:nvPr/>
        </p:nvSpPr>
        <p:spPr>
          <a:xfrm>
            <a:off x="3409950" y="2524125"/>
            <a:ext cx="685800" cy="685800"/>
          </a:xfrm>
          <a:prstGeom prst="rect">
            <a:avLst/>
          </a:prstGeom>
          <a:noFill/>
        </p:spPr>
        <p:txBody>
          <a:bodyPr wrap="none" rtlCol="0">
            <a:noAutofit/>
          </a:bodyPr>
          <a:lstStyle/>
          <a:p>
            <a:endParaRPr lang="en-US" sz="1500" dirty="0" err="1">
              <a:solidFill>
                <a:srgbClr val="000000"/>
              </a:solidFill>
              <a:latin typeface="Futura Bk" pitchFamily="34" charset="0"/>
            </a:endParaRPr>
          </a:p>
        </p:txBody>
      </p:sp>
      <p:sp>
        <p:nvSpPr>
          <p:cNvPr id="9" name="TextBox 8"/>
          <p:cNvSpPr txBox="1"/>
          <p:nvPr/>
        </p:nvSpPr>
        <p:spPr>
          <a:xfrm>
            <a:off x="3038475" y="942975"/>
            <a:ext cx="714375" cy="542925"/>
          </a:xfrm>
          <a:prstGeom prst="rect">
            <a:avLst/>
          </a:prstGeom>
          <a:noFill/>
        </p:spPr>
        <p:txBody>
          <a:bodyPr wrap="none" rtlCol="0">
            <a:noAutofit/>
          </a:bodyPr>
          <a:lstStyle/>
          <a:p>
            <a:r>
              <a:rPr lang="en-US" sz="1350" dirty="0" err="1">
                <a:solidFill>
                  <a:srgbClr val="000000"/>
                </a:solidFill>
                <a:latin typeface="Futura Bk" pitchFamily="34" charset="0"/>
              </a:rPr>
              <a:t>r</a:t>
            </a:r>
            <a:r>
              <a:rPr lang="en-US" sz="1350" baseline="-25000" dirty="0" err="1">
                <a:solidFill>
                  <a:srgbClr val="000000"/>
                </a:solidFill>
                <a:latin typeface="Futura Bk" pitchFamily="34" charset="0"/>
              </a:rPr>
              <a:t>ch</a:t>
            </a:r>
            <a:r>
              <a:rPr lang="en-US" sz="1350" dirty="0">
                <a:solidFill>
                  <a:srgbClr val="000000"/>
                </a:solidFill>
                <a:latin typeface="Futura Bk" pitchFamily="34" charset="0"/>
              </a:rPr>
              <a:t> = </a:t>
            </a:r>
          </a:p>
          <a:p>
            <a:r>
              <a:rPr lang="en-US" sz="1350" dirty="0">
                <a:solidFill>
                  <a:srgbClr val="000000"/>
                </a:solidFill>
                <a:latin typeface="Futura Bk" pitchFamily="34" charset="0"/>
              </a:rPr>
              <a:t>30 nm</a:t>
            </a:r>
          </a:p>
        </p:txBody>
      </p:sp>
    </p:spTree>
    <p:extLst>
      <p:ext uri="{BB962C8B-B14F-4D97-AF65-F5344CB8AC3E}">
        <p14:creationId xmlns:p14="http://schemas.microsoft.com/office/powerpoint/2010/main" val="306285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1390650" y="-1200150"/>
            <a:ext cx="5934075" cy="5567364"/>
            <a:chOff x="1752600" y="609600"/>
            <a:chExt cx="5791200" cy="5594350"/>
          </a:xfrm>
        </p:grpSpPr>
        <p:pic>
          <p:nvPicPr>
            <p:cNvPr id="7173" name="Picture 4" descr="squid  and memristor HH model"/>
            <p:cNvPicPr>
              <a:picLocks noChangeAspect="1" noChangeArrowheads="1"/>
            </p:cNvPicPr>
            <p:nvPr/>
          </p:nvPicPr>
          <p:blipFill>
            <a:blip r:embed="rId2" cstate="print"/>
            <a:srcRect/>
            <a:stretch>
              <a:fillRect/>
            </a:stretch>
          </p:blipFill>
          <p:spPr bwMode="auto">
            <a:xfrm>
              <a:off x="1795463" y="654050"/>
              <a:ext cx="5553075" cy="5549900"/>
            </a:xfrm>
            <a:prstGeom prst="rect">
              <a:avLst/>
            </a:prstGeom>
            <a:noFill/>
            <a:ln w="9525">
              <a:noFill/>
              <a:miter lim="800000"/>
              <a:headEnd/>
              <a:tailEnd/>
            </a:ln>
          </p:spPr>
        </p:pic>
        <p:sp>
          <p:nvSpPr>
            <p:cNvPr id="3" name="Rectangle 2"/>
            <p:cNvSpPr/>
            <p:nvPr/>
          </p:nvSpPr>
          <p:spPr>
            <a:xfrm>
              <a:off x="1752600" y="609600"/>
              <a:ext cx="5791200" cy="2057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grpSp>
      <p:sp>
        <p:nvSpPr>
          <p:cNvPr id="7171" name="TextBox 4"/>
          <p:cNvSpPr txBox="1">
            <a:spLocks noChangeArrowheads="1"/>
          </p:cNvSpPr>
          <p:nvPr/>
        </p:nvSpPr>
        <p:spPr bwMode="auto">
          <a:xfrm>
            <a:off x="346039" y="356075"/>
            <a:ext cx="5926751" cy="415498"/>
          </a:xfrm>
          <a:prstGeom prst="rect">
            <a:avLst/>
          </a:prstGeom>
          <a:noFill/>
          <a:ln w="9525">
            <a:noFill/>
            <a:miter lim="800000"/>
            <a:headEnd/>
            <a:tailEnd/>
          </a:ln>
        </p:spPr>
        <p:txBody>
          <a:bodyPr wrap="none">
            <a:spAutoFit/>
          </a:bodyPr>
          <a:lstStyle/>
          <a:p>
            <a:pPr algn="ctr"/>
            <a:r>
              <a:rPr lang="en-US" sz="2100" b="1" dirty="0">
                <a:latin typeface="HP Simplified" panose="020B0604020204020204" pitchFamily="34" charset="0"/>
              </a:rPr>
              <a:t>Leon Chua’s Version of the Hodgkin-Huxley </a:t>
            </a:r>
            <a:r>
              <a:rPr lang="en-US" sz="2100" b="1" dirty="0" smtClean="0">
                <a:latin typeface="HP Simplified" panose="020B0604020204020204" pitchFamily="34" charset="0"/>
              </a:rPr>
              <a:t>Model </a:t>
            </a:r>
            <a:endParaRPr lang="en-US" sz="2100" b="1" dirty="0">
              <a:latin typeface="HP Simplified" panose="020B0604020204020204" pitchFamily="34" charset="0"/>
            </a:endParaRPr>
          </a:p>
        </p:txBody>
      </p:sp>
      <p:sp>
        <p:nvSpPr>
          <p:cNvPr id="7172" name="TextBox 5"/>
          <p:cNvSpPr txBox="1">
            <a:spLocks noChangeArrowheads="1"/>
          </p:cNvSpPr>
          <p:nvPr/>
        </p:nvSpPr>
        <p:spPr bwMode="auto">
          <a:xfrm>
            <a:off x="1876426" y="4305302"/>
            <a:ext cx="5337872" cy="507831"/>
          </a:xfrm>
          <a:prstGeom prst="rect">
            <a:avLst/>
          </a:prstGeom>
          <a:noFill/>
          <a:ln w="9525">
            <a:noFill/>
            <a:miter lim="800000"/>
            <a:headEnd/>
            <a:tailEnd/>
          </a:ln>
        </p:spPr>
        <p:txBody>
          <a:bodyPr wrap="none">
            <a:spAutoFit/>
          </a:bodyPr>
          <a:lstStyle/>
          <a:p>
            <a:r>
              <a:rPr lang="en-US" sz="1350" dirty="0"/>
              <a:t>L. Chua et al., “Hodgkin-Huxley Axon is made of </a:t>
            </a:r>
            <a:r>
              <a:rPr lang="en-US" sz="1350" dirty="0" err="1"/>
              <a:t>Memristors</a:t>
            </a:r>
            <a:r>
              <a:rPr lang="en-US" sz="1350" dirty="0"/>
              <a:t>,” </a:t>
            </a:r>
          </a:p>
          <a:p>
            <a:r>
              <a:rPr lang="en-US" sz="1350" i="1" dirty="0"/>
              <a:t>International Journal of Bifurcation and Chaos </a:t>
            </a:r>
            <a:r>
              <a:rPr lang="en-US" sz="1350" b="1" dirty="0"/>
              <a:t>22</a:t>
            </a:r>
            <a:r>
              <a:rPr lang="en-US" sz="1350" dirty="0"/>
              <a:t> (2012) art. # 1230011.</a:t>
            </a:r>
          </a:p>
        </p:txBody>
      </p:sp>
    </p:spTree>
    <p:extLst>
      <p:ext uri="{BB962C8B-B14F-4D97-AF65-F5344CB8AC3E}">
        <p14:creationId xmlns:p14="http://schemas.microsoft.com/office/powerpoint/2010/main" val="36862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081" y="389428"/>
            <a:ext cx="8227457" cy="328020"/>
          </a:xfrm>
        </p:spPr>
        <p:txBody>
          <a:bodyPr/>
          <a:lstStyle/>
          <a:p>
            <a:r>
              <a:rPr lang="en-US" dirty="0" smtClean="0">
                <a:latin typeface="HP Simplified" panose="020B0604020204020204" pitchFamily="34" charset="0"/>
              </a:rPr>
              <a:t>A </a:t>
            </a:r>
            <a:r>
              <a:rPr lang="en-US" dirty="0" err="1" smtClean="0">
                <a:latin typeface="HP Simplified" panose="020B0604020204020204" pitchFamily="34" charset="0"/>
              </a:rPr>
              <a:t>Neuristor</a:t>
            </a:r>
            <a:r>
              <a:rPr lang="en-US" dirty="0" smtClean="0">
                <a:latin typeface="HP Simplified" panose="020B0604020204020204" pitchFamily="34" charset="0"/>
              </a:rPr>
              <a:t> inspired by the Hodgkin-Huxley model</a:t>
            </a:r>
            <a:endParaRPr lang="en-US" dirty="0">
              <a:latin typeface="HP Simplified" panose="020B0604020204020204" pitchFamily="34" charset="0"/>
            </a:endParaRPr>
          </a:p>
        </p:txBody>
      </p:sp>
      <p:grpSp>
        <p:nvGrpSpPr>
          <p:cNvPr id="7" name="Group 6"/>
          <p:cNvGrpSpPr/>
          <p:nvPr/>
        </p:nvGrpSpPr>
        <p:grpSpPr>
          <a:xfrm>
            <a:off x="562707" y="884782"/>
            <a:ext cx="6023331" cy="3762976"/>
            <a:chOff x="468276" y="723654"/>
            <a:chExt cx="6107714" cy="4022909"/>
          </a:xfrm>
        </p:grpSpPr>
        <p:pic>
          <p:nvPicPr>
            <p:cNvPr id="3" name="Picture 3" descr="E:\documents\papers-presentations\2012\neuristor\figures\opera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276" y="723654"/>
              <a:ext cx="5793298" cy="391659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135132" y="734944"/>
              <a:ext cx="2440858" cy="40116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6" name="Rectangle 5"/>
          <p:cNvSpPr/>
          <p:nvPr/>
        </p:nvSpPr>
        <p:spPr>
          <a:xfrm>
            <a:off x="1401493" y="4708779"/>
            <a:ext cx="4572000" cy="246221"/>
          </a:xfrm>
          <a:prstGeom prst="rect">
            <a:avLst/>
          </a:prstGeom>
        </p:spPr>
        <p:txBody>
          <a:bodyPr>
            <a:spAutoFit/>
          </a:bodyPr>
          <a:lstStyle/>
          <a:p>
            <a:r>
              <a:rPr lang="en-US" sz="1000" dirty="0"/>
              <a:t>M. D. Pickett, </a:t>
            </a:r>
            <a:r>
              <a:rPr lang="en-US" sz="1000" dirty="0" smtClean="0"/>
              <a:t>et al, </a:t>
            </a:r>
            <a:r>
              <a:rPr lang="en-US" sz="1000" i="1" dirty="0"/>
              <a:t>Nature Materials</a:t>
            </a:r>
            <a:r>
              <a:rPr lang="en-US" sz="1000" dirty="0"/>
              <a:t> </a:t>
            </a:r>
            <a:r>
              <a:rPr lang="en-US" sz="1000" b="1" dirty="0"/>
              <a:t>12</a:t>
            </a:r>
            <a:r>
              <a:rPr lang="en-US" sz="1000" dirty="0"/>
              <a:t>, 114 (2013).</a:t>
            </a:r>
          </a:p>
        </p:txBody>
      </p:sp>
      <p:sp>
        <p:nvSpPr>
          <p:cNvPr id="4" name="TextBox 3"/>
          <p:cNvSpPr txBox="1"/>
          <p:nvPr/>
        </p:nvSpPr>
        <p:spPr>
          <a:xfrm>
            <a:off x="4440058" y="783515"/>
            <a:ext cx="3380477" cy="933589"/>
          </a:xfrm>
          <a:prstGeom prst="rect">
            <a:avLst/>
          </a:prstGeom>
          <a:noFill/>
        </p:spPr>
        <p:txBody>
          <a:bodyPr wrap="none" rtlCol="0">
            <a:spAutoFit/>
          </a:bodyPr>
          <a:lstStyle/>
          <a:p>
            <a:pPr marL="0" defTabSz="430213">
              <a:spcAft>
                <a:spcPts val="400"/>
              </a:spcAft>
              <a:buSzPct val="100000"/>
            </a:pPr>
            <a:r>
              <a:rPr lang="en-US" sz="1600" dirty="0" smtClean="0">
                <a:solidFill>
                  <a:srgbClr val="000000"/>
                </a:solidFill>
                <a:latin typeface="HP Simplified" pitchFamily="34" charset="0"/>
                <a:cs typeface="HP Simplified" pitchFamily="34" charset="0"/>
              </a:rPr>
              <a:t>Implements “All or Nothing” spiking:</a:t>
            </a:r>
          </a:p>
          <a:p>
            <a:pPr marL="0" defTabSz="430213">
              <a:spcAft>
                <a:spcPts val="400"/>
              </a:spcAft>
              <a:buSzPct val="100000"/>
            </a:pPr>
            <a:r>
              <a:rPr lang="en-US" sz="1600" smtClean="0">
                <a:solidFill>
                  <a:srgbClr val="000000"/>
                </a:solidFill>
                <a:latin typeface="HP Simplified" pitchFamily="34" charset="0"/>
                <a:cs typeface="HP Simplified" pitchFamily="34" charset="0"/>
              </a:rPr>
              <a:t>	500 </a:t>
            </a:r>
            <a:r>
              <a:rPr lang="en-US" sz="1600" dirty="0" smtClean="0">
                <a:solidFill>
                  <a:srgbClr val="000000"/>
                </a:solidFill>
                <a:latin typeface="HP Simplified" pitchFamily="34" charset="0"/>
                <a:cs typeface="HP Simplified" pitchFamily="34" charset="0"/>
              </a:rPr>
              <a:t>times faster than a neuron </a:t>
            </a:r>
          </a:p>
          <a:p>
            <a:pPr marL="0" defTabSz="430213">
              <a:spcAft>
                <a:spcPts val="400"/>
              </a:spcAft>
              <a:buSzPct val="100000"/>
            </a:pPr>
            <a:r>
              <a:rPr lang="en-US" sz="1600" dirty="0" smtClean="0">
                <a:solidFill>
                  <a:srgbClr val="000000"/>
                </a:solidFill>
                <a:latin typeface="HP Simplified" pitchFamily="34" charset="0"/>
                <a:cs typeface="HP Simplified" pitchFamily="34" charset="0"/>
              </a:rPr>
              <a:t>	1% of the energy of a neuron</a:t>
            </a:r>
          </a:p>
        </p:txBody>
      </p:sp>
      <p:grpSp>
        <p:nvGrpSpPr>
          <p:cNvPr id="8" name="Group 6"/>
          <p:cNvGrpSpPr/>
          <p:nvPr/>
        </p:nvGrpSpPr>
        <p:grpSpPr>
          <a:xfrm>
            <a:off x="4300696" y="1783172"/>
            <a:ext cx="3651262" cy="2982149"/>
            <a:chOff x="287594" y="2191393"/>
            <a:chExt cx="2820458" cy="2230302"/>
          </a:xfrm>
        </p:grpSpPr>
        <p:pic>
          <p:nvPicPr>
            <p:cNvPr id="9" name="Picture 2" descr="E:\documents\papers-presentations\2012\neuristor\figures\neuristor schematic.png"/>
            <p:cNvPicPr>
              <a:picLocks noChangeAspect="1" noChangeArrowheads="1"/>
            </p:cNvPicPr>
            <p:nvPr/>
          </p:nvPicPr>
          <p:blipFill rotWithShape="1">
            <a:blip r:embed="rId3">
              <a:extLst>
                <a:ext uri="{28A0092B-C50C-407E-A947-70E740481C1C}">
                  <a14:useLocalDpi xmlns:a14="http://schemas.microsoft.com/office/drawing/2010/main" val="0"/>
                </a:ext>
              </a:extLst>
            </a:blip>
            <a:srcRect b="47534"/>
            <a:stretch/>
          </p:blipFill>
          <p:spPr bwMode="auto">
            <a:xfrm>
              <a:off x="446274" y="2267128"/>
              <a:ext cx="2661778" cy="2154567"/>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287594" y="2191393"/>
              <a:ext cx="346587" cy="27896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5747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7" descr="spiking"/>
          <p:cNvPicPr>
            <a:picLocks noChangeAspect="1" noChangeArrowheads="1"/>
          </p:cNvPicPr>
          <p:nvPr/>
        </p:nvPicPr>
        <p:blipFill>
          <a:blip r:embed="rId2" cstate="print"/>
          <a:srcRect/>
          <a:stretch>
            <a:fillRect/>
          </a:stretch>
        </p:blipFill>
        <p:spPr bwMode="auto">
          <a:xfrm>
            <a:off x="1820574" y="773722"/>
            <a:ext cx="3037175" cy="4255477"/>
          </a:xfrm>
          <a:prstGeom prst="rect">
            <a:avLst/>
          </a:prstGeom>
          <a:noFill/>
          <a:ln w="9525">
            <a:noFill/>
            <a:miter lim="800000"/>
            <a:headEnd/>
            <a:tailEnd/>
          </a:ln>
        </p:spPr>
      </p:pic>
      <p:sp>
        <p:nvSpPr>
          <p:cNvPr id="19459" name="TextBox 2"/>
          <p:cNvSpPr txBox="1">
            <a:spLocks noChangeArrowheads="1"/>
          </p:cNvSpPr>
          <p:nvPr/>
        </p:nvSpPr>
        <p:spPr bwMode="auto">
          <a:xfrm>
            <a:off x="391885" y="298967"/>
            <a:ext cx="6865785" cy="415498"/>
          </a:xfrm>
          <a:prstGeom prst="rect">
            <a:avLst/>
          </a:prstGeom>
          <a:noFill/>
          <a:ln w="9525">
            <a:noFill/>
            <a:miter lim="800000"/>
            <a:headEnd/>
            <a:tailEnd/>
          </a:ln>
        </p:spPr>
        <p:txBody>
          <a:bodyPr wrap="square">
            <a:spAutoFit/>
          </a:bodyPr>
          <a:lstStyle/>
          <a:p>
            <a:r>
              <a:rPr lang="en-US" sz="2100" b="1" dirty="0" err="1">
                <a:latin typeface="HP Simplified" panose="020B0604020204020204" pitchFamily="34" charset="0"/>
              </a:rPr>
              <a:t>Neuristor</a:t>
            </a:r>
            <a:r>
              <a:rPr lang="en-US" sz="2100" b="1" dirty="0">
                <a:latin typeface="HP Simplified" panose="020B0604020204020204" pitchFamily="34" charset="0"/>
              </a:rPr>
              <a:t> </a:t>
            </a:r>
            <a:r>
              <a:rPr lang="en-US" sz="2100" b="1" dirty="0" smtClean="0">
                <a:latin typeface="HP Simplified" panose="020B0604020204020204" pitchFamily="34" charset="0"/>
              </a:rPr>
              <a:t>spiking emulates action potential  seen </a:t>
            </a:r>
            <a:r>
              <a:rPr lang="en-US" sz="2100" b="1" dirty="0">
                <a:latin typeface="HP Simplified" panose="020B0604020204020204" pitchFamily="34" charset="0"/>
              </a:rPr>
              <a:t>in brains</a:t>
            </a:r>
          </a:p>
        </p:txBody>
      </p:sp>
      <p:sp>
        <p:nvSpPr>
          <p:cNvPr id="19460" name="TextBox 3"/>
          <p:cNvSpPr txBox="1">
            <a:spLocks noChangeArrowheads="1"/>
          </p:cNvSpPr>
          <p:nvPr/>
        </p:nvSpPr>
        <p:spPr bwMode="auto">
          <a:xfrm>
            <a:off x="4972051" y="1314451"/>
            <a:ext cx="1880643" cy="600164"/>
          </a:xfrm>
          <a:prstGeom prst="rect">
            <a:avLst/>
          </a:prstGeom>
          <a:noFill/>
          <a:ln w="9525">
            <a:noFill/>
            <a:miter lim="800000"/>
            <a:headEnd/>
            <a:tailEnd/>
          </a:ln>
        </p:spPr>
        <p:txBody>
          <a:bodyPr wrap="none">
            <a:spAutoFit/>
          </a:bodyPr>
          <a:lstStyle/>
          <a:p>
            <a:r>
              <a:rPr lang="en-US"/>
              <a:t>“Regular Spiking”</a:t>
            </a:r>
          </a:p>
          <a:p>
            <a:r>
              <a:rPr lang="en-US" sz="1500"/>
              <a:t>C</a:t>
            </a:r>
            <a:r>
              <a:rPr lang="en-US" sz="1500" baseline="-25000"/>
              <a:t>1</a:t>
            </a:r>
            <a:r>
              <a:rPr lang="en-US" sz="1500"/>
              <a:t>=5.1 nF, C</a:t>
            </a:r>
            <a:r>
              <a:rPr lang="en-US" sz="1500" baseline="-25000"/>
              <a:t>2</a:t>
            </a:r>
            <a:r>
              <a:rPr lang="en-US" sz="1500"/>
              <a:t>=0.75 nF</a:t>
            </a:r>
          </a:p>
        </p:txBody>
      </p:sp>
      <p:sp>
        <p:nvSpPr>
          <p:cNvPr id="19461" name="TextBox 5"/>
          <p:cNvSpPr txBox="1">
            <a:spLocks noChangeArrowheads="1"/>
          </p:cNvSpPr>
          <p:nvPr/>
        </p:nvSpPr>
        <p:spPr bwMode="auto">
          <a:xfrm>
            <a:off x="4972052" y="4000501"/>
            <a:ext cx="1778051" cy="600164"/>
          </a:xfrm>
          <a:prstGeom prst="rect">
            <a:avLst/>
          </a:prstGeom>
          <a:noFill/>
          <a:ln w="9525">
            <a:noFill/>
            <a:miter lim="800000"/>
            <a:headEnd/>
            <a:tailEnd/>
          </a:ln>
        </p:spPr>
        <p:txBody>
          <a:bodyPr wrap="none">
            <a:spAutoFit/>
          </a:bodyPr>
          <a:lstStyle/>
          <a:p>
            <a:r>
              <a:rPr lang="en-US"/>
              <a:t>“Fast Spiking”</a:t>
            </a:r>
          </a:p>
          <a:p>
            <a:r>
              <a:rPr lang="en-US" sz="1500"/>
              <a:t>C</a:t>
            </a:r>
            <a:r>
              <a:rPr lang="en-US" sz="1500" baseline="-25000"/>
              <a:t>1</a:t>
            </a:r>
            <a:r>
              <a:rPr lang="en-US" sz="1500"/>
              <a:t>=1.6 nF, C</a:t>
            </a:r>
            <a:r>
              <a:rPr lang="en-US" sz="1500" baseline="-25000"/>
              <a:t>2</a:t>
            </a:r>
            <a:r>
              <a:rPr lang="en-US" sz="1500"/>
              <a:t>=0.5 nF</a:t>
            </a:r>
          </a:p>
        </p:txBody>
      </p:sp>
      <p:sp>
        <p:nvSpPr>
          <p:cNvPr id="19462" name="TextBox 6"/>
          <p:cNvSpPr txBox="1">
            <a:spLocks noChangeArrowheads="1"/>
          </p:cNvSpPr>
          <p:nvPr/>
        </p:nvSpPr>
        <p:spPr bwMode="auto">
          <a:xfrm>
            <a:off x="4972052" y="2514601"/>
            <a:ext cx="1931939" cy="600164"/>
          </a:xfrm>
          <a:prstGeom prst="rect">
            <a:avLst/>
          </a:prstGeom>
          <a:noFill/>
          <a:ln w="9525">
            <a:noFill/>
            <a:miter lim="800000"/>
            <a:headEnd/>
            <a:tailEnd/>
          </a:ln>
        </p:spPr>
        <p:txBody>
          <a:bodyPr wrap="none">
            <a:spAutoFit/>
          </a:bodyPr>
          <a:lstStyle/>
          <a:p>
            <a:r>
              <a:rPr lang="en-US"/>
              <a:t>“Chattering”</a:t>
            </a:r>
          </a:p>
          <a:p>
            <a:r>
              <a:rPr lang="en-US" sz="1500"/>
              <a:t>C</a:t>
            </a:r>
            <a:r>
              <a:rPr lang="en-US" sz="1500" baseline="-25000"/>
              <a:t>1</a:t>
            </a:r>
            <a:r>
              <a:rPr lang="en-US" sz="1500"/>
              <a:t> = 5.1 nF, C</a:t>
            </a:r>
            <a:r>
              <a:rPr lang="en-US" sz="1500" baseline="-25000"/>
              <a:t>2</a:t>
            </a:r>
            <a:r>
              <a:rPr lang="en-US" sz="1500"/>
              <a:t> = 0.5 nF</a:t>
            </a:r>
          </a:p>
        </p:txBody>
      </p:sp>
    </p:spTree>
    <p:extLst>
      <p:ext uri="{BB962C8B-B14F-4D97-AF65-F5344CB8AC3E}">
        <p14:creationId xmlns:p14="http://schemas.microsoft.com/office/powerpoint/2010/main" val="23824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extBox 103"/>
          <p:cNvSpPr txBox="1"/>
          <p:nvPr/>
        </p:nvSpPr>
        <p:spPr>
          <a:xfrm>
            <a:off x="795816" y="4255271"/>
            <a:ext cx="7093143" cy="507831"/>
          </a:xfrm>
          <a:prstGeom prst="rect">
            <a:avLst/>
          </a:prstGeom>
          <a:noFill/>
        </p:spPr>
        <p:txBody>
          <a:bodyPr wrap="square" rtlCol="0">
            <a:spAutoFit/>
          </a:bodyPr>
          <a:lstStyle/>
          <a:p>
            <a:r>
              <a:rPr lang="en-US" sz="1350" dirty="0">
                <a:solidFill>
                  <a:srgbClr val="FF0000"/>
                </a:solidFill>
                <a:latin typeface="HP Simplified" panose="020B0604020204020204" pitchFamily="34" charset="0"/>
              </a:rPr>
              <a:t>Dark field </a:t>
            </a:r>
            <a:r>
              <a:rPr lang="en-US" sz="1350" dirty="0">
                <a:latin typeface="HP Simplified" panose="020B0604020204020204" pitchFamily="34" charset="0"/>
              </a:rPr>
              <a:t>cross-sectional TEM image of </a:t>
            </a:r>
            <a:r>
              <a:rPr lang="en-US" sz="1350" dirty="0" err="1" smtClean="0">
                <a:latin typeface="HP Simplified" panose="020B0604020204020204" pitchFamily="34" charset="0"/>
              </a:rPr>
              <a:t>NbO</a:t>
            </a:r>
            <a:r>
              <a:rPr lang="en-US" sz="1350" baseline="-25000" dirty="0" err="1" smtClean="0">
                <a:latin typeface="HP Simplified" panose="020B0604020204020204" pitchFamily="34" charset="0"/>
              </a:rPr>
              <a:t>x</a:t>
            </a:r>
            <a:r>
              <a:rPr lang="en-US" sz="1350" dirty="0" smtClean="0">
                <a:latin typeface="HP Simplified" panose="020B0604020204020204" pitchFamily="34" charset="0"/>
              </a:rPr>
              <a:t> </a:t>
            </a:r>
            <a:r>
              <a:rPr lang="en-US" sz="1350" dirty="0" err="1">
                <a:latin typeface="HP Simplified" panose="020B0604020204020204" pitchFamily="34" charset="0"/>
              </a:rPr>
              <a:t>memristor</a:t>
            </a:r>
            <a:r>
              <a:rPr lang="en-US" sz="1350" dirty="0">
                <a:latin typeface="HP Simplified" panose="020B0604020204020204" pitchFamily="34" charset="0"/>
              </a:rPr>
              <a:t>.  The heated region is thermally connected to </a:t>
            </a:r>
            <a:r>
              <a:rPr lang="en-US" sz="1350" dirty="0" err="1">
                <a:latin typeface="HP Simplified" panose="020B0604020204020204" pitchFamily="34" charset="0"/>
              </a:rPr>
              <a:t>T</a:t>
            </a:r>
            <a:r>
              <a:rPr lang="en-US" sz="1350" baseline="-25000" dirty="0" err="1">
                <a:latin typeface="HP Simplified" panose="020B0604020204020204" pitchFamily="34" charset="0"/>
              </a:rPr>
              <a:t>amb</a:t>
            </a:r>
            <a:r>
              <a:rPr lang="en-US" sz="1350" dirty="0">
                <a:latin typeface="HP Simplified" panose="020B0604020204020204" pitchFamily="34" charset="0"/>
              </a:rPr>
              <a:t> through the effective thermal resistance, </a:t>
            </a:r>
            <a:r>
              <a:rPr lang="en-US" sz="1350" dirty="0" err="1">
                <a:latin typeface="HP Simplified" panose="020B0604020204020204" pitchFamily="34" charset="0"/>
              </a:rPr>
              <a:t>R</a:t>
            </a:r>
            <a:r>
              <a:rPr lang="en-US" sz="1350" baseline="-25000" dirty="0" err="1">
                <a:latin typeface="HP Simplified" panose="020B0604020204020204" pitchFamily="34" charset="0"/>
              </a:rPr>
              <a:t>th</a:t>
            </a:r>
            <a:r>
              <a:rPr lang="en-US" sz="1350" dirty="0">
                <a:latin typeface="HP Simplified" panose="020B0604020204020204" pitchFamily="34" charset="0"/>
              </a:rPr>
              <a:t>, and thermal capacitance, </a:t>
            </a:r>
            <a:r>
              <a:rPr lang="en-US" sz="1350" dirty="0" err="1" smtClean="0">
                <a:latin typeface="HP Simplified" panose="020B0604020204020204" pitchFamily="34" charset="0"/>
              </a:rPr>
              <a:t>C</a:t>
            </a:r>
            <a:r>
              <a:rPr lang="en-US" sz="1350" baseline="-25000" dirty="0" err="1" smtClean="0">
                <a:latin typeface="HP Simplified" panose="020B0604020204020204" pitchFamily="34" charset="0"/>
              </a:rPr>
              <a:t>th</a:t>
            </a:r>
            <a:r>
              <a:rPr lang="en-US" sz="1350" dirty="0">
                <a:latin typeface="HP Simplified" panose="020B0604020204020204" pitchFamily="34" charset="0"/>
              </a:rPr>
              <a:t>.</a:t>
            </a:r>
          </a:p>
        </p:txBody>
      </p:sp>
      <p:sp>
        <p:nvSpPr>
          <p:cNvPr id="2" name="TextBox 1"/>
          <p:cNvSpPr txBox="1"/>
          <p:nvPr/>
        </p:nvSpPr>
        <p:spPr>
          <a:xfrm>
            <a:off x="380490" y="261844"/>
            <a:ext cx="8591106" cy="415498"/>
          </a:xfrm>
          <a:prstGeom prst="rect">
            <a:avLst/>
          </a:prstGeom>
          <a:noFill/>
        </p:spPr>
        <p:txBody>
          <a:bodyPr wrap="square" rtlCol="0">
            <a:spAutoFit/>
          </a:bodyPr>
          <a:lstStyle/>
          <a:p>
            <a:pPr defTabSz="430202">
              <a:spcAft>
                <a:spcPts val="400"/>
              </a:spcAft>
              <a:buSzPct val="100000"/>
            </a:pPr>
            <a:r>
              <a:rPr lang="en-US" sz="2100" b="1" dirty="0">
                <a:solidFill>
                  <a:srgbClr val="000000"/>
                </a:solidFill>
                <a:latin typeface="HP Simplified" pitchFamily="34" charset="0"/>
                <a:cs typeface="HP Simplified" pitchFamily="34" charset="0"/>
              </a:rPr>
              <a:t>Integrated Mott </a:t>
            </a:r>
            <a:r>
              <a:rPr lang="en-US" sz="2100" b="1" dirty="0" err="1">
                <a:solidFill>
                  <a:srgbClr val="000000"/>
                </a:solidFill>
                <a:latin typeface="HP Simplified" pitchFamily="34" charset="0"/>
                <a:cs typeface="HP Simplified" pitchFamily="34" charset="0"/>
              </a:rPr>
              <a:t>memristors</a:t>
            </a:r>
            <a:r>
              <a:rPr lang="en-US" sz="2100" b="1" dirty="0">
                <a:solidFill>
                  <a:srgbClr val="000000"/>
                </a:solidFill>
                <a:latin typeface="HP Simplified" pitchFamily="34" charset="0"/>
                <a:cs typeface="HP Simplified" pitchFamily="34" charset="0"/>
              </a:rPr>
              <a:t> – thermoelectric design</a:t>
            </a:r>
          </a:p>
        </p:txBody>
      </p:sp>
      <p:sp>
        <p:nvSpPr>
          <p:cNvPr id="3" name="TextBox 2"/>
          <p:cNvSpPr txBox="1"/>
          <p:nvPr/>
        </p:nvSpPr>
        <p:spPr>
          <a:xfrm>
            <a:off x="6923047" y="1662221"/>
            <a:ext cx="2081019" cy="2349361"/>
          </a:xfrm>
          <a:prstGeom prst="rect">
            <a:avLst/>
          </a:prstGeom>
          <a:noFill/>
        </p:spPr>
        <p:txBody>
          <a:bodyPr wrap="square" rtlCol="0">
            <a:spAutoFit/>
          </a:bodyPr>
          <a:lstStyle/>
          <a:p>
            <a:pPr defTabSz="430202">
              <a:spcAft>
                <a:spcPts val="400"/>
              </a:spcAft>
              <a:buSzPct val="100000"/>
            </a:pPr>
            <a:r>
              <a:rPr lang="en-US" sz="2000" dirty="0" err="1">
                <a:latin typeface="HP Simplified" panose="020B0604020204020204" pitchFamily="34" charset="0"/>
              </a:rPr>
              <a:t>R</a:t>
            </a:r>
            <a:r>
              <a:rPr lang="en-US" sz="2000" baseline="-25000" dirty="0" err="1">
                <a:latin typeface="HP Simplified" panose="020B0604020204020204" pitchFamily="34" charset="0"/>
              </a:rPr>
              <a:t>th</a:t>
            </a:r>
            <a:r>
              <a:rPr lang="en-US" sz="2000" dirty="0" err="1">
                <a:latin typeface="HP Simplified" panose="020B0604020204020204" pitchFamily="34" charset="0"/>
              </a:rPr>
              <a:t>C</a:t>
            </a:r>
            <a:r>
              <a:rPr lang="en-US" sz="2000" baseline="-25000" dirty="0" err="1">
                <a:latin typeface="HP Simplified" panose="020B0604020204020204" pitchFamily="34" charset="0"/>
              </a:rPr>
              <a:t>th</a:t>
            </a:r>
            <a:r>
              <a:rPr lang="en-US" sz="2000" dirty="0">
                <a:latin typeface="HP Simplified" panose="020B0604020204020204" pitchFamily="34" charset="0"/>
              </a:rPr>
              <a:t> ≤ 0.1 ns</a:t>
            </a:r>
          </a:p>
          <a:p>
            <a:pPr defTabSz="430202">
              <a:spcAft>
                <a:spcPts val="400"/>
              </a:spcAft>
              <a:buSzPct val="100000"/>
            </a:pPr>
            <a:r>
              <a:rPr lang="en-US" sz="2000" dirty="0" err="1"/>
              <a:t>R</a:t>
            </a:r>
            <a:r>
              <a:rPr lang="en-US" sz="2000" baseline="-25000" dirty="0" err="1"/>
              <a:t>th</a:t>
            </a:r>
            <a:r>
              <a:rPr lang="en-US" sz="2000" baseline="-25000" dirty="0"/>
              <a:t> </a:t>
            </a:r>
            <a:r>
              <a:rPr lang="en-US" sz="2000" dirty="0">
                <a:latin typeface="HP Simplified" panose="020B0604020204020204" pitchFamily="34" charset="0"/>
              </a:rPr>
              <a:t>≥</a:t>
            </a:r>
            <a:r>
              <a:rPr lang="en-US" sz="2000" dirty="0"/>
              <a:t> 10</a:t>
            </a:r>
            <a:r>
              <a:rPr lang="en-US" sz="2000" baseline="30000" dirty="0"/>
              <a:t>6</a:t>
            </a:r>
            <a:r>
              <a:rPr lang="en-US" sz="2000" dirty="0"/>
              <a:t> K/W </a:t>
            </a:r>
          </a:p>
          <a:p>
            <a:r>
              <a:rPr lang="en-US" sz="2000" dirty="0" err="1"/>
              <a:t>C</a:t>
            </a:r>
            <a:r>
              <a:rPr lang="en-US" sz="2000" baseline="-25000" dirty="0" err="1"/>
              <a:t>th</a:t>
            </a:r>
            <a:r>
              <a:rPr lang="en-US" sz="2000" baseline="-25000" dirty="0"/>
              <a:t> </a:t>
            </a:r>
            <a:r>
              <a:rPr lang="en-US" sz="2000" dirty="0">
                <a:latin typeface="HP Simplified" panose="020B0604020204020204" pitchFamily="34" charset="0"/>
              </a:rPr>
              <a:t>≤</a:t>
            </a:r>
            <a:r>
              <a:rPr lang="en-US" sz="2000" dirty="0"/>
              <a:t> 10</a:t>
            </a:r>
            <a:r>
              <a:rPr lang="en-US" sz="2000" baseline="30000" dirty="0"/>
              <a:t>-16</a:t>
            </a:r>
            <a:r>
              <a:rPr lang="en-US" sz="2000" dirty="0"/>
              <a:t> </a:t>
            </a:r>
            <a:r>
              <a:rPr lang="en-US" sz="2000" dirty="0" smtClean="0"/>
              <a:t>J/K</a:t>
            </a:r>
          </a:p>
          <a:p>
            <a:endParaRPr lang="en-US" sz="2000" dirty="0"/>
          </a:p>
          <a:p>
            <a:r>
              <a:rPr lang="en-US" sz="2000" dirty="0" smtClean="0"/>
              <a:t>10x faster</a:t>
            </a:r>
          </a:p>
          <a:p>
            <a:r>
              <a:rPr lang="en-US" sz="2000" dirty="0" smtClean="0"/>
              <a:t>0.1x energy</a:t>
            </a:r>
          </a:p>
          <a:p>
            <a:r>
              <a:rPr lang="en-US" sz="2000" dirty="0" smtClean="0"/>
              <a:t>of previous device </a:t>
            </a:r>
            <a:endParaRPr lang="en-US" sz="2000" dirty="0"/>
          </a:p>
        </p:txBody>
      </p:sp>
      <p:sp>
        <p:nvSpPr>
          <p:cNvPr id="15" name="TextBox 14"/>
          <p:cNvSpPr txBox="1"/>
          <p:nvPr/>
        </p:nvSpPr>
        <p:spPr>
          <a:xfrm>
            <a:off x="1025470" y="2410131"/>
            <a:ext cx="381195" cy="369332"/>
          </a:xfrm>
          <a:prstGeom prst="rect">
            <a:avLst/>
          </a:prstGeom>
          <a:noFill/>
        </p:spPr>
        <p:txBody>
          <a:bodyPr wrap="square" rtlCol="0">
            <a:spAutoFit/>
          </a:bodyPr>
          <a:lstStyle/>
          <a:p>
            <a:pPr defTabSz="430202">
              <a:spcAft>
                <a:spcPts val="400"/>
              </a:spcAft>
              <a:buSzPct val="100000"/>
            </a:pPr>
            <a:r>
              <a:rPr lang="en-US" b="1" dirty="0">
                <a:solidFill>
                  <a:srgbClr val="000000"/>
                </a:solidFill>
                <a:latin typeface="HP Simplified" pitchFamily="34" charset="0"/>
                <a:cs typeface="HP Simplified" pitchFamily="34" charset="0"/>
              </a:rPr>
              <a:t>C</a:t>
            </a:r>
            <a:r>
              <a:rPr lang="en-US" b="1" baseline="-25000" dirty="0">
                <a:solidFill>
                  <a:srgbClr val="000000"/>
                </a:solidFill>
                <a:latin typeface="HP Simplified" pitchFamily="34" charset="0"/>
                <a:cs typeface="HP Simplified" pitchFamily="34" charset="0"/>
              </a:rPr>
              <a:t>e</a:t>
            </a:r>
          </a:p>
        </p:txBody>
      </p:sp>
      <p:grpSp>
        <p:nvGrpSpPr>
          <p:cNvPr id="5" name="Group 4"/>
          <p:cNvGrpSpPr/>
          <p:nvPr/>
        </p:nvGrpSpPr>
        <p:grpSpPr>
          <a:xfrm>
            <a:off x="190973" y="748602"/>
            <a:ext cx="6501229" cy="3465662"/>
            <a:chOff x="483369" y="612037"/>
            <a:chExt cx="6648331" cy="3664293"/>
          </a:xfrm>
        </p:grpSpPr>
        <p:grpSp>
          <p:nvGrpSpPr>
            <p:cNvPr id="4" name="Group 3"/>
            <p:cNvGrpSpPr/>
            <p:nvPr/>
          </p:nvGrpSpPr>
          <p:grpSpPr>
            <a:xfrm>
              <a:off x="483369" y="612037"/>
              <a:ext cx="6648331" cy="3664293"/>
              <a:chOff x="480521" y="611045"/>
              <a:chExt cx="6648331" cy="3664293"/>
            </a:xfrm>
          </p:grpSpPr>
          <p:pic>
            <p:nvPicPr>
              <p:cNvPr id="37" name="Picture 36"/>
              <p:cNvPicPr>
                <a:picLocks noChangeAspect="1"/>
              </p:cNvPicPr>
              <p:nvPr/>
            </p:nvPicPr>
            <p:blipFill rotWithShape="1">
              <a:blip r:embed="rId2"/>
              <a:srcRect l="43906" t="32155" r="48954" b="47232"/>
              <a:stretch/>
            </p:blipFill>
            <p:spPr>
              <a:xfrm>
                <a:off x="480521" y="1281165"/>
                <a:ext cx="876301" cy="2682252"/>
              </a:xfrm>
              <a:prstGeom prst="rect">
                <a:avLst/>
              </a:prstGeom>
              <a:noFill/>
            </p:spPr>
          </p:pic>
          <p:grpSp>
            <p:nvGrpSpPr>
              <p:cNvPr id="88" name="Group 87"/>
              <p:cNvGrpSpPr/>
              <p:nvPr/>
            </p:nvGrpSpPr>
            <p:grpSpPr>
              <a:xfrm>
                <a:off x="1101898" y="611045"/>
                <a:ext cx="6026954" cy="3664293"/>
                <a:chOff x="2517058" y="1580039"/>
                <a:chExt cx="6357384" cy="3631082"/>
              </a:xfrm>
            </p:grpSpPr>
            <p:pic>
              <p:nvPicPr>
                <p:cNvPr id="89" name="C:\Users\zhanjiam\Desktop\2014 HP raw data\Gary Gibson\V6 Corvallis\V6 virgin C36R9 0729\Files\FT1507127-V6-1-C38R9-array4-3-c.tif"/>
                <p:cNvPicPr>
                  <a:picLocks noChangeAspect="1"/>
                </p:cNvPicPr>
                <p:nvPr/>
              </p:nvPicPr>
              <p:blipFill rotWithShape="1">
                <a:blip r:embed="rId3" cstate="print">
                  <a:extLst>
                    <a:ext uri="{28A0092B-C50C-407E-A947-70E740481C1C}">
                      <a14:useLocalDpi xmlns:a14="http://schemas.microsoft.com/office/drawing/2010/main" val="0"/>
                    </a:ext>
                  </a:extLst>
                </a:blip>
                <a:srcRect t="14101"/>
                <a:stretch/>
              </p:blipFill>
              <p:spPr>
                <a:xfrm>
                  <a:off x="2517058" y="1786047"/>
                  <a:ext cx="6357384" cy="3425074"/>
                </a:xfrm>
                <a:prstGeom prst="rect">
                  <a:avLst/>
                </a:prstGeom>
              </p:spPr>
            </p:pic>
            <p:sp>
              <p:nvSpPr>
                <p:cNvPr id="90" name="Title 1"/>
                <p:cNvSpPr txBox="1">
                  <a:spLocks/>
                </p:cNvSpPr>
                <p:nvPr/>
              </p:nvSpPr>
              <p:spPr>
                <a:xfrm>
                  <a:off x="3953326" y="3272106"/>
                  <a:ext cx="902971" cy="47023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a:solidFill>
                        <a:schemeClr val="bg1"/>
                      </a:solidFill>
                      <a:latin typeface="HP Simplified" panose="020B0604020204020204" pitchFamily="34" charset="0"/>
                      <a:cs typeface="Arial" panose="020B0604020202020204" pitchFamily="34" charset="0"/>
                    </a:rPr>
                    <a:t>SiO</a:t>
                  </a:r>
                  <a:r>
                    <a:rPr lang="en-US" sz="1350" baseline="-25000" dirty="0">
                      <a:solidFill>
                        <a:schemeClr val="bg1"/>
                      </a:solidFill>
                      <a:latin typeface="HP Simplified" panose="020B0604020204020204" pitchFamily="34" charset="0"/>
                      <a:cs typeface="Arial" panose="020B0604020202020204" pitchFamily="34" charset="0"/>
                    </a:rPr>
                    <a:t>2</a:t>
                  </a:r>
                </a:p>
              </p:txBody>
            </p:sp>
            <p:sp>
              <p:nvSpPr>
                <p:cNvPr id="91" name="Title 1"/>
                <p:cNvSpPr txBox="1">
                  <a:spLocks/>
                </p:cNvSpPr>
                <p:nvPr/>
              </p:nvSpPr>
              <p:spPr>
                <a:xfrm>
                  <a:off x="4008160" y="4668780"/>
                  <a:ext cx="2174662" cy="47023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a:solidFill>
                        <a:schemeClr val="bg1"/>
                      </a:solidFill>
                      <a:latin typeface="HP Simplified" panose="020B0604020204020204" pitchFamily="34" charset="0"/>
                      <a:cs typeface="Arial" panose="020B0604020202020204" pitchFamily="34" charset="0"/>
                    </a:rPr>
                    <a:t>W bottom electrode</a:t>
                  </a:r>
                </a:p>
              </p:txBody>
            </p:sp>
            <p:sp>
              <p:nvSpPr>
                <p:cNvPr id="92" name="Title 1"/>
                <p:cNvSpPr txBox="1">
                  <a:spLocks/>
                </p:cNvSpPr>
                <p:nvPr/>
              </p:nvSpPr>
              <p:spPr>
                <a:xfrm>
                  <a:off x="3953326" y="4042742"/>
                  <a:ext cx="991579" cy="47023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err="1">
                      <a:solidFill>
                        <a:schemeClr val="bg1"/>
                      </a:solidFill>
                      <a:latin typeface="HP Simplified" panose="020B0604020204020204" pitchFamily="34" charset="0"/>
                      <a:cs typeface="Arial" panose="020B0604020202020204" pitchFamily="34" charset="0"/>
                    </a:rPr>
                    <a:t>SiN</a:t>
                  </a:r>
                  <a:r>
                    <a:rPr lang="en-US" sz="1350" baseline="-25000" dirty="0" err="1">
                      <a:solidFill>
                        <a:schemeClr val="bg1"/>
                      </a:solidFill>
                      <a:latin typeface="HP Simplified" panose="020B0604020204020204" pitchFamily="34" charset="0"/>
                      <a:cs typeface="Arial" panose="020B0604020202020204" pitchFamily="34" charset="0"/>
                    </a:rPr>
                    <a:t>x</a:t>
                  </a:r>
                  <a:endParaRPr lang="en-US" sz="1350" baseline="-25000" dirty="0">
                    <a:solidFill>
                      <a:schemeClr val="bg1"/>
                    </a:solidFill>
                    <a:latin typeface="HP Simplified" panose="020B0604020204020204" pitchFamily="34" charset="0"/>
                    <a:cs typeface="Arial" panose="020B0604020202020204" pitchFamily="34" charset="0"/>
                  </a:endParaRPr>
                </a:p>
              </p:txBody>
            </p:sp>
            <p:sp>
              <p:nvSpPr>
                <p:cNvPr id="93" name="Title 1"/>
                <p:cNvSpPr txBox="1">
                  <a:spLocks/>
                </p:cNvSpPr>
                <p:nvPr/>
              </p:nvSpPr>
              <p:spPr>
                <a:xfrm>
                  <a:off x="3758268" y="1796518"/>
                  <a:ext cx="1730590" cy="33740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a:solidFill>
                        <a:schemeClr val="bg1"/>
                      </a:solidFill>
                      <a:latin typeface="HP Simplified" panose="020B0604020204020204" pitchFamily="34" charset="0"/>
                      <a:cs typeface="Arial" panose="020B0604020202020204" pitchFamily="34" charset="0"/>
                    </a:rPr>
                    <a:t>Pt top electrode</a:t>
                  </a:r>
                </a:p>
              </p:txBody>
            </p:sp>
            <p:sp>
              <p:nvSpPr>
                <p:cNvPr id="94" name="Title 1"/>
                <p:cNvSpPr txBox="1">
                  <a:spLocks/>
                </p:cNvSpPr>
                <p:nvPr/>
              </p:nvSpPr>
              <p:spPr>
                <a:xfrm>
                  <a:off x="3864350" y="2316532"/>
                  <a:ext cx="1021360" cy="277212"/>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err="1">
                      <a:solidFill>
                        <a:schemeClr val="bg1"/>
                      </a:solidFill>
                      <a:latin typeface="HP Simplified" panose="020B0604020204020204" pitchFamily="34" charset="0"/>
                      <a:cs typeface="Arial" panose="020B0604020202020204" pitchFamily="34" charset="0"/>
                    </a:rPr>
                    <a:t>TiN</a:t>
                  </a:r>
                  <a:endParaRPr lang="en-US" sz="1350" dirty="0">
                    <a:solidFill>
                      <a:schemeClr val="bg1"/>
                    </a:solidFill>
                    <a:latin typeface="HP Simplified" panose="020B0604020204020204" pitchFamily="34" charset="0"/>
                    <a:cs typeface="Arial" panose="020B0604020202020204" pitchFamily="34" charset="0"/>
                  </a:endParaRPr>
                </a:p>
              </p:txBody>
            </p:sp>
            <p:sp>
              <p:nvSpPr>
                <p:cNvPr id="95" name="Title 1"/>
                <p:cNvSpPr txBox="1">
                  <a:spLocks/>
                </p:cNvSpPr>
                <p:nvPr/>
              </p:nvSpPr>
              <p:spPr>
                <a:xfrm>
                  <a:off x="5054036" y="3707943"/>
                  <a:ext cx="1047143" cy="47023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err="1">
                      <a:solidFill>
                        <a:schemeClr val="bg1"/>
                      </a:solidFill>
                      <a:latin typeface="HP Simplified" panose="020B0604020204020204" pitchFamily="34" charset="0"/>
                      <a:cs typeface="Arial" panose="020B0604020202020204" pitchFamily="34" charset="0"/>
                    </a:rPr>
                    <a:t>TiN</a:t>
                  </a:r>
                  <a:endParaRPr lang="en-US" sz="1350" dirty="0">
                    <a:solidFill>
                      <a:schemeClr val="bg1"/>
                    </a:solidFill>
                    <a:latin typeface="HP Simplified" panose="020B0604020204020204" pitchFamily="34" charset="0"/>
                    <a:cs typeface="Arial" panose="020B0604020202020204" pitchFamily="34" charset="0"/>
                  </a:endParaRPr>
                </a:p>
                <a:p>
                  <a:pPr algn="ctr"/>
                  <a:r>
                    <a:rPr lang="en-US" sz="1350" dirty="0" err="1">
                      <a:solidFill>
                        <a:schemeClr val="bg1"/>
                      </a:solidFill>
                      <a:latin typeface="HP Simplified" panose="020B0604020204020204" pitchFamily="34" charset="0"/>
                      <a:cs typeface="Arial" panose="020B0604020202020204" pitchFamily="34" charset="0"/>
                    </a:rPr>
                    <a:t>Nanovia</a:t>
                  </a:r>
                  <a:endParaRPr lang="en-US" sz="1350" dirty="0">
                    <a:solidFill>
                      <a:schemeClr val="bg1"/>
                    </a:solidFill>
                    <a:latin typeface="HP Simplified" panose="020B0604020204020204" pitchFamily="34" charset="0"/>
                    <a:cs typeface="Arial" panose="020B0604020202020204" pitchFamily="34" charset="0"/>
                  </a:endParaRPr>
                </a:p>
              </p:txBody>
            </p:sp>
            <p:sp>
              <p:nvSpPr>
                <p:cNvPr id="96" name="Title 1"/>
                <p:cNvSpPr txBox="1">
                  <a:spLocks/>
                </p:cNvSpPr>
                <p:nvPr/>
              </p:nvSpPr>
              <p:spPr>
                <a:xfrm>
                  <a:off x="3923545" y="2636708"/>
                  <a:ext cx="1021360" cy="27721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dirty="0" err="1">
                      <a:solidFill>
                        <a:schemeClr val="bg1"/>
                      </a:solidFill>
                      <a:latin typeface="HP Simplified" panose="020B0604020204020204" pitchFamily="34" charset="0"/>
                      <a:cs typeface="Arial" panose="020B0604020202020204" pitchFamily="34" charset="0"/>
                    </a:rPr>
                    <a:t>NbO</a:t>
                  </a:r>
                  <a:r>
                    <a:rPr lang="en-US" sz="1350" baseline="-25000" dirty="0" err="1">
                      <a:solidFill>
                        <a:schemeClr val="bg1"/>
                      </a:solidFill>
                      <a:latin typeface="HP Simplified" panose="020B0604020204020204" pitchFamily="34" charset="0"/>
                      <a:cs typeface="Arial" panose="020B0604020202020204" pitchFamily="34" charset="0"/>
                    </a:rPr>
                    <a:t>x</a:t>
                  </a:r>
                  <a:endParaRPr lang="en-US" sz="1350" baseline="-25000" dirty="0">
                    <a:solidFill>
                      <a:schemeClr val="bg1"/>
                    </a:solidFill>
                    <a:latin typeface="HP Simplified" panose="020B0604020204020204" pitchFamily="34" charset="0"/>
                    <a:cs typeface="Arial" panose="020B0604020202020204" pitchFamily="34" charset="0"/>
                  </a:endParaRPr>
                </a:p>
              </p:txBody>
            </p:sp>
            <p:sp>
              <p:nvSpPr>
                <p:cNvPr id="97" name="Oval 96"/>
                <p:cNvSpPr/>
                <p:nvPr/>
              </p:nvSpPr>
              <p:spPr>
                <a:xfrm>
                  <a:off x="2559864" y="1580039"/>
                  <a:ext cx="5894908" cy="3631082"/>
                </a:xfrm>
                <a:prstGeom prst="ellipse">
                  <a:avLst/>
                </a:prstGeom>
                <a:noFill/>
                <a:ln w="190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HP Simplified" panose="020B0604020204020204" pitchFamily="34" charset="0"/>
                  </a:endParaRPr>
                </a:p>
              </p:txBody>
            </p:sp>
            <p:sp>
              <p:nvSpPr>
                <p:cNvPr id="98" name="TextBox 97"/>
                <p:cNvSpPr txBox="1"/>
                <p:nvPr/>
              </p:nvSpPr>
              <p:spPr>
                <a:xfrm>
                  <a:off x="7867197" y="4345438"/>
                  <a:ext cx="532360" cy="320236"/>
                </a:xfrm>
                <a:prstGeom prst="rect">
                  <a:avLst/>
                </a:prstGeom>
                <a:noFill/>
                <a:ln>
                  <a:noFill/>
                  <a:prstDash val="dash"/>
                </a:ln>
              </p:spPr>
              <p:txBody>
                <a:bodyPr wrap="none" rtlCol="0">
                  <a:spAutoFit/>
                </a:bodyPr>
                <a:lstStyle/>
                <a:p>
                  <a:r>
                    <a:rPr lang="en-US" sz="1500" dirty="0" err="1">
                      <a:solidFill>
                        <a:srgbClr val="00B0F0"/>
                      </a:solidFill>
                      <a:latin typeface="HP Simplified" panose="020B0604020204020204" pitchFamily="34" charset="0"/>
                    </a:rPr>
                    <a:t>T</a:t>
                  </a:r>
                  <a:r>
                    <a:rPr lang="en-US" sz="1500" baseline="-25000" dirty="0" err="1">
                      <a:solidFill>
                        <a:srgbClr val="00B0F0"/>
                      </a:solidFill>
                      <a:latin typeface="HP Simplified" panose="020B0604020204020204" pitchFamily="34" charset="0"/>
                    </a:rPr>
                    <a:t>amb</a:t>
                  </a:r>
                  <a:endParaRPr lang="en-US" sz="1500" baseline="-25000" dirty="0">
                    <a:solidFill>
                      <a:srgbClr val="00B0F0"/>
                    </a:solidFill>
                    <a:latin typeface="HP Simplified" panose="020B0604020204020204" pitchFamily="34" charset="0"/>
                  </a:endParaRPr>
                </a:p>
              </p:txBody>
            </p:sp>
            <p:sp>
              <p:nvSpPr>
                <p:cNvPr id="99" name="TextBox 98"/>
                <p:cNvSpPr txBox="1"/>
                <p:nvPr/>
              </p:nvSpPr>
              <p:spPr>
                <a:xfrm>
                  <a:off x="5335205" y="2550169"/>
                  <a:ext cx="384170" cy="320236"/>
                </a:xfrm>
                <a:prstGeom prst="rect">
                  <a:avLst/>
                </a:prstGeom>
                <a:noFill/>
                <a:ln>
                  <a:noFill/>
                  <a:prstDash val="dash"/>
                </a:ln>
              </p:spPr>
              <p:txBody>
                <a:bodyPr wrap="none" rtlCol="0">
                  <a:spAutoFit/>
                </a:bodyPr>
                <a:lstStyle/>
                <a:p>
                  <a:r>
                    <a:rPr lang="en-US" sz="1500" dirty="0">
                      <a:solidFill>
                        <a:srgbClr val="FF0000"/>
                      </a:solidFill>
                      <a:latin typeface="HP Simplified" panose="020B0604020204020204" pitchFamily="34" charset="0"/>
                    </a:rPr>
                    <a:t>T</a:t>
                  </a:r>
                  <a:r>
                    <a:rPr lang="en-US" sz="1500" baseline="-25000" dirty="0">
                      <a:solidFill>
                        <a:srgbClr val="FF0000"/>
                      </a:solidFill>
                      <a:latin typeface="HP Simplified" panose="020B0604020204020204" pitchFamily="34" charset="0"/>
                    </a:rPr>
                    <a:t>N</a:t>
                  </a:r>
                  <a:endParaRPr lang="en-US" sz="1500" baseline="-50000" dirty="0">
                    <a:solidFill>
                      <a:srgbClr val="FF0000"/>
                    </a:solidFill>
                    <a:latin typeface="HP Simplified" panose="020B0604020204020204" pitchFamily="34" charset="0"/>
                  </a:endParaRPr>
                </a:p>
              </p:txBody>
            </p:sp>
            <p:cxnSp>
              <p:nvCxnSpPr>
                <p:cNvPr id="100" name="Straight Connector 99"/>
                <p:cNvCxnSpPr/>
                <p:nvPr/>
              </p:nvCxnSpPr>
              <p:spPr>
                <a:xfrm>
                  <a:off x="6210310" y="2913919"/>
                  <a:ext cx="399468" cy="358186"/>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6787962" y="3234132"/>
                  <a:ext cx="743493" cy="628652"/>
                  <a:chOff x="6634102" y="3220943"/>
                  <a:chExt cx="938272" cy="782733"/>
                </a:xfrm>
              </p:grpSpPr>
              <p:cxnSp>
                <p:nvCxnSpPr>
                  <p:cNvPr id="120" name="Straight Connector 119"/>
                  <p:cNvCxnSpPr/>
                  <p:nvPr/>
                </p:nvCxnSpPr>
                <p:spPr>
                  <a:xfrm flipV="1">
                    <a:off x="6634102" y="3220943"/>
                    <a:ext cx="282531" cy="8157"/>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6916634" y="3492500"/>
                    <a:ext cx="309666" cy="35467"/>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V="1">
                    <a:off x="7254251" y="3742343"/>
                    <a:ext cx="287604" cy="28607"/>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flipV="1">
                    <a:off x="7535831" y="3735717"/>
                    <a:ext cx="36543" cy="267959"/>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H="1" flipV="1">
                    <a:off x="7226300" y="3492502"/>
                    <a:ext cx="27951" cy="282827"/>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6916634" y="3220943"/>
                    <a:ext cx="0" cy="307024"/>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grpSp>
            <p:cxnSp>
              <p:nvCxnSpPr>
                <p:cNvPr id="103" name="Straight Connector 102"/>
                <p:cNvCxnSpPr/>
                <p:nvPr/>
              </p:nvCxnSpPr>
              <p:spPr>
                <a:xfrm>
                  <a:off x="7497150" y="4093716"/>
                  <a:ext cx="408337" cy="355322"/>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rot="2431585">
                  <a:off x="7181333" y="3099875"/>
                  <a:ext cx="436588" cy="320236"/>
                </a:xfrm>
                <a:prstGeom prst="rect">
                  <a:avLst/>
                </a:prstGeom>
                <a:noFill/>
                <a:ln>
                  <a:noFill/>
                  <a:prstDash val="solid"/>
                </a:ln>
              </p:spPr>
              <p:txBody>
                <a:bodyPr wrap="none" rtlCol="0">
                  <a:spAutoFit/>
                </a:bodyPr>
                <a:lstStyle/>
                <a:p>
                  <a:r>
                    <a:rPr lang="en-US" sz="1500" b="1" dirty="0" err="1">
                      <a:solidFill>
                        <a:srgbClr val="7030A0"/>
                      </a:solidFill>
                      <a:latin typeface="HP Simplified" panose="020B0604020204020204" pitchFamily="34" charset="0"/>
                    </a:rPr>
                    <a:t>R</a:t>
                  </a:r>
                  <a:r>
                    <a:rPr lang="en-US" sz="1500" b="1" baseline="-25000" dirty="0" err="1">
                      <a:solidFill>
                        <a:srgbClr val="7030A0"/>
                      </a:solidFill>
                      <a:latin typeface="HP Simplified" panose="020B0604020204020204" pitchFamily="34" charset="0"/>
                    </a:rPr>
                    <a:t>th</a:t>
                  </a:r>
                  <a:endParaRPr lang="en-US" sz="1500" b="1" baseline="-25000" dirty="0">
                    <a:solidFill>
                      <a:srgbClr val="7030A0"/>
                    </a:solidFill>
                    <a:latin typeface="HP Simplified" panose="020B0604020204020204" pitchFamily="34" charset="0"/>
                  </a:endParaRPr>
                </a:p>
              </p:txBody>
            </p:sp>
            <p:cxnSp>
              <p:nvCxnSpPr>
                <p:cNvPr id="108" name="Straight Connector 107"/>
                <p:cNvCxnSpPr/>
                <p:nvPr/>
              </p:nvCxnSpPr>
              <p:spPr>
                <a:xfrm flipH="1">
                  <a:off x="6465455" y="3162125"/>
                  <a:ext cx="234171" cy="282097"/>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6465455" y="3444222"/>
                  <a:ext cx="382969" cy="327803"/>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H="1">
                  <a:off x="6788586" y="3697049"/>
                  <a:ext cx="135451" cy="152546"/>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6957868" y="3861044"/>
                  <a:ext cx="426418" cy="364140"/>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H="1">
                  <a:off x="7377595" y="3935727"/>
                  <a:ext cx="250877" cy="292445"/>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rot="2431585">
                  <a:off x="6531967" y="3825072"/>
                  <a:ext cx="419746" cy="320236"/>
                </a:xfrm>
                <a:prstGeom prst="rect">
                  <a:avLst/>
                </a:prstGeom>
                <a:noFill/>
                <a:ln>
                  <a:noFill/>
                  <a:prstDash val="solid"/>
                </a:ln>
              </p:spPr>
              <p:txBody>
                <a:bodyPr wrap="none" rtlCol="0">
                  <a:spAutoFit/>
                </a:bodyPr>
                <a:lstStyle/>
                <a:p>
                  <a:r>
                    <a:rPr lang="en-US" sz="1500" b="1" dirty="0" err="1">
                      <a:solidFill>
                        <a:srgbClr val="7030A0"/>
                      </a:solidFill>
                      <a:latin typeface="HP Simplified" panose="020B0604020204020204" pitchFamily="34" charset="0"/>
                    </a:rPr>
                    <a:t>C</a:t>
                  </a:r>
                  <a:r>
                    <a:rPr lang="en-US" sz="1500" b="1" baseline="-25000" dirty="0" err="1">
                      <a:solidFill>
                        <a:srgbClr val="7030A0"/>
                      </a:solidFill>
                      <a:latin typeface="HP Simplified" panose="020B0604020204020204" pitchFamily="34" charset="0"/>
                    </a:rPr>
                    <a:t>th</a:t>
                  </a:r>
                  <a:endParaRPr lang="en-US" sz="1500" b="1" baseline="-25000" dirty="0">
                    <a:solidFill>
                      <a:srgbClr val="7030A0"/>
                    </a:solidFill>
                    <a:latin typeface="HP Simplified" panose="020B0604020204020204" pitchFamily="34" charset="0"/>
                  </a:endParaRPr>
                </a:p>
              </p:txBody>
            </p:sp>
            <p:sp>
              <p:nvSpPr>
                <p:cNvPr id="116" name="Oval 115"/>
                <p:cNvSpPr/>
                <p:nvPr/>
              </p:nvSpPr>
              <p:spPr>
                <a:xfrm>
                  <a:off x="4856297" y="2570317"/>
                  <a:ext cx="1496268" cy="424420"/>
                </a:xfrm>
                <a:prstGeom prst="ellipse">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HP Simplified" panose="020B0604020204020204" pitchFamily="34" charset="0"/>
                  </a:endParaRPr>
                </a:p>
              </p:txBody>
            </p:sp>
            <p:cxnSp>
              <p:nvCxnSpPr>
                <p:cNvPr id="117" name="Straight Connector 116"/>
                <p:cNvCxnSpPr/>
                <p:nvPr/>
              </p:nvCxnSpPr>
              <p:spPr>
                <a:xfrm flipH="1">
                  <a:off x="6893737" y="3779301"/>
                  <a:ext cx="135451" cy="152546"/>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6699627" y="3162125"/>
                  <a:ext cx="97127" cy="84680"/>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7531345" y="3858882"/>
                  <a:ext cx="97127" cy="84680"/>
                </a:xfrm>
                <a:prstGeom prst="line">
                  <a:avLst/>
                </a:prstGeom>
                <a:noFill/>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grpSp>
          <p:cxnSp>
            <p:nvCxnSpPr>
              <p:cNvPr id="8" name="Straight Connector 7"/>
              <p:cNvCxnSpPr/>
              <p:nvPr/>
            </p:nvCxnSpPr>
            <p:spPr>
              <a:xfrm flipV="1">
                <a:off x="844062" y="1723295"/>
                <a:ext cx="257836" cy="5023"/>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126" name="Straight Connector 125"/>
            <p:cNvCxnSpPr/>
            <p:nvPr/>
          </p:nvCxnSpPr>
          <p:spPr>
            <a:xfrm flipV="1">
              <a:off x="844062" y="3386973"/>
              <a:ext cx="257836" cy="5023"/>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1233942" y="2402696"/>
              <a:ext cx="938077" cy="369332"/>
            </a:xfrm>
            <a:prstGeom prst="rect">
              <a:avLst/>
            </a:prstGeom>
          </p:spPr>
          <p:txBody>
            <a:bodyPr wrap="none">
              <a:spAutoFit/>
            </a:bodyPr>
            <a:lstStyle/>
            <a:p>
              <a:r>
                <a:rPr lang="en-US" dirty="0">
                  <a:latin typeface="HP Simplified" panose="020B0604020204020204" pitchFamily="34" charset="0"/>
                </a:rPr>
                <a:t>≤</a:t>
              </a:r>
              <a:r>
                <a:rPr lang="en-US" dirty="0"/>
                <a:t> 0.1 </a:t>
              </a:r>
              <a:r>
                <a:rPr lang="en-US" dirty="0" err="1"/>
                <a:t>nF</a:t>
              </a:r>
              <a:endParaRPr lang="en-US" dirty="0"/>
            </a:p>
          </p:txBody>
        </p:sp>
      </p:grpSp>
    </p:spTree>
    <p:extLst>
      <p:ext uri="{BB962C8B-B14F-4D97-AF65-F5344CB8AC3E}">
        <p14:creationId xmlns:p14="http://schemas.microsoft.com/office/powerpoint/2010/main" val="2830388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5175" y="370198"/>
            <a:ext cx="7323287" cy="415498"/>
          </a:xfrm>
          <a:prstGeom prst="rect">
            <a:avLst/>
          </a:prstGeom>
          <a:noFill/>
        </p:spPr>
        <p:txBody>
          <a:bodyPr wrap="none" rtlCol="0">
            <a:spAutoFit/>
          </a:bodyPr>
          <a:lstStyle/>
          <a:p>
            <a:r>
              <a:rPr lang="en-US" sz="2100" b="1" dirty="0" smtClean="0">
                <a:latin typeface="HP Simplified" panose="020B0604020204020204" pitchFamily="34" charset="0"/>
                <a:cs typeface="Times New Roman" panose="02020603050405020304" pitchFamily="18" charset="0"/>
              </a:rPr>
              <a:t>New NbO</a:t>
            </a:r>
            <a:r>
              <a:rPr lang="en-US" sz="2100" b="1" baseline="-25000" dirty="0" smtClean="0">
                <a:latin typeface="HP Simplified" panose="020B0604020204020204" pitchFamily="34" charset="0"/>
                <a:cs typeface="Times New Roman" panose="02020603050405020304" pitchFamily="18" charset="0"/>
              </a:rPr>
              <a:t>2</a:t>
            </a:r>
            <a:r>
              <a:rPr lang="en-US" sz="2100" b="1" dirty="0" smtClean="0">
                <a:latin typeface="HP Simplified" panose="020B0604020204020204" pitchFamily="34" charset="0"/>
                <a:cs typeface="Times New Roman" panose="02020603050405020304" pitchFamily="18" charset="0"/>
              </a:rPr>
              <a:t> </a:t>
            </a:r>
            <a:r>
              <a:rPr lang="en-US" sz="2100" b="1" dirty="0" err="1" smtClean="0">
                <a:latin typeface="HP Simplified" panose="020B0604020204020204" pitchFamily="34" charset="0"/>
                <a:cs typeface="Times New Roman" panose="02020603050405020304" pitchFamily="18" charset="0"/>
              </a:rPr>
              <a:t>memristor</a:t>
            </a:r>
            <a:r>
              <a:rPr lang="en-US" sz="2100" b="1" dirty="0" smtClean="0">
                <a:latin typeface="HP Simplified" panose="020B0604020204020204" pitchFamily="34" charset="0"/>
                <a:cs typeface="Times New Roman" panose="02020603050405020304" pitchFamily="18" charset="0"/>
              </a:rPr>
              <a:t> displays oscillatory and chaotic behavior</a:t>
            </a:r>
            <a:endParaRPr lang="en-US" sz="2100" b="1" dirty="0">
              <a:latin typeface="HP Simplified" panose="020B0604020204020204" pitchFamily="34" charset="0"/>
              <a:cs typeface="Times New Roman" panose="02020603050405020304" pitchFamily="18" charset="0"/>
            </a:endParaRPr>
          </a:p>
        </p:txBody>
      </p:sp>
      <p:grpSp>
        <p:nvGrpSpPr>
          <p:cNvPr id="2" name="Group 1"/>
          <p:cNvGrpSpPr/>
          <p:nvPr/>
        </p:nvGrpSpPr>
        <p:grpSpPr>
          <a:xfrm>
            <a:off x="265302" y="1158650"/>
            <a:ext cx="4011408" cy="2903969"/>
            <a:chOff x="1027578" y="1476645"/>
            <a:chExt cx="4654133" cy="2321612"/>
          </a:xfrm>
        </p:grpSpPr>
        <p:pic>
          <p:nvPicPr>
            <p:cNvPr id="5" name="Picture 4"/>
            <p:cNvPicPr>
              <a:picLocks noChangeAspect="1"/>
            </p:cNvPicPr>
            <p:nvPr/>
          </p:nvPicPr>
          <p:blipFill>
            <a:blip r:embed="rId3"/>
            <a:stretch>
              <a:fillRect/>
            </a:stretch>
          </p:blipFill>
          <p:spPr>
            <a:xfrm>
              <a:off x="1027578" y="1476645"/>
              <a:ext cx="4654133" cy="2321612"/>
            </a:xfrm>
            <a:prstGeom prst="rect">
              <a:avLst/>
            </a:prstGeom>
          </p:spPr>
        </p:pic>
        <p:cxnSp>
          <p:nvCxnSpPr>
            <p:cNvPr id="6" name="Straight Connector 5"/>
            <p:cNvCxnSpPr>
              <a:cxnSpLocks noChangeAspect="1"/>
            </p:cNvCxnSpPr>
            <p:nvPr/>
          </p:nvCxnSpPr>
          <p:spPr>
            <a:xfrm>
              <a:off x="1627653" y="2581544"/>
              <a:ext cx="2057400" cy="95243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a:cxnSpLocks noChangeAspect="1"/>
            </p:cNvCxnSpPr>
            <p:nvPr/>
          </p:nvCxnSpPr>
          <p:spPr>
            <a:xfrm>
              <a:off x="1636225" y="1867929"/>
              <a:ext cx="3586163" cy="166014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685053" y="3457844"/>
              <a:ext cx="1284923" cy="0"/>
            </a:xfrm>
            <a:prstGeom prst="straightConnector1">
              <a:avLst/>
            </a:prstGeom>
            <a:ln>
              <a:solidFill>
                <a:srgbClr val="0000F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671394" y="2175965"/>
              <a:ext cx="1014380" cy="300082"/>
            </a:xfrm>
            <a:prstGeom prst="rect">
              <a:avLst/>
            </a:prstGeom>
            <a:noFill/>
            <a:ln>
              <a:noFill/>
            </a:ln>
          </p:spPr>
          <p:txBody>
            <a:bodyPr wrap="none" rtlCol="0">
              <a:spAutoFit/>
            </a:bodyPr>
            <a:lstStyle/>
            <a:p>
              <a:r>
                <a:rPr lang="en-US" sz="1350" dirty="0">
                  <a:solidFill>
                    <a:srgbClr val="0000FF"/>
                  </a:solidFill>
                </a:rPr>
                <a:t>Oscillations</a:t>
              </a:r>
            </a:p>
          </p:txBody>
        </p:sp>
        <p:cxnSp>
          <p:nvCxnSpPr>
            <p:cNvPr id="10" name="Straight Arrow Connector 9"/>
            <p:cNvCxnSpPr/>
            <p:nvPr/>
          </p:nvCxnSpPr>
          <p:spPr>
            <a:xfrm flipH="1">
              <a:off x="1709786" y="1962419"/>
              <a:ext cx="2469" cy="595313"/>
            </a:xfrm>
            <a:prstGeom prst="straightConnector1">
              <a:avLst/>
            </a:prstGeom>
            <a:ln>
              <a:solidFill>
                <a:srgbClr val="0000F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41739" y="3228614"/>
              <a:ext cx="1014380" cy="300082"/>
            </a:xfrm>
            <a:prstGeom prst="rect">
              <a:avLst/>
            </a:prstGeom>
            <a:noFill/>
            <a:ln>
              <a:noFill/>
            </a:ln>
          </p:spPr>
          <p:txBody>
            <a:bodyPr wrap="none" rtlCol="0">
              <a:spAutoFit/>
            </a:bodyPr>
            <a:lstStyle/>
            <a:p>
              <a:r>
                <a:rPr lang="en-US" sz="1350" dirty="0">
                  <a:solidFill>
                    <a:srgbClr val="0000FF"/>
                  </a:solidFill>
                </a:rPr>
                <a:t>Oscillations</a:t>
              </a:r>
            </a:p>
          </p:txBody>
        </p:sp>
        <p:cxnSp>
          <p:nvCxnSpPr>
            <p:cNvPr id="12" name="Straight Arrow Connector 11"/>
            <p:cNvCxnSpPr/>
            <p:nvPr/>
          </p:nvCxnSpPr>
          <p:spPr>
            <a:xfrm flipV="1">
              <a:off x="3591082" y="2792737"/>
              <a:ext cx="136805" cy="3509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3265723" y="2697999"/>
              <a:ext cx="125696" cy="37699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1892596" y="1386872"/>
            <a:ext cx="1903228" cy="369332"/>
          </a:xfrm>
          <a:prstGeom prst="rect">
            <a:avLst/>
          </a:prstGeom>
          <a:noFill/>
        </p:spPr>
        <p:txBody>
          <a:bodyPr wrap="square" rtlCol="0">
            <a:spAutoFit/>
          </a:bodyPr>
          <a:lstStyle/>
          <a:p>
            <a:pPr marL="0" defTabSz="430213">
              <a:spcAft>
                <a:spcPts val="400"/>
              </a:spcAft>
              <a:buSzPct val="100000"/>
            </a:pPr>
            <a:r>
              <a:rPr lang="en-US" dirty="0" smtClean="0">
                <a:solidFill>
                  <a:srgbClr val="000000"/>
                </a:solidFill>
                <a:latin typeface="HP Simplified" pitchFamily="34" charset="0"/>
                <a:cs typeface="HP Simplified" pitchFamily="34" charset="0"/>
              </a:rPr>
              <a:t>DC characteristics</a:t>
            </a:r>
          </a:p>
        </p:txBody>
      </p:sp>
      <p:grpSp>
        <p:nvGrpSpPr>
          <p:cNvPr id="22" name="Group 21"/>
          <p:cNvGrpSpPr/>
          <p:nvPr/>
        </p:nvGrpSpPr>
        <p:grpSpPr>
          <a:xfrm>
            <a:off x="3981893" y="1523097"/>
            <a:ext cx="5036325" cy="2321520"/>
            <a:chOff x="1612333" y="1399317"/>
            <a:chExt cx="5535286" cy="2321520"/>
          </a:xfrm>
        </p:grpSpPr>
        <p:graphicFrame>
          <p:nvGraphicFramePr>
            <p:cNvPr id="23" name="Object 22"/>
            <p:cNvGraphicFramePr>
              <a:graphicFrameLocks noChangeAspect="1"/>
            </p:cNvGraphicFramePr>
            <p:nvPr>
              <p:extLst/>
            </p:nvPr>
          </p:nvGraphicFramePr>
          <p:xfrm>
            <a:off x="4218892" y="1528744"/>
            <a:ext cx="2926556" cy="1097756"/>
          </p:xfrm>
          <a:graphic>
            <a:graphicData uri="http://schemas.openxmlformats.org/presentationml/2006/ole">
              <mc:AlternateContent xmlns:mc="http://schemas.openxmlformats.org/markup-compatibility/2006">
                <mc:Choice xmlns:v="urn:schemas-microsoft-com:vml" Requires="v">
                  <p:oleObj spid="_x0000_s3210" name="Graph" r:id="rId4" imgW="3902400" imgH="1463040" progId="Origin50.Graph">
                    <p:embed/>
                  </p:oleObj>
                </mc:Choice>
                <mc:Fallback>
                  <p:oleObj name="Graph" r:id="rId4" imgW="3902400" imgH="1463040" progId="Origin50.Graph">
                    <p:embed/>
                    <p:pic>
                      <p:nvPicPr>
                        <p:cNvPr id="0" name=""/>
                        <p:cNvPicPr/>
                        <p:nvPr/>
                      </p:nvPicPr>
                      <p:blipFill>
                        <a:blip r:embed="rId5"/>
                        <a:stretch>
                          <a:fillRect/>
                        </a:stretch>
                      </p:blipFill>
                      <p:spPr>
                        <a:xfrm>
                          <a:off x="4218892" y="1528744"/>
                          <a:ext cx="2926556" cy="1097756"/>
                        </a:xfrm>
                        <a:prstGeom prst="rect">
                          <a:avLst/>
                        </a:prstGeom>
                      </p:spPr>
                    </p:pic>
                  </p:oleObj>
                </mc:Fallback>
              </mc:AlternateContent>
            </a:graphicData>
          </a:graphic>
        </p:graphicFrame>
        <p:graphicFrame>
          <p:nvGraphicFramePr>
            <p:cNvPr id="24" name="Object 23"/>
            <p:cNvGraphicFramePr>
              <a:graphicFrameLocks noChangeAspect="1"/>
            </p:cNvGraphicFramePr>
            <p:nvPr>
              <p:extLst/>
            </p:nvPr>
          </p:nvGraphicFramePr>
          <p:xfrm>
            <a:off x="1612334" y="1550792"/>
            <a:ext cx="2926556" cy="1097756"/>
          </p:xfrm>
          <a:graphic>
            <a:graphicData uri="http://schemas.openxmlformats.org/presentationml/2006/ole">
              <mc:AlternateContent xmlns:mc="http://schemas.openxmlformats.org/markup-compatibility/2006">
                <mc:Choice xmlns:v="urn:schemas-microsoft-com:vml" Requires="v">
                  <p:oleObj spid="_x0000_s3211" name="Graph" r:id="rId6" imgW="3902400" imgH="1463040" progId="Origin50.Graph">
                    <p:embed/>
                  </p:oleObj>
                </mc:Choice>
                <mc:Fallback>
                  <p:oleObj name="Graph" r:id="rId6" imgW="3902400" imgH="1463040" progId="Origin50.Graph">
                    <p:embed/>
                    <p:pic>
                      <p:nvPicPr>
                        <p:cNvPr id="0" name=""/>
                        <p:cNvPicPr/>
                        <p:nvPr/>
                      </p:nvPicPr>
                      <p:blipFill>
                        <a:blip r:embed="rId7"/>
                        <a:stretch>
                          <a:fillRect/>
                        </a:stretch>
                      </p:blipFill>
                      <p:spPr>
                        <a:xfrm>
                          <a:off x="1612334" y="1550792"/>
                          <a:ext cx="2926556" cy="1097756"/>
                        </a:xfrm>
                        <a:prstGeom prst="rect">
                          <a:avLst/>
                        </a:prstGeom>
                      </p:spPr>
                    </p:pic>
                  </p:oleObj>
                </mc:Fallback>
              </mc:AlternateContent>
            </a:graphicData>
          </a:graphic>
        </p:graphicFrame>
        <p:graphicFrame>
          <p:nvGraphicFramePr>
            <p:cNvPr id="25" name="Object 24"/>
            <p:cNvGraphicFramePr>
              <a:graphicFrameLocks noChangeAspect="1"/>
            </p:cNvGraphicFramePr>
            <p:nvPr>
              <p:extLst/>
            </p:nvPr>
          </p:nvGraphicFramePr>
          <p:xfrm>
            <a:off x="1612333" y="2623081"/>
            <a:ext cx="2926556" cy="1097756"/>
          </p:xfrm>
          <a:graphic>
            <a:graphicData uri="http://schemas.openxmlformats.org/presentationml/2006/ole">
              <mc:AlternateContent xmlns:mc="http://schemas.openxmlformats.org/markup-compatibility/2006">
                <mc:Choice xmlns:v="urn:schemas-microsoft-com:vml" Requires="v">
                  <p:oleObj spid="_x0000_s3212" name="Graph" r:id="rId8" imgW="3902400" imgH="1463040" progId="Origin50.Graph">
                    <p:embed/>
                  </p:oleObj>
                </mc:Choice>
                <mc:Fallback>
                  <p:oleObj name="Graph" r:id="rId8" imgW="3902400" imgH="1463040" progId="Origin50.Graph">
                    <p:embed/>
                    <p:pic>
                      <p:nvPicPr>
                        <p:cNvPr id="0" name=""/>
                        <p:cNvPicPr/>
                        <p:nvPr/>
                      </p:nvPicPr>
                      <p:blipFill>
                        <a:blip r:embed="rId9"/>
                        <a:stretch>
                          <a:fillRect/>
                        </a:stretch>
                      </p:blipFill>
                      <p:spPr>
                        <a:xfrm>
                          <a:off x="1612333" y="2623081"/>
                          <a:ext cx="2926556" cy="1097756"/>
                        </a:xfrm>
                        <a:prstGeom prst="rect">
                          <a:avLst/>
                        </a:prstGeom>
                      </p:spPr>
                    </p:pic>
                  </p:oleObj>
                </mc:Fallback>
              </mc:AlternateContent>
            </a:graphicData>
          </a:graphic>
        </p:graphicFrame>
        <p:graphicFrame>
          <p:nvGraphicFramePr>
            <p:cNvPr id="26" name="Object 25"/>
            <p:cNvGraphicFramePr>
              <a:graphicFrameLocks noChangeAspect="1"/>
            </p:cNvGraphicFramePr>
            <p:nvPr>
              <p:extLst/>
            </p:nvPr>
          </p:nvGraphicFramePr>
          <p:xfrm>
            <a:off x="4221063" y="2623080"/>
            <a:ext cx="2926556" cy="1097756"/>
          </p:xfrm>
          <a:graphic>
            <a:graphicData uri="http://schemas.openxmlformats.org/presentationml/2006/ole">
              <mc:AlternateContent xmlns:mc="http://schemas.openxmlformats.org/markup-compatibility/2006">
                <mc:Choice xmlns:v="urn:schemas-microsoft-com:vml" Requires="v">
                  <p:oleObj spid="_x0000_s3213" name="Graph" r:id="rId10" imgW="3902400" imgH="1463040" progId="Origin50.Graph">
                    <p:embed/>
                  </p:oleObj>
                </mc:Choice>
                <mc:Fallback>
                  <p:oleObj name="Graph" r:id="rId10" imgW="3902400" imgH="1463040" progId="Origin50.Graph">
                    <p:embed/>
                    <p:pic>
                      <p:nvPicPr>
                        <p:cNvPr id="0" name=""/>
                        <p:cNvPicPr/>
                        <p:nvPr/>
                      </p:nvPicPr>
                      <p:blipFill>
                        <a:blip r:embed="rId11"/>
                        <a:stretch>
                          <a:fillRect/>
                        </a:stretch>
                      </p:blipFill>
                      <p:spPr>
                        <a:xfrm>
                          <a:off x="4221063" y="2623080"/>
                          <a:ext cx="2926556" cy="1097756"/>
                        </a:xfrm>
                        <a:prstGeom prst="rect">
                          <a:avLst/>
                        </a:prstGeom>
                      </p:spPr>
                    </p:pic>
                  </p:oleObj>
                </mc:Fallback>
              </mc:AlternateContent>
            </a:graphicData>
          </a:graphic>
        </p:graphicFrame>
        <p:sp>
          <p:nvSpPr>
            <p:cNvPr id="27" name="TextBox 26"/>
            <p:cNvSpPr txBox="1"/>
            <p:nvPr/>
          </p:nvSpPr>
          <p:spPr>
            <a:xfrm>
              <a:off x="6347439" y="2497073"/>
              <a:ext cx="489236" cy="230832"/>
            </a:xfrm>
            <a:prstGeom prst="rect">
              <a:avLst/>
            </a:prstGeom>
            <a:noFill/>
          </p:spPr>
          <p:txBody>
            <a:bodyPr wrap="none" rtlCol="0">
              <a:spAutoFit/>
            </a:bodyPr>
            <a:lstStyle/>
            <a:p>
              <a:r>
                <a:rPr lang="en-US" sz="900" dirty="0">
                  <a:solidFill>
                    <a:srgbClr val="0000FF"/>
                  </a:solidFill>
                </a:rPr>
                <a:t>1.20 V</a:t>
              </a:r>
            </a:p>
          </p:txBody>
        </p:sp>
        <p:sp>
          <p:nvSpPr>
            <p:cNvPr id="28" name="TextBox 27"/>
            <p:cNvSpPr txBox="1"/>
            <p:nvPr/>
          </p:nvSpPr>
          <p:spPr>
            <a:xfrm>
              <a:off x="3744908" y="1399317"/>
              <a:ext cx="489236" cy="230832"/>
            </a:xfrm>
            <a:prstGeom prst="rect">
              <a:avLst/>
            </a:prstGeom>
            <a:noFill/>
          </p:spPr>
          <p:txBody>
            <a:bodyPr wrap="none" rtlCol="0">
              <a:spAutoFit/>
            </a:bodyPr>
            <a:lstStyle/>
            <a:p>
              <a:r>
                <a:rPr lang="en-US" sz="900" dirty="0">
                  <a:solidFill>
                    <a:srgbClr val="FF0000"/>
                  </a:solidFill>
                </a:rPr>
                <a:t>0.96 V</a:t>
              </a:r>
            </a:p>
          </p:txBody>
        </p:sp>
        <p:sp>
          <p:nvSpPr>
            <p:cNvPr id="29" name="TextBox 28"/>
            <p:cNvSpPr txBox="1"/>
            <p:nvPr/>
          </p:nvSpPr>
          <p:spPr>
            <a:xfrm>
              <a:off x="3744908" y="2493125"/>
              <a:ext cx="489236" cy="230832"/>
            </a:xfrm>
            <a:prstGeom prst="rect">
              <a:avLst/>
            </a:prstGeom>
            <a:noFill/>
          </p:spPr>
          <p:txBody>
            <a:bodyPr wrap="none" rtlCol="0">
              <a:spAutoFit/>
            </a:bodyPr>
            <a:lstStyle/>
            <a:p>
              <a:r>
                <a:rPr lang="en-US" sz="900" dirty="0">
                  <a:solidFill>
                    <a:srgbClr val="FF00FF"/>
                  </a:solidFill>
                </a:rPr>
                <a:t>1.03 V</a:t>
              </a:r>
            </a:p>
          </p:txBody>
        </p:sp>
        <p:sp>
          <p:nvSpPr>
            <p:cNvPr id="30" name="TextBox 29"/>
            <p:cNvSpPr txBox="1"/>
            <p:nvPr/>
          </p:nvSpPr>
          <p:spPr>
            <a:xfrm>
              <a:off x="6347439" y="1399317"/>
              <a:ext cx="489236" cy="230832"/>
            </a:xfrm>
            <a:prstGeom prst="rect">
              <a:avLst/>
            </a:prstGeom>
            <a:noFill/>
          </p:spPr>
          <p:txBody>
            <a:bodyPr wrap="none" rtlCol="0">
              <a:spAutoFit/>
            </a:bodyPr>
            <a:lstStyle/>
            <a:p>
              <a:r>
                <a:rPr lang="en-US" sz="900" dirty="0">
                  <a:solidFill>
                    <a:srgbClr val="008000"/>
                  </a:solidFill>
                </a:rPr>
                <a:t>1.00 V</a:t>
              </a:r>
            </a:p>
          </p:txBody>
        </p:sp>
      </p:grpSp>
      <p:grpSp>
        <p:nvGrpSpPr>
          <p:cNvPr id="39" name="Group 38"/>
          <p:cNvGrpSpPr/>
          <p:nvPr/>
        </p:nvGrpSpPr>
        <p:grpSpPr>
          <a:xfrm>
            <a:off x="4799783" y="3840668"/>
            <a:ext cx="3135171" cy="1144953"/>
            <a:chOff x="4704802" y="3912706"/>
            <a:chExt cx="3135171" cy="1144953"/>
          </a:xfrm>
        </p:grpSpPr>
        <p:pic>
          <p:nvPicPr>
            <p:cNvPr id="32" name="Picture 31"/>
            <p:cNvPicPr>
              <a:picLocks noChangeAspect="1"/>
            </p:cNvPicPr>
            <p:nvPr/>
          </p:nvPicPr>
          <p:blipFill rotWithShape="1">
            <a:blip r:embed="rId12"/>
            <a:srcRect l="26719" t="41667" r="38906" b="31111"/>
            <a:stretch/>
          </p:blipFill>
          <p:spPr>
            <a:xfrm>
              <a:off x="4704802" y="4005827"/>
              <a:ext cx="3135171" cy="1051832"/>
            </a:xfrm>
            <a:prstGeom prst="rect">
              <a:avLst/>
            </a:prstGeom>
          </p:spPr>
        </p:pic>
        <p:sp>
          <p:nvSpPr>
            <p:cNvPr id="33" name="TextBox 32"/>
            <p:cNvSpPr txBox="1"/>
            <p:nvPr/>
          </p:nvSpPr>
          <p:spPr>
            <a:xfrm>
              <a:off x="5598460" y="3912706"/>
              <a:ext cx="647547" cy="200133"/>
            </a:xfrm>
            <a:prstGeom prst="rect">
              <a:avLst/>
            </a:prstGeom>
            <a:noFill/>
          </p:spPr>
          <p:txBody>
            <a:bodyPr wrap="none" rtlCol="0">
              <a:spAutoFit/>
            </a:bodyPr>
            <a:lstStyle/>
            <a:p>
              <a:r>
                <a:rPr lang="en-US" sz="1400" dirty="0"/>
                <a:t>R1=1k</a:t>
              </a:r>
              <a:r>
                <a:rPr lang="el-GR" sz="1400" dirty="0"/>
                <a:t>Ω</a:t>
              </a:r>
              <a:endParaRPr lang="en-US" sz="1400" dirty="0"/>
            </a:p>
          </p:txBody>
        </p:sp>
        <p:sp>
          <p:nvSpPr>
            <p:cNvPr id="34" name="TextBox 33"/>
            <p:cNvSpPr txBox="1"/>
            <p:nvPr/>
          </p:nvSpPr>
          <p:spPr>
            <a:xfrm>
              <a:off x="5794804" y="4373979"/>
              <a:ext cx="625559" cy="200133"/>
            </a:xfrm>
            <a:prstGeom prst="rect">
              <a:avLst/>
            </a:prstGeom>
            <a:noFill/>
          </p:spPr>
          <p:txBody>
            <a:bodyPr wrap="none" rtlCol="0">
              <a:spAutoFit/>
            </a:bodyPr>
            <a:lstStyle/>
            <a:p>
              <a:r>
                <a:rPr lang="en-US" sz="1400" dirty="0"/>
                <a:t>C1=1nF</a:t>
              </a:r>
            </a:p>
          </p:txBody>
        </p:sp>
        <p:sp>
          <p:nvSpPr>
            <p:cNvPr id="35" name="TextBox 34"/>
            <p:cNvSpPr txBox="1"/>
            <p:nvPr/>
          </p:nvSpPr>
          <p:spPr>
            <a:xfrm>
              <a:off x="7288849" y="4373977"/>
              <a:ext cx="319102" cy="200133"/>
            </a:xfrm>
            <a:prstGeom prst="rect">
              <a:avLst/>
            </a:prstGeom>
            <a:noFill/>
          </p:spPr>
          <p:txBody>
            <a:bodyPr wrap="none" rtlCol="0">
              <a:spAutoFit/>
            </a:bodyPr>
            <a:lstStyle/>
            <a:p>
              <a:r>
                <a:rPr lang="en-US" sz="1400" dirty="0"/>
                <a:t>C2</a:t>
              </a:r>
            </a:p>
          </p:txBody>
        </p:sp>
        <p:sp>
          <p:nvSpPr>
            <p:cNvPr id="36" name="Freeform 35"/>
            <p:cNvSpPr/>
            <p:nvPr/>
          </p:nvSpPr>
          <p:spPr>
            <a:xfrm>
              <a:off x="6980515" y="4385307"/>
              <a:ext cx="167610" cy="262706"/>
            </a:xfrm>
            <a:custGeom>
              <a:avLst/>
              <a:gdLst>
                <a:gd name="connsiteX0" fmla="*/ 0 w 234950"/>
                <a:gd name="connsiteY0" fmla="*/ 488950 h 488950"/>
                <a:gd name="connsiteX1" fmla="*/ 228600 w 234950"/>
                <a:gd name="connsiteY1" fmla="*/ 358775 h 488950"/>
                <a:gd name="connsiteX2" fmla="*/ 139700 w 234950"/>
                <a:gd name="connsiteY2" fmla="*/ 285750 h 488950"/>
                <a:gd name="connsiteX3" fmla="*/ 50800 w 234950"/>
                <a:gd name="connsiteY3" fmla="*/ 250825 h 488950"/>
                <a:gd name="connsiteX4" fmla="*/ 101600 w 234950"/>
                <a:gd name="connsiteY4" fmla="*/ 149225 h 488950"/>
                <a:gd name="connsiteX5" fmla="*/ 234950 w 234950"/>
                <a:gd name="connsiteY5" fmla="*/ 0 h 48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 h="488950">
                  <a:moveTo>
                    <a:pt x="0" y="488950"/>
                  </a:moveTo>
                  <a:cubicBezTo>
                    <a:pt x="102658" y="440796"/>
                    <a:pt x="205317" y="392642"/>
                    <a:pt x="228600" y="358775"/>
                  </a:cubicBezTo>
                  <a:cubicBezTo>
                    <a:pt x="251883" y="324908"/>
                    <a:pt x="169333" y="303742"/>
                    <a:pt x="139700" y="285750"/>
                  </a:cubicBezTo>
                  <a:cubicBezTo>
                    <a:pt x="110067" y="267758"/>
                    <a:pt x="57150" y="273579"/>
                    <a:pt x="50800" y="250825"/>
                  </a:cubicBezTo>
                  <a:cubicBezTo>
                    <a:pt x="44450" y="228071"/>
                    <a:pt x="70909" y="191029"/>
                    <a:pt x="101600" y="149225"/>
                  </a:cubicBezTo>
                  <a:cubicBezTo>
                    <a:pt x="132291" y="107421"/>
                    <a:pt x="183620" y="53710"/>
                    <a:pt x="23495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6709485" y="4373978"/>
              <a:ext cx="290242" cy="200133"/>
            </a:xfrm>
            <a:prstGeom prst="rect">
              <a:avLst/>
            </a:prstGeom>
            <a:noFill/>
          </p:spPr>
          <p:txBody>
            <a:bodyPr wrap="none" rtlCol="0">
              <a:spAutoFit/>
            </a:bodyPr>
            <a:lstStyle/>
            <a:p>
              <a:r>
                <a:rPr lang="en-US" sz="1400" dirty="0"/>
                <a:t>M</a:t>
              </a:r>
            </a:p>
          </p:txBody>
        </p:sp>
        <p:sp>
          <p:nvSpPr>
            <p:cNvPr id="38" name="TextBox 37"/>
            <p:cNvSpPr txBox="1"/>
            <p:nvPr/>
          </p:nvSpPr>
          <p:spPr>
            <a:xfrm>
              <a:off x="6584288" y="3962552"/>
              <a:ext cx="320475" cy="200133"/>
            </a:xfrm>
            <a:prstGeom prst="rect">
              <a:avLst/>
            </a:prstGeom>
            <a:noFill/>
          </p:spPr>
          <p:txBody>
            <a:bodyPr wrap="none" rtlCol="0">
              <a:spAutoFit/>
            </a:bodyPr>
            <a:lstStyle/>
            <a:p>
              <a:r>
                <a:rPr lang="en-US" sz="1400" dirty="0"/>
                <a:t>R2</a:t>
              </a:r>
            </a:p>
          </p:txBody>
        </p:sp>
      </p:grpSp>
      <p:sp>
        <p:nvSpPr>
          <p:cNvPr id="41" name="TextBox 40"/>
          <p:cNvSpPr txBox="1"/>
          <p:nvPr/>
        </p:nvSpPr>
        <p:spPr>
          <a:xfrm>
            <a:off x="4192497" y="1190364"/>
            <a:ext cx="4648310" cy="338554"/>
          </a:xfrm>
          <a:prstGeom prst="rect">
            <a:avLst/>
          </a:prstGeom>
          <a:noFill/>
        </p:spPr>
        <p:txBody>
          <a:bodyPr wrap="square" rtlCol="0">
            <a:spAutoFit/>
          </a:bodyPr>
          <a:lstStyle/>
          <a:p>
            <a:pPr marL="0" defTabSz="430213">
              <a:spcAft>
                <a:spcPts val="400"/>
              </a:spcAft>
              <a:buSzPct val="100000"/>
            </a:pPr>
            <a:r>
              <a:rPr lang="en-US" sz="1600" dirty="0" smtClean="0">
                <a:solidFill>
                  <a:srgbClr val="000000"/>
                </a:solidFill>
                <a:latin typeface="HP Simplified" pitchFamily="34" charset="0"/>
                <a:cs typeface="HP Simplified" pitchFamily="34" charset="0"/>
              </a:rPr>
              <a:t>Oscillations and chaos depend sensitively on DC bias</a:t>
            </a:r>
          </a:p>
        </p:txBody>
      </p:sp>
    </p:spTree>
    <p:extLst>
      <p:ext uri="{BB962C8B-B14F-4D97-AF65-F5344CB8AC3E}">
        <p14:creationId xmlns:p14="http://schemas.microsoft.com/office/powerpoint/2010/main" val="147984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422" y="394424"/>
            <a:ext cx="8008454" cy="531226"/>
          </a:xfrm>
        </p:spPr>
        <p:txBody>
          <a:bodyPr/>
          <a:lstStyle/>
          <a:p>
            <a:r>
              <a:rPr lang="en-US" dirty="0" smtClean="0"/>
              <a:t>Grand </a:t>
            </a:r>
            <a:r>
              <a:rPr lang="en-US" dirty="0" smtClean="0">
                <a:latin typeface="HP Simplified" panose="020B0604020204020204" pitchFamily="34" charset="0"/>
              </a:rPr>
              <a:t>Challenge</a:t>
            </a:r>
            <a:r>
              <a:rPr lang="en-US" dirty="0" smtClean="0"/>
              <a:t> addresses </a:t>
            </a:r>
            <a:r>
              <a:rPr lang="en-US" dirty="0" smtClean="0"/>
              <a:t>a larger community than just </a:t>
            </a:r>
            <a:r>
              <a:rPr lang="en-US" dirty="0" err="1" smtClean="0"/>
              <a:t>nano</a:t>
            </a:r>
            <a:endParaRPr lang="en-US" dirty="0"/>
          </a:p>
        </p:txBody>
      </p:sp>
      <p:sp>
        <p:nvSpPr>
          <p:cNvPr id="3" name="Content Placeholder 2"/>
          <p:cNvSpPr>
            <a:spLocks noGrp="1"/>
          </p:cNvSpPr>
          <p:nvPr>
            <p:ph idx="1"/>
          </p:nvPr>
        </p:nvSpPr>
        <p:spPr>
          <a:xfrm>
            <a:off x="487973" y="925650"/>
            <a:ext cx="8008454" cy="4020377"/>
          </a:xfrm>
        </p:spPr>
        <p:txBody>
          <a:bodyPr>
            <a:normAutofit/>
          </a:bodyPr>
          <a:lstStyle/>
          <a:p>
            <a:r>
              <a:rPr lang="en-US" sz="1600" dirty="0" smtClean="0"/>
              <a:t>Need to go beyond NNI and involve diverse creative communities</a:t>
            </a:r>
          </a:p>
          <a:p>
            <a:r>
              <a:rPr lang="en-US" sz="1600" dirty="0" smtClean="0"/>
              <a:t>Information technology requires a </a:t>
            </a:r>
            <a:r>
              <a:rPr lang="en-US" sz="1600" dirty="0"/>
              <a:t>system-level awareness: </a:t>
            </a:r>
            <a:r>
              <a:rPr lang="en-US" sz="1600" dirty="0" smtClean="0"/>
              <a:t>Architecture</a:t>
            </a:r>
          </a:p>
          <a:p>
            <a:pPr lvl="1"/>
            <a:r>
              <a:rPr lang="en-US" sz="1600" dirty="0" err="1" smtClean="0"/>
              <a:t>Nano</a:t>
            </a:r>
            <a:r>
              <a:rPr lang="en-US" sz="1600" dirty="0" smtClean="0"/>
              <a:t> devices and circuits will be necessary, but not sufficient for a paradigm shift</a:t>
            </a:r>
          </a:p>
          <a:p>
            <a:pPr lvl="1"/>
            <a:r>
              <a:rPr lang="en-US" sz="1600" dirty="0" smtClean="0"/>
              <a:t>Also need insights from neurophysiology (circuits) and psychology (algorithms)</a:t>
            </a:r>
          </a:p>
          <a:p>
            <a:r>
              <a:rPr lang="en-US" sz="1600" dirty="0" smtClean="0"/>
              <a:t>Revolutionary advances disguised as evolutionary to gain market acceptance</a:t>
            </a:r>
          </a:p>
          <a:p>
            <a:pPr lvl="1"/>
            <a:r>
              <a:rPr lang="en-US" sz="1600" dirty="0" smtClean="0"/>
              <a:t>A new </a:t>
            </a:r>
            <a:r>
              <a:rPr lang="en-US" sz="1600" dirty="0" err="1" smtClean="0"/>
              <a:t>nanodevice</a:t>
            </a:r>
            <a:r>
              <a:rPr lang="en-US" sz="1600" dirty="0" smtClean="0"/>
              <a:t> is useless if it requires a major change (i.e. expense) to a system or to manufacturing processes (customers don’t pay for performance – they expect it)</a:t>
            </a:r>
          </a:p>
          <a:p>
            <a:pPr lvl="1"/>
            <a:r>
              <a:rPr lang="en-US" sz="1600" dirty="0" smtClean="0"/>
              <a:t>Two-thirds (or more) of any computing system today is design and software</a:t>
            </a:r>
          </a:p>
          <a:p>
            <a:r>
              <a:rPr lang="en-US" sz="1600" dirty="0" smtClean="0"/>
              <a:t>Avoid fads and bandwagons (e.g.  Graphene and Deep Learning)</a:t>
            </a:r>
          </a:p>
          <a:p>
            <a:pPr lvl="1"/>
            <a:r>
              <a:rPr lang="en-US" sz="1600" dirty="0" smtClean="0"/>
              <a:t>Need a broad investment portfolio of competing technologies and ideas</a:t>
            </a:r>
          </a:p>
          <a:p>
            <a:r>
              <a:rPr lang="en-US" sz="1600" dirty="0" smtClean="0"/>
              <a:t>Multi-</a:t>
            </a:r>
            <a:r>
              <a:rPr lang="en-US" sz="1600" dirty="0" err="1" smtClean="0"/>
              <a:t>disciplinarity</a:t>
            </a:r>
            <a:r>
              <a:rPr lang="en-US" sz="1600" dirty="0" smtClean="0"/>
              <a:t> is essential – need experts in each domain who can communicate, not lots of broad but shallow neophytes</a:t>
            </a:r>
          </a:p>
        </p:txBody>
      </p:sp>
    </p:spTree>
    <p:extLst>
      <p:ext uri="{BB962C8B-B14F-4D97-AF65-F5344CB8AC3E}">
        <p14:creationId xmlns:p14="http://schemas.microsoft.com/office/powerpoint/2010/main" val="107025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Text Placeholder 2"/>
          <p:cNvSpPr>
            <a:spLocks noGrp="1"/>
          </p:cNvSpPr>
          <p:nvPr>
            <p:ph type="body" idx="1"/>
          </p:nvPr>
        </p:nvSpPr>
        <p:spPr>
          <a:xfrm>
            <a:off x="741759" y="1416703"/>
            <a:ext cx="7544991" cy="2738290"/>
          </a:xfrm>
        </p:spPr>
        <p:txBody>
          <a:bodyPr/>
          <a:lstStyle/>
          <a:p>
            <a:r>
              <a:rPr lang="en-US" altLang="en-US" dirty="0"/>
              <a:t>Erik P. DeBenedictis, Sandia National Laboratories</a:t>
            </a:r>
          </a:p>
          <a:p>
            <a:r>
              <a:rPr lang="en-US" altLang="en-US" dirty="0"/>
              <a:t>Thomas M. Conte, Georgia </a:t>
            </a:r>
            <a:r>
              <a:rPr lang="en-US" altLang="en-US" dirty="0" smtClean="0"/>
              <a:t>Tech</a:t>
            </a:r>
          </a:p>
          <a:p>
            <a:r>
              <a:rPr lang="en-US" altLang="en-US" dirty="0" smtClean="0"/>
              <a:t>Paolo </a:t>
            </a:r>
            <a:r>
              <a:rPr lang="en-US" altLang="en-US" dirty="0"/>
              <a:t>A. Gargini, </a:t>
            </a:r>
            <a:r>
              <a:rPr lang="en-US" altLang="en-US" dirty="0" smtClean="0"/>
              <a:t>ITRS</a:t>
            </a:r>
          </a:p>
          <a:p>
            <a:r>
              <a:rPr lang="en-US" altLang="en-US" dirty="0" smtClean="0"/>
              <a:t>David </a:t>
            </a:r>
            <a:r>
              <a:rPr lang="en-US" altLang="en-US" dirty="0"/>
              <a:t>J. Mountain, </a:t>
            </a:r>
            <a:r>
              <a:rPr lang="en-US" altLang="en-US" dirty="0" smtClean="0"/>
              <a:t>LPS</a:t>
            </a:r>
          </a:p>
          <a:p>
            <a:r>
              <a:rPr lang="en-US" altLang="en-US" dirty="0" smtClean="0"/>
              <a:t>Elie </a:t>
            </a:r>
            <a:r>
              <a:rPr lang="en-US" altLang="en-US" dirty="0"/>
              <a:t>K. Track, </a:t>
            </a:r>
            <a:r>
              <a:rPr lang="en-US" altLang="en-US" dirty="0" err="1" smtClean="0"/>
              <a:t>nVizix</a:t>
            </a:r>
            <a:endParaRPr lang="en-US" altLang="en-US" dirty="0" smtClean="0"/>
          </a:p>
          <a:p>
            <a:endParaRPr lang="en-US" altLang="en-US" dirty="0"/>
          </a:p>
          <a:p>
            <a:r>
              <a:rPr lang="en-US" altLang="en-US" dirty="0" smtClean="0"/>
              <a:t>IEEE Rebooting Computing</a:t>
            </a:r>
          </a:p>
          <a:p>
            <a:endParaRPr lang="en-US" altLang="en-US" dirty="0"/>
          </a:p>
          <a:p>
            <a:endParaRPr lang="en-US" altLang="en-US" dirty="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B016F8AB-BCEA-4347-8BA6-BE776009BC89}" type="slidenum">
              <a:rPr lang="en-US" smtClean="0"/>
              <a:t>28</a:t>
            </a:fld>
            <a:endParaRPr lang="en-US" dirty="0"/>
          </a:p>
        </p:txBody>
      </p:sp>
    </p:spTree>
    <p:extLst>
      <p:ext uri="{BB962C8B-B14F-4D97-AF65-F5344CB8AC3E}">
        <p14:creationId xmlns:p14="http://schemas.microsoft.com/office/powerpoint/2010/main" val="2230459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wmu3faQuZU6OhEyi6hOKz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593zXgyPY0KPIcyfeceG0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nFxEoRT7jkKKIr5dN40wK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8HV1dUZuqESSkAHDeOcU1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wWOmiUgOw0KfTbVbxD0ZEw"/>
</p:tagLst>
</file>

<file path=ppt/theme/theme1.xml><?xml version="1.0" encoding="utf-8"?>
<a:theme xmlns:a="http://schemas.openxmlformats.org/drawingml/2006/main" name="Title with content">
  <a:themeElements>
    <a:clrScheme name="Custom 6">
      <a:dk1>
        <a:sysClr val="windowText" lastClr="000000"/>
      </a:dk1>
      <a:lt1>
        <a:sysClr val="window" lastClr="FFFFFF"/>
      </a:lt1>
      <a:dk2>
        <a:srgbClr val="0096D6"/>
      </a:dk2>
      <a:lt2>
        <a:srgbClr val="DFE4E4"/>
      </a:lt2>
      <a:accent1>
        <a:srgbClr val="0096D6"/>
      </a:accent1>
      <a:accent2>
        <a:srgbClr val="F05332"/>
      </a:accent2>
      <a:accent3>
        <a:srgbClr val="822980"/>
      </a:accent3>
      <a:accent4>
        <a:srgbClr val="87898B"/>
      </a:accent4>
      <a:accent5>
        <a:srgbClr val="B9B8BB"/>
      </a:accent5>
      <a:accent6>
        <a:srgbClr val="008B2B"/>
      </a:accent6>
      <a:hlink>
        <a:srgbClr val="0096D6"/>
      </a:hlink>
      <a:folHlink>
        <a:srgbClr val="0096D6"/>
      </a:folHlink>
    </a:clrScheme>
    <a:fontScheme name="HP Simplified">
      <a:majorFont>
        <a:latin typeface="HP Simplified"/>
        <a:ea typeface=""/>
        <a:cs typeface=""/>
      </a:majorFont>
      <a:minorFont>
        <a:latin typeface="HP Simplifi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8575">
          <a:solidFill>
            <a:schemeClr val="accent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defTabSz="430213">
          <a:spcAft>
            <a:spcPts val="400"/>
          </a:spcAft>
          <a:buSzPct val="100000"/>
          <a:defRPr sz="1600" dirty="0" smtClean="0">
            <a:solidFill>
              <a:srgbClr val="000000"/>
            </a:solidFill>
            <a:latin typeface="HP Simplified" pitchFamily="34" charset="0"/>
            <a:cs typeface="HP Simplified" pitchFamily="34" charset="0"/>
          </a:defRPr>
        </a:defPPr>
      </a:lstStyle>
    </a:txDef>
  </a:objectDefaults>
  <a:extraClrSchemeLst/>
</a:theme>
</file>

<file path=ppt/theme/theme2.xml><?xml version="1.0" encoding="utf-8"?>
<a:theme xmlns:a="http://schemas.openxmlformats.org/drawingml/2006/main" name="1_Title with content">
  <a:themeElements>
    <a:clrScheme name="Custom 6">
      <a:dk1>
        <a:sysClr val="windowText" lastClr="000000"/>
      </a:dk1>
      <a:lt1>
        <a:sysClr val="window" lastClr="FFFFFF"/>
      </a:lt1>
      <a:dk2>
        <a:srgbClr val="0096D6"/>
      </a:dk2>
      <a:lt2>
        <a:srgbClr val="DFE4E4"/>
      </a:lt2>
      <a:accent1>
        <a:srgbClr val="0096D6"/>
      </a:accent1>
      <a:accent2>
        <a:srgbClr val="F05332"/>
      </a:accent2>
      <a:accent3>
        <a:srgbClr val="822980"/>
      </a:accent3>
      <a:accent4>
        <a:srgbClr val="87898B"/>
      </a:accent4>
      <a:accent5>
        <a:srgbClr val="B9B8BB"/>
      </a:accent5>
      <a:accent6>
        <a:srgbClr val="008B2B"/>
      </a:accent6>
      <a:hlink>
        <a:srgbClr val="0096D6"/>
      </a:hlink>
      <a:folHlink>
        <a:srgbClr val="0096D6"/>
      </a:folHlink>
    </a:clrScheme>
    <a:fontScheme name="HP Simplified">
      <a:majorFont>
        <a:latin typeface="HP Simplified"/>
        <a:ea typeface=""/>
        <a:cs typeface=""/>
      </a:majorFont>
      <a:minorFont>
        <a:latin typeface="HP Simplifi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defTabSz="430213">
          <a:spcAft>
            <a:spcPts val="400"/>
          </a:spcAft>
          <a:buSzPct val="100000"/>
          <a:defRPr sz="1600" dirty="0" smtClean="0">
            <a:solidFill>
              <a:srgbClr val="000000"/>
            </a:solidFill>
            <a:latin typeface="HP Simplified" pitchFamily="34" charset="0"/>
            <a:cs typeface="HP Simplified" pitchFamily="34" charset="0"/>
          </a:defRPr>
        </a:defPPr>
      </a:lstStyle>
    </a:txDef>
  </a:objectDefaults>
  <a:extraClrSchemeLst/>
</a:theme>
</file>

<file path=ppt/theme/theme3.xml><?xml version="1.0" encoding="utf-8"?>
<a:theme xmlns:a="http://schemas.openxmlformats.org/drawingml/2006/main" name="HP_PPT_Standard_template_16x9_Jan2013">
  <a:themeElements>
    <a:clrScheme name="Custom 214">
      <a:dk1>
        <a:sysClr val="windowText" lastClr="000000"/>
      </a:dk1>
      <a:lt1>
        <a:sysClr val="window" lastClr="FFFFFF"/>
      </a:lt1>
      <a:dk2>
        <a:srgbClr val="0096D6"/>
      </a:dk2>
      <a:lt2>
        <a:srgbClr val="E5E8E8"/>
      </a:lt2>
      <a:accent1>
        <a:srgbClr val="0096D6"/>
      </a:accent1>
      <a:accent2>
        <a:srgbClr val="F05332"/>
      </a:accent2>
      <a:accent3>
        <a:srgbClr val="822980"/>
      </a:accent3>
      <a:accent4>
        <a:srgbClr val="87898B"/>
      </a:accent4>
      <a:accent5>
        <a:srgbClr val="B9B8BB"/>
      </a:accent5>
      <a:accent6>
        <a:srgbClr val="008B2B"/>
      </a:accent6>
      <a:hlink>
        <a:srgbClr val="0096D6"/>
      </a:hlink>
      <a:folHlink>
        <a:srgbClr val="0096D6"/>
      </a:folHlink>
    </a:clrScheme>
    <a:fontScheme name="HP Simplified">
      <a:majorFont>
        <a:latin typeface="HP Simplified"/>
        <a:ea typeface=""/>
        <a:cs typeface=""/>
      </a:majorFont>
      <a:minorFont>
        <a:latin typeface="HP Simplifi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defTabSz="430213">
          <a:spcAft>
            <a:spcPts val="400"/>
          </a:spcAft>
          <a:buSzPct val="100000"/>
          <a:defRPr sz="1600" dirty="0" smtClean="0">
            <a:solidFill>
              <a:srgbClr val="000000"/>
            </a:solidFill>
            <a:latin typeface="HP Simplified" pitchFamily="34" charset="0"/>
            <a:cs typeface="HP Simplified" pitchFamily="34" charset="0"/>
          </a:defRPr>
        </a:defPPr>
      </a:lstStyle>
    </a:txDef>
  </a:objectDefaults>
  <a:extraClrSchemeLst/>
</a:theme>
</file>

<file path=ppt/theme/theme4.xml><?xml version="1.0" encoding="utf-8"?>
<a:theme xmlns:a="http://schemas.openxmlformats.org/drawingml/2006/main" name="HPE_Standard_Arial_16x9_v2">
  <a:themeElements>
    <a:clrScheme name="HPE">
      <a:dk1>
        <a:sysClr val="windowText" lastClr="000000"/>
      </a:dk1>
      <a:lt1>
        <a:sysClr val="window" lastClr="FFFFFF"/>
      </a:lt1>
      <a:dk2>
        <a:srgbClr val="425563"/>
      </a:dk2>
      <a:lt2>
        <a:srgbClr val="C6C9CA"/>
      </a:lt2>
      <a:accent1>
        <a:srgbClr val="425563"/>
      </a:accent1>
      <a:accent2>
        <a:srgbClr val="2AD2C9"/>
      </a:accent2>
      <a:accent3>
        <a:srgbClr val="FF8D6D"/>
      </a:accent3>
      <a:accent4>
        <a:srgbClr val="5B4767"/>
      </a:accent4>
      <a:accent5>
        <a:srgbClr val="617D78"/>
      </a:accent5>
      <a:accent6>
        <a:srgbClr val="C6C9CA"/>
      </a:accent6>
      <a:hlink>
        <a:srgbClr val="617D78"/>
      </a:hlink>
      <a:folHlink>
        <a:srgbClr val="8787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9050">
          <a:solidFill>
            <a:schemeClr val="accent1"/>
          </a:solidFill>
        </a:ln>
      </a:spPr>
      <a:bodyPr rtlCol="0" anchor="ctr"/>
      <a:lstStyle>
        <a:defPPr algn="ctr">
          <a:lnSpc>
            <a:spcPct val="90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custClrLst>
    <a:custClr name="0|179|136">
      <a:srgbClr val="00B388"/>
    </a:custClr>
    <a:custClr name="135|123|117">
      <a:srgbClr val="877B75"/>
    </a:custClr>
    <a:custClr name="135|135|135">
      <a:srgbClr val="878787"/>
    </a:custClr>
  </a:custClrLst>
  <a:extLst>
    <a:ext uri="{05A4C25C-085E-4340-85A3-A5531E510DB2}">
      <thm15:themeFamily xmlns:thm15="http://schemas.microsoft.com/office/thememl/2012/main" name="HPE_Standard_Arial_16x9.potx" id="{21F84462-1C9F-438F-A772-0EBAD7B3BCD8}" vid="{077F0EBE-C80C-4B61-8BF1-0309CF31637A}"/>
    </a:ext>
  </a:extLst>
</a:theme>
</file>

<file path=ppt/theme/theme5.xml><?xml version="1.0" encoding="utf-8"?>
<a:theme xmlns:a="http://schemas.openxmlformats.org/drawingml/2006/main" name="1_HPE_Standard_Arial_16x9_v2">
  <a:themeElements>
    <a:clrScheme name="HPE">
      <a:dk1>
        <a:sysClr val="windowText" lastClr="000000"/>
      </a:dk1>
      <a:lt1>
        <a:sysClr val="window" lastClr="FFFFFF"/>
      </a:lt1>
      <a:dk2>
        <a:srgbClr val="425563"/>
      </a:dk2>
      <a:lt2>
        <a:srgbClr val="C6C9CA"/>
      </a:lt2>
      <a:accent1>
        <a:srgbClr val="425563"/>
      </a:accent1>
      <a:accent2>
        <a:srgbClr val="2AD2C9"/>
      </a:accent2>
      <a:accent3>
        <a:srgbClr val="FF8D6D"/>
      </a:accent3>
      <a:accent4>
        <a:srgbClr val="5B4767"/>
      </a:accent4>
      <a:accent5>
        <a:srgbClr val="617D78"/>
      </a:accent5>
      <a:accent6>
        <a:srgbClr val="C6C9CA"/>
      </a:accent6>
      <a:hlink>
        <a:srgbClr val="617D78"/>
      </a:hlink>
      <a:folHlink>
        <a:srgbClr val="8787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9050">
          <a:solidFill>
            <a:schemeClr val="accent1"/>
          </a:solidFill>
        </a:ln>
      </a:spPr>
      <a:bodyPr rtlCol="0" anchor="ctr"/>
      <a:lstStyle>
        <a:defPPr algn="ctr">
          <a:lnSpc>
            <a:spcPct val="90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custClrLst>
    <a:custClr name="0|179|136">
      <a:srgbClr val="00B388"/>
    </a:custClr>
    <a:custClr name="135|123|117">
      <a:srgbClr val="877B75"/>
    </a:custClr>
    <a:custClr name="135|135|135">
      <a:srgbClr val="878787"/>
    </a:custClr>
  </a:custClrLst>
  <a:extLst>
    <a:ext uri="{05A4C25C-085E-4340-85A3-A5531E510DB2}">
      <thm15:themeFamily xmlns:thm15="http://schemas.microsoft.com/office/thememl/2012/main" name="HPE_Standard_Arial_16x9.potx" id="{21F84462-1C9F-438F-A772-0EBAD7B3BCD8}" vid="{077F0EBE-C80C-4B61-8BF1-0309CF31637A}"/>
    </a:ext>
  </a:extLst>
</a:theme>
</file>

<file path=ppt/theme/theme6.xml><?xml version="1.0" encoding="utf-8"?>
<a:theme xmlns:a="http://schemas.openxmlformats.org/drawingml/2006/main" name="Office Theme">
  <a:themeElements>
    <a:clrScheme name="HP Theme colors">
      <a:dk1>
        <a:sysClr val="windowText" lastClr="000000"/>
      </a:dk1>
      <a:lt1>
        <a:sysClr val="window" lastClr="FFFFFF"/>
      </a:lt1>
      <a:dk2>
        <a:srgbClr val="000000"/>
      </a:dk2>
      <a:lt2>
        <a:srgbClr val="EEECE1"/>
      </a:lt2>
      <a:accent1>
        <a:srgbClr val="0096D6"/>
      </a:accent1>
      <a:accent2>
        <a:srgbClr val="F05332"/>
      </a:accent2>
      <a:accent3>
        <a:srgbClr val="B7CA34"/>
      </a:accent3>
      <a:accent4>
        <a:srgbClr val="87898B"/>
      </a:accent4>
      <a:accent5>
        <a:srgbClr val="B9B8BB"/>
      </a:accent5>
      <a:accent6>
        <a:srgbClr val="E5E8E8"/>
      </a:accent6>
      <a:hlink>
        <a:srgbClr val="0096D6"/>
      </a:hlink>
      <a:folHlink>
        <a:srgbClr val="0096D6"/>
      </a:folHlink>
    </a:clrScheme>
    <a:fontScheme name="HP Simplified">
      <a:majorFont>
        <a:latin typeface="HP Simplified"/>
        <a:ea typeface=""/>
        <a:cs typeface=""/>
      </a:majorFont>
      <a:minorFont>
        <a:latin typeface="HP Simplifi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56145</TotalTime>
  <Words>1627</Words>
  <Application>Microsoft Office PowerPoint</Application>
  <PresentationFormat>On-screen Show (16:9)</PresentationFormat>
  <Paragraphs>310</Paragraphs>
  <Slides>28</Slides>
  <Notes>5</Notes>
  <HiddenSlides>0</HiddenSlides>
  <MMClips>0</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2</vt:i4>
      </vt:variant>
      <vt:variant>
        <vt:lpstr>Slide Titles</vt:lpstr>
      </vt:variant>
      <vt:variant>
        <vt:i4>28</vt:i4>
      </vt:variant>
    </vt:vector>
  </HeadingPairs>
  <TitlesOfParts>
    <vt:vector size="45" baseType="lpstr">
      <vt:lpstr>Gulim</vt:lpstr>
      <vt:lpstr>MS PGothic</vt:lpstr>
      <vt:lpstr>Arial</vt:lpstr>
      <vt:lpstr>Calibri</vt:lpstr>
      <vt:lpstr>Futura Bk</vt:lpstr>
      <vt:lpstr>HP Simplified</vt:lpstr>
      <vt:lpstr>Lucida Grande</vt:lpstr>
      <vt:lpstr>Metric</vt:lpstr>
      <vt:lpstr>Times New Roman</vt:lpstr>
      <vt:lpstr>Wingdings</vt:lpstr>
      <vt:lpstr>Title with content</vt:lpstr>
      <vt:lpstr>1_Title with content</vt:lpstr>
      <vt:lpstr>HP_PPT_Standard_template_16x9_Jan2013</vt:lpstr>
      <vt:lpstr>HPE_Standard_Arial_16x9_v2</vt:lpstr>
      <vt:lpstr>1_HPE_Standard_Arial_16x9_v2</vt:lpstr>
      <vt:lpstr>think-cell Slide</vt:lpstr>
      <vt:lpstr>Graph</vt:lpstr>
      <vt:lpstr>A Nanotechnology-Inspired Grand Challenge  for Future Computing</vt:lpstr>
      <vt:lpstr>Outline</vt:lpstr>
      <vt:lpstr>A Brief History</vt:lpstr>
      <vt:lpstr>URLs for further information</vt:lpstr>
      <vt:lpstr>PowerPoint Presentation</vt:lpstr>
      <vt:lpstr>The Past 60 Years</vt:lpstr>
      <vt:lpstr>Moore’s Law transistor scaling is finally ending</vt:lpstr>
      <vt:lpstr>The end of cheap hardware</vt:lpstr>
      <vt:lpstr>The “Sensible Machine” response to OSTP RFI</vt:lpstr>
      <vt:lpstr>Inspiration from the brain:  remarkable power efficiency</vt:lpstr>
      <vt:lpstr>Structure of a Neuromorphic Computing Program</vt:lpstr>
      <vt:lpstr>PowerPoint Presentation</vt:lpstr>
      <vt:lpstr>Structure of a US Nanotechnology-Inspired Future Computing Program</vt:lpstr>
      <vt:lpstr>Structure of a US Nanotechnology-Inspired Future Computing Program</vt:lpstr>
      <vt:lpstr>Memristors have ‘pinched’ hysteresis loops</vt:lpstr>
      <vt:lpstr>PowerPoint Presentation</vt:lpstr>
      <vt:lpstr>PowerPoint Presentation</vt:lpstr>
      <vt:lpstr>PowerPoint Presentation</vt:lpstr>
      <vt:lpstr>Accelerates many workloads  FFT, Metropolis-Hastings, Simulated Annealing   </vt:lpstr>
      <vt:lpstr>Identification of local activity (NDR) in caused by a Mott transistion</vt:lpstr>
      <vt:lpstr>PowerPoint Presentation</vt:lpstr>
      <vt:lpstr>PowerPoint Presentation</vt:lpstr>
      <vt:lpstr>A Neuristor inspired by the Hodgkin-Huxley model</vt:lpstr>
      <vt:lpstr>PowerPoint Presentation</vt:lpstr>
      <vt:lpstr>PowerPoint Presentation</vt:lpstr>
      <vt:lpstr>PowerPoint Presentation</vt:lpstr>
      <vt:lpstr>Grand Challenge addresses a larger community than just nano</vt:lpstr>
      <vt:lpstr>Acknowledgments</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Lewington</dc:creator>
  <cp:lastModifiedBy>Williams, Stanley (HP Senior Fellow)</cp:lastModifiedBy>
  <cp:revision>1796</cp:revision>
  <cp:lastPrinted>2014-05-13T00:25:54Z</cp:lastPrinted>
  <dcterms:created xsi:type="dcterms:W3CDTF">2012-11-30T18:28:12Z</dcterms:created>
  <dcterms:modified xsi:type="dcterms:W3CDTF">2015-11-04T00:48:15Z</dcterms:modified>
</cp:coreProperties>
</file>