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804" r:id="rId1"/>
    <p:sldMasterId id="2147483840" r:id="rId2"/>
    <p:sldMasterId id="2147483845" r:id="rId3"/>
    <p:sldMasterId id="2147483855" r:id="rId4"/>
    <p:sldMasterId id="2147483871" r:id="rId5"/>
  </p:sldMasterIdLst>
  <p:notesMasterIdLst>
    <p:notesMasterId r:id="rId45"/>
  </p:notesMasterIdLst>
  <p:handoutMasterIdLst>
    <p:handoutMasterId r:id="rId46"/>
  </p:handoutMasterIdLst>
  <p:sldIdLst>
    <p:sldId id="553" r:id="rId6"/>
    <p:sldId id="904" r:id="rId7"/>
    <p:sldId id="937" r:id="rId8"/>
    <p:sldId id="938" r:id="rId9"/>
    <p:sldId id="944" r:id="rId10"/>
    <p:sldId id="802" r:id="rId11"/>
    <p:sldId id="939" r:id="rId12"/>
    <p:sldId id="838" r:id="rId13"/>
    <p:sldId id="940" r:id="rId14"/>
    <p:sldId id="941" r:id="rId15"/>
    <p:sldId id="942" r:id="rId16"/>
    <p:sldId id="897" r:id="rId17"/>
    <p:sldId id="899" r:id="rId18"/>
    <p:sldId id="950" r:id="rId19"/>
    <p:sldId id="900" r:id="rId20"/>
    <p:sldId id="965" r:id="rId21"/>
    <p:sldId id="911" r:id="rId22"/>
    <p:sldId id="912" r:id="rId23"/>
    <p:sldId id="958" r:id="rId24"/>
    <p:sldId id="955" r:id="rId25"/>
    <p:sldId id="815" r:id="rId26"/>
    <p:sldId id="853" r:id="rId27"/>
    <p:sldId id="824" r:id="rId28"/>
    <p:sldId id="956" r:id="rId29"/>
    <p:sldId id="957" r:id="rId30"/>
    <p:sldId id="906" r:id="rId31"/>
    <p:sldId id="825" r:id="rId32"/>
    <p:sldId id="914" r:id="rId33"/>
    <p:sldId id="959" r:id="rId34"/>
    <p:sldId id="908" r:id="rId35"/>
    <p:sldId id="961" r:id="rId36"/>
    <p:sldId id="805" r:id="rId37"/>
    <p:sldId id="962" r:id="rId38"/>
    <p:sldId id="966" r:id="rId39"/>
    <p:sldId id="963" r:id="rId40"/>
    <p:sldId id="964" r:id="rId41"/>
    <p:sldId id="835" r:id="rId42"/>
    <p:sldId id="895" r:id="rId43"/>
    <p:sldId id="949" r:id="rId44"/>
  </p:sldIdLst>
  <p:sldSz cx="9144000" cy="5143500" type="screen16x9"/>
  <p:notesSz cx="6858000" cy="9144000"/>
  <p:embeddedFontLst>
    <p:embeddedFont>
      <p:font typeface="Gulim" panose="020B0600000101010101" pitchFamily="34" charset="-127"/>
      <p:regular r:id="rId47"/>
    </p:embeddedFont>
    <p:embeddedFont>
      <p:font typeface="SimSun" panose="02010600030101010101" pitchFamily="2" charset="-122"/>
      <p:regular r:id="rId48"/>
    </p:embeddedFont>
    <p:embeddedFont>
      <p:font typeface="Lucida Grande" panose="020B0604020202020204" charset="0"/>
      <p:regular r:id="rId49"/>
      <p:bold r:id="rId50"/>
      <p:italic r:id="rId51"/>
    </p:embeddedFont>
    <p:embeddedFont>
      <p:font typeface="Helvetica" panose="020B0604020202020204" pitchFamily="34" charset="0"/>
      <p:regular r:id="rId52"/>
      <p:bold r:id="rId53"/>
      <p:italic r:id="rId54"/>
      <p:boldItalic r:id="rId55"/>
    </p:embeddedFont>
    <p:embeddedFont>
      <p:font typeface="Calibri" panose="020F0502020204030204" pitchFamily="34" charset="0"/>
      <p:regular r:id="rId56"/>
      <p:bold r:id="rId57"/>
      <p:italic r:id="rId58"/>
      <p:boldItalic r:id="rId59"/>
    </p:embeddedFont>
    <p:embeddedFont>
      <p:font typeface="HP Simplified" panose="020B0604020204020204" pitchFamily="34" charset="0"/>
      <p:regular r:id="rId60"/>
      <p:bold r:id="rId61"/>
      <p:italic r:id="rId62"/>
      <p:boldItalic r:id="rId63"/>
    </p:embeddedFont>
    <p:embeddedFont>
      <p:font typeface="Futura Lt" panose="020B0402020204020303" pitchFamily="34" charset="0"/>
      <p:regular r:id="rId64"/>
    </p:embeddedFont>
    <p:embeddedFont>
      <p:font typeface="MS PGothic" panose="020B0600070205080204" pitchFamily="34" charset="-128"/>
      <p:regular r:id="rId65"/>
    </p:embeddedFont>
    <p:embeddedFont>
      <p:font typeface="Futura Hv" panose="020B0702020204020204" pitchFamily="34" charset="0"/>
      <p:regular r:id="rId66"/>
    </p:embeddedFont>
    <p:embeddedFont>
      <p:font typeface="Futura Bk" panose="020B0502020204020303" pitchFamily="34" charset="0"/>
      <p:regular r:id="rId67"/>
      <p:bold r:id="rId68"/>
      <p:italic r:id="rId6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83">
          <p15:clr>
            <a:srgbClr val="A4A3A4"/>
          </p15:clr>
        </p15:guide>
        <p15:guide id="2" orient="horz" pos="743">
          <p15:clr>
            <a:srgbClr val="A4A3A4"/>
          </p15:clr>
        </p15:guide>
        <p15:guide id="3" orient="horz" pos="893">
          <p15:clr>
            <a:srgbClr val="A4A3A4"/>
          </p15:clr>
        </p15:guide>
        <p15:guide id="4" orient="horz" pos="438">
          <p15:clr>
            <a:srgbClr val="A4A3A4"/>
          </p15:clr>
        </p15:guide>
        <p15:guide id="5" orient="horz" pos="1671">
          <p15:clr>
            <a:srgbClr val="A4A3A4"/>
          </p15:clr>
        </p15:guide>
        <p15:guide id="6" orient="horz" pos="2236">
          <p15:clr>
            <a:srgbClr val="A4A3A4"/>
          </p15:clr>
        </p15:guide>
        <p15:guide id="7" orient="horz" pos="146">
          <p15:clr>
            <a:srgbClr val="A4A3A4"/>
          </p15:clr>
        </p15:guide>
        <p15:guide id="8" orient="horz" pos="2443">
          <p15:clr>
            <a:srgbClr val="A4A3A4"/>
          </p15:clr>
        </p15:guide>
        <p15:guide id="9" pos="1794">
          <p15:clr>
            <a:srgbClr val="A4A3A4"/>
          </p15:clr>
        </p15:guide>
        <p15:guide id="10" pos="2736">
          <p15:clr>
            <a:srgbClr val="A4A3A4"/>
          </p15:clr>
        </p15:guide>
        <p15:guide id="11" pos="202">
          <p15:clr>
            <a:srgbClr val="A4A3A4"/>
          </p15:clr>
        </p15:guide>
        <p15:guide id="12" pos="5322">
          <p15:clr>
            <a:srgbClr val="A4A3A4"/>
          </p15:clr>
        </p15:guide>
        <p15:guide id="13" pos="5625">
          <p15:clr>
            <a:srgbClr val="A4A3A4"/>
          </p15:clr>
        </p15:guide>
        <p15:guide id="14" pos="2878">
          <p15:clr>
            <a:srgbClr val="A4A3A4"/>
          </p15:clr>
        </p15:guide>
        <p15:guide id="15" pos="3555">
          <p15:clr>
            <a:srgbClr val="A4A3A4"/>
          </p15:clr>
        </p15:guide>
        <p15:guide id="16" pos="1965">
          <p15:clr>
            <a:srgbClr val="A4A3A4"/>
          </p15:clr>
        </p15:guide>
        <p15:guide id="17" pos="372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6"/>
    <a:srgbClr val="7030A0"/>
    <a:srgbClr val="BD92DE"/>
    <a:srgbClr val="000000"/>
    <a:srgbClr val="B9B8BB"/>
    <a:srgbClr val="E5E8E8"/>
    <a:srgbClr val="822980"/>
    <a:srgbClr val="B9B9BB"/>
    <a:srgbClr val="B6B8BB"/>
    <a:srgbClr val="8789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20" autoAdjust="0"/>
    <p:restoredTop sz="88727" autoAdjust="0"/>
  </p:normalViewPr>
  <p:slideViewPr>
    <p:cSldViewPr snapToGrid="0">
      <p:cViewPr>
        <p:scale>
          <a:sx n="90" d="100"/>
          <a:sy n="90" d="100"/>
        </p:scale>
        <p:origin x="33" y="33"/>
      </p:cViewPr>
      <p:guideLst>
        <p:guide orient="horz" pos="3083"/>
        <p:guide orient="horz" pos="743"/>
        <p:guide orient="horz" pos="893"/>
        <p:guide orient="horz" pos="438"/>
        <p:guide orient="horz" pos="1671"/>
        <p:guide orient="horz" pos="2236"/>
        <p:guide orient="horz" pos="146"/>
        <p:guide orient="horz" pos="2443"/>
        <p:guide pos="1794"/>
        <p:guide pos="2736"/>
        <p:guide pos="202"/>
        <p:guide pos="5322"/>
        <p:guide pos="5625"/>
        <p:guide pos="2878"/>
        <p:guide pos="3555"/>
        <p:guide pos="1965"/>
        <p:guide pos="3723"/>
      </p:guideLst>
    </p:cSldViewPr>
  </p:slideViewPr>
  <p:outlineViewPr>
    <p:cViewPr>
      <p:scale>
        <a:sx n="33" d="100"/>
        <a:sy n="33" d="100"/>
      </p:scale>
      <p:origin x="0" y="19848"/>
    </p:cViewPr>
  </p:outlineViewPr>
  <p:notesTextViewPr>
    <p:cViewPr>
      <p:scale>
        <a:sx n="100" d="100"/>
        <a:sy n="100" d="100"/>
      </p:scale>
      <p:origin x="0" y="0"/>
    </p:cViewPr>
  </p:notesTextViewPr>
  <p:sorterViewPr>
    <p:cViewPr>
      <p:scale>
        <a:sx n="125" d="100"/>
        <a:sy n="125" d="100"/>
      </p:scale>
      <p:origin x="0" y="-10602"/>
    </p:cViewPr>
  </p:sorterViewPr>
  <p:notesViewPr>
    <p:cSldViewPr snapToGrid="0" snapToObjects="1" showGuides="1">
      <p:cViewPr varScale="1">
        <p:scale>
          <a:sx n="117" d="100"/>
          <a:sy n="117" d="100"/>
        </p:scale>
        <p:origin x="-402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font" Target="fonts/font17.fntdata"/><Relationship Id="rId68" Type="http://schemas.openxmlformats.org/officeDocument/2006/relationships/font" Target="fonts/font22.fntdata"/><Relationship Id="rId7" Type="http://schemas.openxmlformats.org/officeDocument/2006/relationships/slide" Target="slides/slide2.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3.fntdata"/><Relationship Id="rId57" Type="http://schemas.openxmlformats.org/officeDocument/2006/relationships/font" Target="fonts/font11.fntdata"/><Relationship Id="rId61" Type="http://schemas.openxmlformats.org/officeDocument/2006/relationships/font" Target="fonts/font15.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8" Type="http://schemas.openxmlformats.org/officeDocument/2006/relationships/slide" Target="slides/slide3.xml"/><Relationship Id="rId51" Type="http://schemas.openxmlformats.org/officeDocument/2006/relationships/font" Target="fonts/font5.fntdata"/><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 Id="rId4" Type="http://schemas.openxmlformats.org/officeDocument/2006/relationships/image" Target="../media/image6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latin typeface="HP Simplified"/>
              <a:cs typeface="HP Simplified"/>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678B55-319B-2D4F-AE49-6C1B6E1A4DDA}" type="datetimeFigureOut">
              <a:rPr lang="en-US" smtClean="0">
                <a:latin typeface="HP Simplified"/>
                <a:cs typeface="HP Simplified"/>
              </a:rPr>
              <a:pPr/>
              <a:t>10/26/2015</a:t>
            </a:fld>
            <a:endParaRPr lang="en-GB" dirty="0">
              <a:latin typeface="HP Simplified"/>
              <a:cs typeface="HP Simplifie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latin typeface="HP Simplified"/>
              <a:cs typeface="HP Simplified"/>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B27340-60F0-7D46-BC5B-91B08A318A82}" type="slidenum">
              <a:rPr lang="en-GB" smtClean="0">
                <a:latin typeface="HP Simplified"/>
                <a:cs typeface="HP Simplified"/>
              </a:rPr>
              <a:pPr/>
              <a:t>‹#›</a:t>
            </a:fld>
            <a:endParaRPr lang="en-GB" dirty="0">
              <a:latin typeface="HP Simplified"/>
              <a:cs typeface="HP Simplified"/>
            </a:endParaRPr>
          </a:p>
        </p:txBody>
      </p:sp>
    </p:spTree>
    <p:extLst>
      <p:ext uri="{BB962C8B-B14F-4D97-AF65-F5344CB8AC3E}">
        <p14:creationId xmlns:p14="http://schemas.microsoft.com/office/powerpoint/2010/main" val="493217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P Simplified"/>
                <a:cs typeface="HP Simplified"/>
              </a:defRPr>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HP Simplified"/>
                <a:cs typeface="HP Simplified"/>
              </a:defRPr>
            </a:lvl1pPr>
          </a:lstStyle>
          <a:p>
            <a:fld id="{2D9CAF8C-0805-8440-B43D-DCCAAA4D80CE}" type="datetimeFigureOut">
              <a:rPr lang="en-US" smtClean="0"/>
              <a:pPr/>
              <a:t>10/26/2015</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HP Simplified"/>
                <a:cs typeface="HP Simplified"/>
              </a:defRPr>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HP Simplified"/>
                <a:cs typeface="HP Simplified"/>
              </a:defRPr>
            </a:lvl1pPr>
          </a:lstStyle>
          <a:p>
            <a:fld id="{22A853E8-D85F-5D49-95D2-E1D96ABFE2B9}" type="slidenum">
              <a:rPr lang="en-GB" smtClean="0"/>
              <a:pPr/>
              <a:t>‹#›</a:t>
            </a:fld>
            <a:endParaRPr lang="en-GB" dirty="0"/>
          </a:p>
        </p:txBody>
      </p:sp>
    </p:spTree>
    <p:extLst>
      <p:ext uri="{BB962C8B-B14F-4D97-AF65-F5344CB8AC3E}">
        <p14:creationId xmlns:p14="http://schemas.microsoft.com/office/powerpoint/2010/main" val="2688079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HP Simplified"/>
        <a:ea typeface="+mn-ea"/>
        <a:cs typeface="HP Simplified"/>
      </a:defRPr>
    </a:lvl1pPr>
    <a:lvl2pPr marL="457200" algn="l" defTabSz="457200" rtl="0" eaLnBrk="1" latinLnBrk="0" hangingPunct="1">
      <a:defRPr sz="1200" kern="1200">
        <a:solidFill>
          <a:schemeClr val="tx1"/>
        </a:solidFill>
        <a:latin typeface="HP Simplified"/>
        <a:ea typeface="+mn-ea"/>
        <a:cs typeface="HP Simplified"/>
      </a:defRPr>
    </a:lvl2pPr>
    <a:lvl3pPr marL="914400" algn="l" defTabSz="457200" rtl="0" eaLnBrk="1" latinLnBrk="0" hangingPunct="1">
      <a:defRPr sz="1200" kern="1200">
        <a:solidFill>
          <a:schemeClr val="tx1"/>
        </a:solidFill>
        <a:latin typeface="HP Simplified"/>
        <a:ea typeface="+mn-ea"/>
        <a:cs typeface="HP Simplified"/>
      </a:defRPr>
    </a:lvl3pPr>
    <a:lvl4pPr marL="1371600" algn="l" defTabSz="457200" rtl="0" eaLnBrk="1" latinLnBrk="0" hangingPunct="1">
      <a:defRPr sz="1200" kern="1200">
        <a:solidFill>
          <a:schemeClr val="tx1"/>
        </a:solidFill>
        <a:latin typeface="HP Simplified"/>
        <a:ea typeface="+mn-ea"/>
        <a:cs typeface="HP Simplified"/>
      </a:defRPr>
    </a:lvl4pPr>
    <a:lvl5pPr marL="1828800" algn="l" defTabSz="457200" rtl="0" eaLnBrk="1" latinLnBrk="0" hangingPunct="1">
      <a:defRPr sz="1200" kern="1200">
        <a:solidFill>
          <a:schemeClr val="tx1"/>
        </a:solidFill>
        <a:latin typeface="HP Simplified"/>
        <a:ea typeface="+mn-ea"/>
        <a:cs typeface="HP Simplified"/>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1E8EC-43F7-4B57-A88F-9D45C402D145}" type="slidenum">
              <a:rPr lang="en-US"/>
              <a:pPr/>
              <a:t>8</a:t>
            </a:fld>
            <a:endParaRPr lang="en-US"/>
          </a:p>
        </p:txBody>
      </p:sp>
      <p:sp>
        <p:nvSpPr>
          <p:cNvPr id="43010" name="Rectangle 2"/>
          <p:cNvSpPr>
            <a:spLocks noGrp="1" noRot="1" noChangeAspect="1" noChangeArrowheads="1" noTextEdit="1"/>
          </p:cNvSpPr>
          <p:nvPr>
            <p:ph type="sldImg"/>
          </p:nvPr>
        </p:nvSpPr>
        <p:spPr>
          <a:xfrm>
            <a:off x="2312988" y="523875"/>
            <a:ext cx="4664075" cy="2624138"/>
          </a:xfrm>
          <a:ln/>
        </p:spPr>
      </p:sp>
      <p:sp>
        <p:nvSpPr>
          <p:cNvPr id="43011" name="Rectangle 3"/>
          <p:cNvSpPr>
            <a:spLocks noGrp="1" noChangeArrowheads="1"/>
          </p:cNvSpPr>
          <p:nvPr>
            <p:ph type="body" idx="1"/>
          </p:nvPr>
        </p:nvSpPr>
        <p:spPr>
          <a:xfrm>
            <a:off x="1238250" y="3322638"/>
            <a:ext cx="6807200" cy="3151187"/>
          </a:xfrm>
        </p:spPr>
        <p:txBody>
          <a:bodyPr/>
          <a:lstStyle/>
          <a:p>
            <a:r>
              <a:rPr lang="en-US"/>
              <a:t>Apr 2007 Blue Gene /L with 4e3 processors ran a simulation of half a mouse brain (8 million neurons, up to 6300 synapses [no total synapse # provided]) for 10 seconds (only 1 s in the mouse brain).</a:t>
            </a:r>
          </a:p>
        </p:txBody>
      </p:sp>
    </p:spTree>
    <p:extLst>
      <p:ext uri="{BB962C8B-B14F-4D97-AF65-F5344CB8AC3E}">
        <p14:creationId xmlns:p14="http://schemas.microsoft.com/office/powerpoint/2010/main" val="24326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8B726C-3CD6-4D84-8D6C-D80A792E91B0}" type="slidenum">
              <a:rPr lang="en-US" altLang="en-US" smtClean="0"/>
              <a:pPr>
                <a:spcBef>
                  <a:spcPct val="0"/>
                </a:spcBef>
              </a:pPr>
              <a:t>24</a:t>
            </a:fld>
            <a:endParaRPr lang="en-US" altLang="en-US" smtClean="0"/>
          </a:p>
        </p:txBody>
      </p:sp>
    </p:spTree>
    <p:extLst>
      <p:ext uri="{BB962C8B-B14F-4D97-AF65-F5344CB8AC3E}">
        <p14:creationId xmlns:p14="http://schemas.microsoft.com/office/powerpoint/2010/main" val="8391901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316628"/>
            <a:ext cx="6858000" cy="914400"/>
          </a:xfrm>
        </p:spPr>
        <p:txBody>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bg1"/>
                </a:solidFill>
                <a:latin typeface="HP Simplified"/>
                <a:cs typeface="HP Simplified"/>
              </a:rPr>
              <a:t>© Copyright 2014 Hewlett-Packard Development Company, L.P. </a:t>
            </a:r>
            <a:r>
              <a:rPr lang="en-US" sz="700" b="0" i="0" baseline="0" dirty="0" smtClean="0">
                <a:solidFill>
                  <a:schemeClr val="bg1"/>
                </a:solidFill>
                <a:latin typeface="HP Simplified"/>
                <a:cs typeface="HP Simplified"/>
              </a:rPr>
              <a:t> </a:t>
            </a:r>
            <a:r>
              <a:rPr lang="en-US" sz="700" b="0" i="0" dirty="0" smtClean="0">
                <a:solidFill>
                  <a:schemeClr val="bg1"/>
                </a:solidFill>
                <a:latin typeface="HP Simplified"/>
                <a:cs typeface="HP Simplified"/>
              </a:rPr>
              <a:t>The information contained herein is subject to change without notice.</a:t>
            </a:r>
          </a:p>
        </p:txBody>
      </p:sp>
    </p:spTree>
    <p:extLst>
      <p:ext uri="{BB962C8B-B14F-4D97-AF65-F5344CB8AC3E}">
        <p14:creationId xmlns:p14="http://schemas.microsoft.com/office/powerpoint/2010/main" val="22767557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hite divider slide">
    <p:spTree>
      <p:nvGrpSpPr>
        <p:cNvPr id="1" name=""/>
        <p:cNvGrpSpPr/>
        <p:nvPr/>
      </p:nvGrpSpPr>
      <p:grpSpPr>
        <a:xfrm>
          <a:off x="0" y="0"/>
          <a:ext cx="0" cy="0"/>
          <a:chOff x="0" y="0"/>
          <a:chExt cx="0" cy="0"/>
        </a:xfrm>
      </p:grpSpPr>
      <p:pic>
        <p:nvPicPr>
          <p:cNvPr id="5" name="Picture 4" descr="HP_Blue_RGB_150_SM.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
        <p:nvSpPr>
          <p:cNvPr id="16" name="Title 1"/>
          <p:cNvSpPr>
            <a:spLocks noGrp="1"/>
          </p:cNvSpPr>
          <p:nvPr>
            <p:ph type="ctrTitle" hasCustomPrompt="1"/>
          </p:nvPr>
        </p:nvSpPr>
        <p:spPr bwMode="black">
          <a:xfrm>
            <a:off x="329184" y="237744"/>
            <a:ext cx="7222352" cy="2006703"/>
          </a:xfrm>
          <a:prstGeom prst="rect">
            <a:avLst/>
          </a:prstGeom>
        </p:spPr>
        <p:txBody>
          <a:bodyPr wrap="square" lIns="0" tIns="0" rIns="0" bIns="0" anchor="t" anchorCtr="0">
            <a:noAutofit/>
          </a:bodyPr>
          <a:lstStyle>
            <a:lvl1pPr algn="l">
              <a:lnSpc>
                <a:spcPct val="90000"/>
              </a:lnSpc>
              <a:defRPr sz="4000" b="1" i="0" spc="-100">
                <a:solidFill>
                  <a:schemeClr val="tx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accent5"/>
                </a:solidFill>
                <a:latin typeface="HP Simplified"/>
                <a:cs typeface="HP Simplified"/>
              </a:rPr>
              <a:t>© Copyright 2014 Hewlett-Packard Development Company, L.P. </a:t>
            </a:r>
            <a:r>
              <a:rPr lang="en-US" sz="700" b="0" i="0" baseline="0" dirty="0" smtClean="0">
                <a:solidFill>
                  <a:schemeClr val="accent5"/>
                </a:solidFill>
                <a:latin typeface="HP Simplified"/>
                <a:cs typeface="HP Simplified"/>
              </a:rPr>
              <a:t> </a:t>
            </a:r>
            <a:r>
              <a:rPr lang="en-US" sz="700" b="0" i="0" dirty="0" smtClean="0">
                <a:solidFill>
                  <a:schemeClr val="accent5"/>
                </a:solidFill>
                <a:latin typeface="HP Simplified"/>
                <a:cs typeface="HP Simplified"/>
              </a:rPr>
              <a:t>The information contained herein is subject to change without notice.   </a:t>
            </a:r>
            <a:endParaRPr lang="en-US" sz="700" b="1" i="0" dirty="0" smtClean="0">
              <a:solidFill>
                <a:srgbClr val="FF0000"/>
              </a:solidFill>
              <a:latin typeface="HP Simplified"/>
              <a:cs typeface="HP Simplified"/>
            </a:endParaRPr>
          </a:p>
        </p:txBody>
      </p:sp>
    </p:spTree>
    <p:extLst>
      <p:ext uri="{BB962C8B-B14F-4D97-AF65-F5344CB8AC3E}">
        <p14:creationId xmlns:p14="http://schemas.microsoft.com/office/powerpoint/2010/main" val="35747905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lue quote slide with subtitle">
    <p:bg>
      <p:bgPr>
        <a:solidFill>
          <a:schemeClr val="accent1"/>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40919"/>
            <a:ext cx="7222352" cy="2006703"/>
          </a:xfrm>
          <a:prstGeom prst="rect">
            <a:avLst/>
          </a:prstGeom>
        </p:spPr>
        <p:txBody>
          <a:bodyPr wrap="square" lIns="0" tIns="0" rIns="0" bIns="0" anchor="t" anchorCtr="0">
            <a:noAutofit/>
          </a:bodyPr>
          <a:lstStyle>
            <a:lvl1pPr algn="l" defTabSz="457200" rtl="0" eaLnBrk="1" latinLnBrk="0" hangingPunct="1">
              <a:lnSpc>
                <a:spcPct val="90000"/>
              </a:lnSpc>
              <a:spcBef>
                <a:spcPct val="0"/>
              </a:spcBef>
              <a:spcAft>
                <a:spcPts val="0"/>
              </a:spcAft>
              <a:buNone/>
              <a:defRPr lang="en-US" sz="4000" b="1" i="0" kern="1200" spc="-100" noProof="0" dirty="0">
                <a:solidFill>
                  <a:schemeClr val="bg1"/>
                </a:solidFill>
                <a:latin typeface="HP Simplified" pitchFamily="34" charset="0"/>
                <a:ea typeface="+mj-ea"/>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bg1"/>
                </a:solidFill>
                <a:latin typeface="HP Simplified"/>
                <a:cs typeface="HP Simplified"/>
              </a:rPr>
              <a:t>© Copyright 2014 Hewlett-Packard Development Company, L.P. </a:t>
            </a:r>
            <a:r>
              <a:rPr lang="en-US" sz="700" b="0" i="0" baseline="0" dirty="0" smtClean="0">
                <a:solidFill>
                  <a:schemeClr val="bg1"/>
                </a:solidFill>
                <a:latin typeface="HP Simplified"/>
                <a:cs typeface="HP Simplified"/>
              </a:rPr>
              <a:t> </a:t>
            </a:r>
            <a:r>
              <a:rPr lang="en-US" sz="700" b="0" i="0" dirty="0" smtClean="0">
                <a:solidFill>
                  <a:schemeClr val="bg1"/>
                </a:solidFill>
                <a:latin typeface="HP Simplified"/>
                <a:cs typeface="HP Simplified"/>
              </a:rPr>
              <a:t>The information contained herein is subject to change without notice.</a:t>
            </a:r>
          </a:p>
        </p:txBody>
      </p:sp>
      <p:sp>
        <p:nvSpPr>
          <p:cNvPr id="5" name="Subtitle 2"/>
          <p:cNvSpPr>
            <a:spLocks noGrp="1"/>
          </p:cNvSpPr>
          <p:nvPr>
            <p:ph type="subTitle" idx="1" hasCustomPrompt="1"/>
          </p:nvPr>
        </p:nvSpPr>
        <p:spPr>
          <a:xfrm>
            <a:off x="325269" y="3305361"/>
            <a:ext cx="5148072" cy="649224"/>
          </a:xfrm>
          <a:prstGeom prst="rect">
            <a:avLst/>
          </a:prstGeom>
        </p:spPr>
        <p:txBody>
          <a:bodyPr>
            <a:noAutofit/>
          </a:bodyPr>
          <a:lstStyle>
            <a:lvl1pPr marL="0" indent="0" algn="l">
              <a:lnSpc>
                <a:spcPct val="100000"/>
              </a:lnSpc>
              <a:spcBef>
                <a:spcPts val="0"/>
              </a:spcBef>
              <a:buNone/>
              <a:defRPr sz="1800" b="0">
                <a:solidFill>
                  <a:srgbClr val="FFFFFF"/>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1588485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62525205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ub title with conten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ub title with bullets">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1pPr marL="171450" indent="-171450">
              <a:buFont typeface="HP Simplified" pitchFamily="34" charset="0"/>
              <a:buChar char="•"/>
              <a:defRPr sz="1400" b="0">
                <a:solidFill>
                  <a:schemeClr val="tx1"/>
                </a:solidFill>
              </a:defRPr>
            </a:lvl1pPr>
            <a:lvl2pPr marL="342900" indent="-171450">
              <a:buSzPct val="80000"/>
              <a:buFont typeface="HP Simplified" pitchFamily="34" charset="0"/>
              <a:buChar char="–"/>
              <a:defRPr sz="1400">
                <a:solidFill>
                  <a:srgbClr val="000000"/>
                </a:solidFill>
              </a:defRPr>
            </a:lvl2pPr>
            <a:lvl3pPr marL="512763" indent="-169863">
              <a:defRPr sz="1400">
                <a:solidFill>
                  <a:srgbClr val="000000"/>
                </a:solidFill>
              </a:defRPr>
            </a:lvl3pPr>
            <a:lvl4pPr marL="690563" indent="-180975">
              <a:defRPr sz="1400">
                <a:solidFill>
                  <a:srgbClr val="000000"/>
                </a:solidFill>
              </a:defRPr>
            </a:lvl4pPr>
            <a:lvl5pPr marL="833438" indent="-150813">
              <a:defRPr sz="1400">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 title with two columns">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bwMode="black">
          <a:xfrm>
            <a:off x="331471" y="235063"/>
            <a:ext cx="8460105" cy="430887"/>
          </a:xfrm>
          <a:prstGeom prst="rect">
            <a:avLst/>
          </a:prstGeom>
          <a:ln>
            <a:noFill/>
          </a:ln>
        </p:spPr>
        <p:txBody>
          <a:bodyPr vert="horz" wrap="square" lIns="0" tIns="0" rIns="0" bIns="0" rtlCol="0" anchor="t" anchorCtr="0">
            <a:spAutoFit/>
          </a:bodyPr>
          <a:lstStyle>
            <a:lvl1pPr>
              <a:defRPr>
                <a:solidFill>
                  <a:srgbClr val="000000"/>
                </a:solidFill>
              </a:defRPr>
            </a:lvl1pPr>
          </a:lstStyle>
          <a:p>
            <a:r>
              <a:rPr lang="en-US" noProof="0" dirty="0" smtClean="0"/>
              <a:t>Click to edit master title style</a:t>
            </a:r>
            <a:endParaRPr lang="en-US" noProof="0" dirty="0"/>
          </a:p>
        </p:txBody>
      </p:sp>
      <p:sp>
        <p:nvSpPr>
          <p:cNvPr id="8" name="Content Placeholder 7"/>
          <p:cNvSpPr>
            <a:spLocks noGrp="1"/>
          </p:cNvSpPr>
          <p:nvPr>
            <p:ph sz="quarter" idx="16"/>
          </p:nvPr>
        </p:nvSpPr>
        <p:spPr>
          <a:xfrm>
            <a:off x="332330" y="1188720"/>
            <a:ext cx="4030662" cy="3219769"/>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7"/>
          </p:nvPr>
        </p:nvSpPr>
        <p:spPr>
          <a:xfrm>
            <a:off x="4568825" y="1185864"/>
            <a:ext cx="387826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2847057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f page, sub title with image">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4568827" y="1186047"/>
            <a:ext cx="3878263" cy="3222441"/>
          </a:xfrm>
        </p:spPr>
        <p:txBody>
          <a:bodyPr anchor="ctr"/>
          <a:lstStyle>
            <a:lvl1pPr algn="ctr">
              <a:defRPr b="0">
                <a:solidFill>
                  <a:schemeClr val="tx1"/>
                </a:solidFill>
              </a:defRPr>
            </a:lvl1pPr>
          </a:lstStyle>
          <a:p>
            <a:r>
              <a:rPr lang="en-US" smtClean="0"/>
              <a:t>Click icon to add picture</a:t>
            </a:r>
            <a:endParaRPr lang="en-US" dirty="0"/>
          </a:p>
        </p:txBody>
      </p:sp>
      <p:sp>
        <p:nvSpPr>
          <p:cNvPr id="7" name="Title 6"/>
          <p:cNvSpPr>
            <a:spLocks noGrp="1"/>
          </p:cNvSpPr>
          <p:nvPr>
            <p:ph type="title" hasCustomPrompt="1"/>
          </p:nvPr>
        </p:nvSpPr>
        <p:spPr bwMode="black">
          <a:xfrm>
            <a:off x="331469" y="235063"/>
            <a:ext cx="8458200" cy="429768"/>
          </a:xfrm>
        </p:spPr>
        <p:txBody>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0"/>
            <a:ext cx="4011612" cy="3219768"/>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65051986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title, sub title with three columns">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2" y="235063"/>
            <a:ext cx="8460105" cy="429768"/>
          </a:xfrm>
        </p:spPr>
        <p:txBody>
          <a:bodyPr/>
          <a:lstStyle>
            <a:lvl1pPr>
              <a:defRPr>
                <a:solidFill>
                  <a:srgbClr val="000000"/>
                </a:solidFill>
              </a:defRPr>
            </a:lvl1pPr>
          </a:lstStyle>
          <a:p>
            <a:r>
              <a:rPr lang="en-US" noProof="0" dirty="0" smtClean="0"/>
              <a:t>Click to edit master title style</a:t>
            </a:r>
            <a:endParaRPr lang="en-US" noProof="0" dirty="0"/>
          </a:p>
        </p:txBody>
      </p:sp>
      <p:sp>
        <p:nvSpPr>
          <p:cNvPr id="9" name="Content Placeholder 8"/>
          <p:cNvSpPr>
            <a:spLocks noGrp="1"/>
          </p:cNvSpPr>
          <p:nvPr>
            <p:ph sz="quarter" idx="16"/>
          </p:nvPr>
        </p:nvSpPr>
        <p:spPr>
          <a:xfrm>
            <a:off x="329184" y="1189039"/>
            <a:ext cx="252374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7"/>
          </p:nvPr>
        </p:nvSpPr>
        <p:spPr>
          <a:xfrm>
            <a:off x="3124486" y="1189039"/>
            <a:ext cx="2523744" cy="3222625"/>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8"/>
          </p:nvPr>
        </p:nvSpPr>
        <p:spPr>
          <a:xfrm>
            <a:off x="5919788" y="1189039"/>
            <a:ext cx="2527300"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2873512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3"/>
          <p:cNvSpPr>
            <a:spLocks noGrp="1"/>
          </p:cNvSpPr>
          <p:nvPr>
            <p:ph type="sldNum" sz="quarter" idx="10"/>
          </p:nvPr>
        </p:nvSpPr>
        <p:spPr>
          <a:xfrm>
            <a:off x="438150" y="4912519"/>
            <a:ext cx="387350" cy="164306"/>
          </a:xfrm>
          <a:prstGeom prst="rect">
            <a:avLst/>
          </a:prstGeom>
        </p:spPr>
        <p:txBody>
          <a:bodyPr/>
          <a:lstStyle>
            <a:lvl1pPr>
              <a:defRPr/>
            </a:lvl1pPr>
          </a:lstStyle>
          <a:p>
            <a:pPr>
              <a:defRPr/>
            </a:pPr>
            <a:fld id="{1D366E9F-48AF-4F34-9E15-F12453D55A73}" type="slidenum">
              <a:rPr lang="en-US"/>
              <a:pPr>
                <a:defRPr/>
              </a:pPr>
              <a:t>‹#›</a:t>
            </a:fld>
            <a:endParaRPr lang="en-US"/>
          </a:p>
        </p:txBody>
      </p:sp>
      <p:sp>
        <p:nvSpPr>
          <p:cNvPr id="8" name="Rectangle 8"/>
          <p:cNvSpPr>
            <a:spLocks noGrp="1" noChangeArrowheads="1"/>
          </p:cNvSpPr>
          <p:nvPr>
            <p:ph type="dt" sz="half" idx="11"/>
          </p:nvPr>
        </p:nvSpPr>
        <p:spPr bwMode="auto">
          <a:xfrm>
            <a:off x="836613" y="4912519"/>
            <a:ext cx="1441450" cy="164306"/>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eaLnBrk="0" hangingPunct="0">
              <a:defRPr sz="900">
                <a:solidFill>
                  <a:srgbClr val="848589"/>
                </a:solidFill>
                <a:latin typeface="Futura Bk" pitchFamily="34" charset="0"/>
              </a:defRPr>
            </a:lvl1pPr>
          </a:lstStyle>
          <a:p>
            <a:endParaRPr lang="en-US" smtClean="0"/>
          </a:p>
        </p:txBody>
      </p:sp>
      <p:sp>
        <p:nvSpPr>
          <p:cNvPr id="9" name="Rectangle 9"/>
          <p:cNvSpPr>
            <a:spLocks noGrp="1" noChangeArrowheads="1"/>
          </p:cNvSpPr>
          <p:nvPr>
            <p:ph type="ftr" sz="quarter" idx="12"/>
          </p:nvPr>
        </p:nvSpPr>
        <p:spPr bwMode="auto">
          <a:xfrm>
            <a:off x="2295525" y="4912519"/>
            <a:ext cx="5060950" cy="164306"/>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eaLnBrk="0" hangingPunct="0">
              <a:defRPr sz="900">
                <a:solidFill>
                  <a:srgbClr val="848589"/>
                </a:solidFill>
                <a:latin typeface="Futura Bk" pitchFamily="34" charset="0"/>
              </a:defRPr>
            </a:lvl1pPr>
          </a:lstStyle>
          <a:p>
            <a:endParaRPr lang="en-US" smtClean="0"/>
          </a:p>
        </p:txBody>
      </p:sp>
    </p:spTree>
    <p:extLst>
      <p:ext uri="{BB962C8B-B14F-4D97-AF65-F5344CB8AC3E}">
        <p14:creationId xmlns:p14="http://schemas.microsoft.com/office/powerpoint/2010/main" val="1218078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800981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Blue divider slide">
    <p:bg>
      <p:bgPr>
        <a:solidFill>
          <a:schemeClr val="accent1"/>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38328"/>
            <a:ext cx="7222352" cy="2006703"/>
          </a:xfrm>
          <a:prstGeom prst="rect">
            <a:avLst/>
          </a:prstGeom>
        </p:spPr>
        <p:txBody>
          <a:bodyPr wrap="square" lIns="0" tIns="0" rIns="0" bIns="0" anchor="t" anchorCtr="0">
            <a:noAutofit/>
          </a:bodyPr>
          <a:lstStyle>
            <a:lvl1pPr algn="l">
              <a:lnSpc>
                <a:spcPct val="90000"/>
              </a:lnSpc>
              <a:defRPr sz="4000" b="1" i="0" spc="-100" baseline="0">
                <a:solidFill>
                  <a:schemeClr val="bg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bg1"/>
                </a:solidFill>
                <a:latin typeface="HP Simplified"/>
                <a:cs typeface="HP Simplified"/>
              </a:rPr>
              <a:t>© Copyright 2012 Hewlett-Packard Development Company, L.P. </a:t>
            </a:r>
            <a:r>
              <a:rPr lang="en-US" sz="700" b="0" i="0" baseline="0" dirty="0" smtClean="0">
                <a:solidFill>
                  <a:schemeClr val="bg1"/>
                </a:solidFill>
                <a:latin typeface="HP Simplified"/>
                <a:cs typeface="HP Simplified"/>
              </a:rPr>
              <a:t> </a:t>
            </a:r>
            <a:r>
              <a:rPr lang="en-US" sz="700" b="0" i="0" dirty="0" smtClean="0">
                <a:solidFill>
                  <a:schemeClr val="bg1"/>
                </a:solidFill>
                <a:latin typeface="HP Simplified"/>
                <a:cs typeface="HP Simplified"/>
              </a:rPr>
              <a:t>The information contained herein is subject to change without notice.</a:t>
            </a:r>
          </a:p>
        </p:txBody>
      </p:sp>
    </p:spTree>
    <p:extLst>
      <p:ext uri="{BB962C8B-B14F-4D97-AF65-F5344CB8AC3E}">
        <p14:creationId xmlns:p14="http://schemas.microsoft.com/office/powerpoint/2010/main" val="19853365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7620000" y="4858893"/>
            <a:ext cx="609600" cy="164592"/>
          </a:xfrm>
          <a:prstGeom prst="rect">
            <a:avLst/>
          </a:prstGeom>
        </p:spPr>
        <p:txBody>
          <a:bodyPr/>
          <a:lstStyle/>
          <a:p>
            <a:fld id="{80C853A8-1CF5-4118-9D6D-C132E8FC53CB}" type="datetimeFigureOut">
              <a:rPr lang="en-US" smtClean="0">
                <a:solidFill>
                  <a:srgbClr val="E5E8E8">
                    <a:lumMod val="75000"/>
                  </a:srgbClr>
                </a:solidFill>
              </a:rPr>
              <a:pPr/>
              <a:t>10/26/2015</a:t>
            </a:fld>
            <a:endParaRPr lang="en-US" dirty="0">
              <a:solidFill>
                <a:srgbClr val="E5E8E8">
                  <a:lumMod val="75000"/>
                </a:srgbClr>
              </a:solidFill>
            </a:endParaRPr>
          </a:p>
        </p:txBody>
      </p:sp>
      <p:sp>
        <p:nvSpPr>
          <p:cNvPr id="4" name="Footer Placeholder 3"/>
          <p:cNvSpPr>
            <a:spLocks noGrp="1"/>
          </p:cNvSpPr>
          <p:nvPr>
            <p:ph type="ftr" sz="quarter" idx="11"/>
          </p:nvPr>
        </p:nvSpPr>
        <p:spPr>
          <a:xfrm>
            <a:off x="5410201" y="4858893"/>
            <a:ext cx="2133600" cy="164592"/>
          </a:xfrm>
          <a:prstGeom prst="rect">
            <a:avLst/>
          </a:prstGeom>
        </p:spPr>
        <p:txBody>
          <a:bodyPr/>
          <a:lstStyle/>
          <a:p>
            <a:endParaRPr lang="en-US" dirty="0">
              <a:solidFill>
                <a:srgbClr val="E5E8E8">
                  <a:lumMod val="75000"/>
                </a:srgbClr>
              </a:solidFill>
            </a:endParaRPr>
          </a:p>
        </p:txBody>
      </p:sp>
      <p:sp>
        <p:nvSpPr>
          <p:cNvPr id="5" name="Slide Number Placeholder 4"/>
          <p:cNvSpPr>
            <a:spLocks noGrp="1"/>
          </p:cNvSpPr>
          <p:nvPr>
            <p:ph type="sldNum" sz="quarter" idx="12"/>
          </p:nvPr>
        </p:nvSpPr>
        <p:spPr>
          <a:xfrm>
            <a:off x="158750" y="4858893"/>
            <a:ext cx="228600" cy="164592"/>
          </a:xfrm>
          <a:prstGeom prst="rect">
            <a:avLst/>
          </a:prstGeom>
        </p:spPr>
        <p:txBody>
          <a:bodyPr/>
          <a:lstStyle/>
          <a:p>
            <a:fld id="{00DE720E-C72B-42F0-AD69-52D60E3C605E}" type="slidenum">
              <a:rPr lang="en-US" smtClean="0">
                <a:solidFill>
                  <a:srgbClr val="E5E8E8">
                    <a:lumMod val="75000"/>
                  </a:srgbClr>
                </a:solidFill>
              </a:rPr>
              <a:pPr/>
              <a:t>‹#›</a:t>
            </a:fld>
            <a:endParaRPr lang="en-US" dirty="0">
              <a:solidFill>
                <a:srgbClr val="E5E8E8">
                  <a:lumMod val="75000"/>
                </a:srgbClr>
              </a:solidFill>
            </a:endParaRPr>
          </a:p>
        </p:txBody>
      </p:sp>
    </p:spTree>
    <p:extLst>
      <p:ext uri="{BB962C8B-B14F-4D97-AF65-F5344CB8AC3E}">
        <p14:creationId xmlns:p14="http://schemas.microsoft.com/office/powerpoint/2010/main" val="136152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A0E7D90A-06B9-49CB-B12B-8133863DD012}" type="datetimeFigureOut">
              <a:rPr lang="en-US" smtClean="0">
                <a:solidFill>
                  <a:prstClr val="black">
                    <a:tint val="75000"/>
                  </a:prstClr>
                </a:solidFill>
              </a:rPr>
              <a:pPr/>
              <a:t>10/29/2015</a:t>
            </a:fld>
            <a:endParaRPr lang="en-US">
              <a:solidFill>
                <a:prstClr val="black">
                  <a:tint val="75000"/>
                </a:prstClr>
              </a:solidFill>
            </a:endParaRPr>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AD73257A-5B5C-460B-86C3-8490BE5021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4278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ue title slide ">
    <p:bg>
      <p:bgPr>
        <a:solidFill>
          <a:schemeClr val="tx2"/>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316628"/>
            <a:ext cx="6858000" cy="914400"/>
          </a:xfrm>
        </p:spPr>
        <p:txBody>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2014 Hewlett-Packard Development Company, L.P.  The information contained herein is subject to change without notice. </a:t>
            </a:r>
            <a:r>
              <a:rPr lang="en-US" sz="700" b="1" dirty="0" smtClean="0">
                <a:solidFill>
                  <a:prstClr val="white"/>
                </a:solidFill>
                <a:cs typeface="HP Simplified"/>
              </a:rPr>
              <a:t>HP Restricted- Internal Use Only</a:t>
            </a:r>
          </a:p>
        </p:txBody>
      </p:sp>
    </p:spTree>
    <p:extLst>
      <p:ext uri="{BB962C8B-B14F-4D97-AF65-F5344CB8AC3E}">
        <p14:creationId xmlns:p14="http://schemas.microsoft.com/office/powerpoint/2010/main" val="391430645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29184"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249363865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ub title with conten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29184"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29184"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3950986558"/>
      </p:ext>
    </p:extLst>
  </p:cSld>
  <p:clrMapOvr>
    <a:masterClrMapping/>
  </p:clrMapOvr>
  <p:timing>
    <p:tnLst>
      <p:par>
        <p:cTn id="1" dur="indefinite" restart="never" nodeType="tmRoot"/>
      </p:par>
    </p:tnLst>
  </p:timing>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ue quote slide with subtitle">
    <p:bg>
      <p:bgPr>
        <a:solidFill>
          <a:schemeClr val="tx2"/>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40919"/>
            <a:ext cx="7222352" cy="2006703"/>
          </a:xfrm>
          <a:prstGeom prst="rect">
            <a:avLst/>
          </a:prstGeom>
        </p:spPr>
        <p:txBody>
          <a:bodyPr wrap="square" lIns="0" tIns="0" rIns="0" bIns="0" anchor="t" anchorCtr="0">
            <a:noAutofit/>
          </a:bodyPr>
          <a:lstStyle>
            <a:lvl1pPr algn="l" defTabSz="457200" rtl="0" eaLnBrk="1" latinLnBrk="0" hangingPunct="1">
              <a:lnSpc>
                <a:spcPct val="90000"/>
              </a:lnSpc>
              <a:spcBef>
                <a:spcPct val="0"/>
              </a:spcBef>
              <a:spcAft>
                <a:spcPts val="0"/>
              </a:spcAft>
              <a:buNone/>
              <a:defRPr lang="en-US" sz="4000" b="1" i="0" kern="1200" spc="-100" noProof="0" dirty="0">
                <a:solidFill>
                  <a:schemeClr val="bg1"/>
                </a:solidFill>
                <a:latin typeface="HP Simplified" pitchFamily="34" charset="0"/>
                <a:ea typeface="+mj-ea"/>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2014 Hewlett-Packard Development Company, L.P.  The information contained herein is subject to change without notice.</a:t>
            </a:r>
          </a:p>
        </p:txBody>
      </p:sp>
    </p:spTree>
    <p:extLst>
      <p:ext uri="{BB962C8B-B14F-4D97-AF65-F5344CB8AC3E}">
        <p14:creationId xmlns:p14="http://schemas.microsoft.com/office/powerpoint/2010/main" val="320786701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316628"/>
            <a:ext cx="6858000" cy="914400"/>
          </a:xfrm>
        </p:spPr>
        <p:txBody>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2014 Hewlett-Packard Development Company, L.P.  The information contained herein is subject to change without notice.</a:t>
            </a:r>
          </a:p>
        </p:txBody>
      </p:sp>
    </p:spTree>
    <p:extLst>
      <p:ext uri="{BB962C8B-B14F-4D97-AF65-F5344CB8AC3E}">
        <p14:creationId xmlns:p14="http://schemas.microsoft.com/office/powerpoint/2010/main" val="227675573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White divider slide">
    <p:spTree>
      <p:nvGrpSpPr>
        <p:cNvPr id="1" name=""/>
        <p:cNvGrpSpPr/>
        <p:nvPr/>
      </p:nvGrpSpPr>
      <p:grpSpPr>
        <a:xfrm>
          <a:off x="0" y="0"/>
          <a:ext cx="0" cy="0"/>
          <a:chOff x="0" y="0"/>
          <a:chExt cx="0" cy="0"/>
        </a:xfrm>
      </p:grpSpPr>
      <p:pic>
        <p:nvPicPr>
          <p:cNvPr id="5" name="Picture 4" descr="HP_Blue_RGB_150_SM.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
        <p:nvSpPr>
          <p:cNvPr id="16" name="Title 1"/>
          <p:cNvSpPr>
            <a:spLocks noGrp="1"/>
          </p:cNvSpPr>
          <p:nvPr>
            <p:ph type="ctrTitle" hasCustomPrompt="1"/>
          </p:nvPr>
        </p:nvSpPr>
        <p:spPr bwMode="black">
          <a:xfrm>
            <a:off x="329184" y="237744"/>
            <a:ext cx="7222352" cy="2006703"/>
          </a:xfrm>
          <a:prstGeom prst="rect">
            <a:avLst/>
          </a:prstGeom>
        </p:spPr>
        <p:txBody>
          <a:bodyPr wrap="square" lIns="0" tIns="0" rIns="0" bIns="0" anchor="t" anchorCtr="0">
            <a:noAutofit/>
          </a:bodyPr>
          <a:lstStyle>
            <a:lvl1pPr algn="l">
              <a:lnSpc>
                <a:spcPct val="90000"/>
              </a:lnSpc>
              <a:defRPr sz="4000" b="1" i="0" spc="-100">
                <a:solidFill>
                  <a:schemeClr val="tx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srgbClr val="B9B8BB"/>
                </a:solidFill>
                <a:cs typeface="HP Simplified"/>
              </a:rPr>
              <a:t>© Copyright 2014 Hewlett-Packard Development Company, L.P.  The information contained herein is subject to change without notice.   </a:t>
            </a:r>
            <a:r>
              <a:rPr lang="en-US" sz="700" b="1" dirty="0" smtClean="0">
                <a:solidFill>
                  <a:srgbClr val="FF0000"/>
                </a:solidFill>
                <a:cs typeface="HP Simplified"/>
              </a:rPr>
              <a:t>HP CONFIDENTIAL</a:t>
            </a:r>
          </a:p>
        </p:txBody>
      </p:sp>
    </p:spTree>
    <p:extLst>
      <p:ext uri="{BB962C8B-B14F-4D97-AF65-F5344CB8AC3E}">
        <p14:creationId xmlns:p14="http://schemas.microsoft.com/office/powerpoint/2010/main" val="357479056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ue quote slide with subtitle">
    <p:bg>
      <p:bgPr>
        <a:solidFill>
          <a:schemeClr val="accent1"/>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40919"/>
            <a:ext cx="7222352" cy="2006703"/>
          </a:xfrm>
          <a:prstGeom prst="rect">
            <a:avLst/>
          </a:prstGeom>
        </p:spPr>
        <p:txBody>
          <a:bodyPr wrap="square" lIns="0" tIns="0" rIns="0" bIns="0" anchor="t" anchorCtr="0">
            <a:noAutofit/>
          </a:bodyPr>
          <a:lstStyle>
            <a:lvl1pPr algn="l" defTabSz="457200" rtl="0" eaLnBrk="1" latinLnBrk="0" hangingPunct="1">
              <a:lnSpc>
                <a:spcPct val="90000"/>
              </a:lnSpc>
              <a:spcBef>
                <a:spcPct val="0"/>
              </a:spcBef>
              <a:spcAft>
                <a:spcPts val="0"/>
              </a:spcAft>
              <a:buNone/>
              <a:defRPr lang="en-US" sz="4000" b="1" i="0" kern="1200" spc="-100" noProof="0" dirty="0">
                <a:solidFill>
                  <a:schemeClr val="bg1"/>
                </a:solidFill>
                <a:latin typeface="HP Simplified" pitchFamily="34" charset="0"/>
                <a:ea typeface="+mj-ea"/>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2012 Hewlett-Packard Development Company, L.P.  The information contained herein is subject to change without notice.</a:t>
            </a:r>
          </a:p>
        </p:txBody>
      </p:sp>
      <p:sp>
        <p:nvSpPr>
          <p:cNvPr id="5" name="Subtitle 2"/>
          <p:cNvSpPr>
            <a:spLocks noGrp="1"/>
          </p:cNvSpPr>
          <p:nvPr>
            <p:ph type="subTitle" idx="1" hasCustomPrompt="1"/>
          </p:nvPr>
        </p:nvSpPr>
        <p:spPr>
          <a:xfrm>
            <a:off x="325269" y="3305361"/>
            <a:ext cx="5148072" cy="649224"/>
          </a:xfrm>
          <a:prstGeom prst="rect">
            <a:avLst/>
          </a:prstGeom>
        </p:spPr>
        <p:txBody>
          <a:bodyPr>
            <a:noAutofit/>
          </a:bodyPr>
          <a:lstStyle>
            <a:lvl1pPr marL="0" indent="0" algn="l">
              <a:lnSpc>
                <a:spcPct val="100000"/>
              </a:lnSpc>
              <a:spcBef>
                <a:spcPts val="0"/>
              </a:spcBef>
              <a:buNone/>
              <a:defRPr sz="1800" b="0">
                <a:solidFill>
                  <a:srgbClr val="FFFFFF"/>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1588485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62525205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ub title with conten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ub title with bullets">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1pPr marL="171450" indent="-171450">
              <a:buFont typeface="HP Simplified" pitchFamily="34" charset="0"/>
              <a:buChar char="•"/>
              <a:defRPr sz="1400" b="0">
                <a:solidFill>
                  <a:schemeClr val="tx1"/>
                </a:solidFill>
              </a:defRPr>
            </a:lvl1pPr>
            <a:lvl2pPr marL="342900" indent="-171450">
              <a:buSzPct val="80000"/>
              <a:buFont typeface="HP Simplified" pitchFamily="34" charset="0"/>
              <a:buChar char="–"/>
              <a:defRPr sz="1400">
                <a:solidFill>
                  <a:srgbClr val="000000"/>
                </a:solidFill>
              </a:defRPr>
            </a:lvl2pPr>
            <a:lvl3pPr marL="512763" indent="-169863">
              <a:defRPr sz="1400">
                <a:solidFill>
                  <a:srgbClr val="000000"/>
                </a:solidFill>
              </a:defRPr>
            </a:lvl3pPr>
            <a:lvl4pPr marL="690563" indent="-180975">
              <a:defRPr sz="1400">
                <a:solidFill>
                  <a:srgbClr val="000000"/>
                </a:solidFill>
              </a:defRPr>
            </a:lvl4pPr>
            <a:lvl5pPr marL="833438" indent="-150813">
              <a:defRPr sz="1400">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ub title with two columns">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bwMode="black">
          <a:xfrm>
            <a:off x="331471" y="235063"/>
            <a:ext cx="8460105" cy="430887"/>
          </a:xfrm>
          <a:prstGeom prst="rect">
            <a:avLst/>
          </a:prstGeom>
          <a:ln>
            <a:noFill/>
          </a:ln>
        </p:spPr>
        <p:txBody>
          <a:bodyPr vert="horz" wrap="square" lIns="0" tIns="0" rIns="0" bIns="0" rtlCol="0" anchor="t" anchorCtr="0">
            <a:spAutoFit/>
          </a:bodyPr>
          <a:lstStyle>
            <a:lvl1pPr>
              <a:defRPr>
                <a:solidFill>
                  <a:srgbClr val="000000"/>
                </a:solidFill>
              </a:defRPr>
            </a:lvl1pPr>
          </a:lstStyle>
          <a:p>
            <a:r>
              <a:rPr lang="en-US" noProof="0" dirty="0" smtClean="0"/>
              <a:t>Click to edit master title style</a:t>
            </a:r>
            <a:endParaRPr lang="en-US" noProof="0" dirty="0"/>
          </a:p>
        </p:txBody>
      </p:sp>
      <p:sp>
        <p:nvSpPr>
          <p:cNvPr id="8" name="Content Placeholder 7"/>
          <p:cNvSpPr>
            <a:spLocks noGrp="1"/>
          </p:cNvSpPr>
          <p:nvPr>
            <p:ph sz="quarter" idx="16"/>
          </p:nvPr>
        </p:nvSpPr>
        <p:spPr>
          <a:xfrm>
            <a:off x="332330" y="1188720"/>
            <a:ext cx="4030662" cy="3219769"/>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7"/>
          </p:nvPr>
        </p:nvSpPr>
        <p:spPr>
          <a:xfrm>
            <a:off x="4568825" y="1185864"/>
            <a:ext cx="387826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28470572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page, sub title with image">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4568827" y="1186047"/>
            <a:ext cx="3878263" cy="3222441"/>
          </a:xfrm>
        </p:spPr>
        <p:txBody>
          <a:bodyPr anchor="ctr"/>
          <a:lstStyle>
            <a:lvl1pPr algn="ctr">
              <a:defRPr b="0">
                <a:solidFill>
                  <a:schemeClr val="tx1"/>
                </a:solidFill>
              </a:defRPr>
            </a:lvl1pPr>
          </a:lstStyle>
          <a:p>
            <a:r>
              <a:rPr lang="en-US" smtClean="0"/>
              <a:t>Click icon to add picture</a:t>
            </a:r>
            <a:endParaRPr lang="en-US" dirty="0"/>
          </a:p>
        </p:txBody>
      </p:sp>
      <p:sp>
        <p:nvSpPr>
          <p:cNvPr id="7" name="Title 6"/>
          <p:cNvSpPr>
            <a:spLocks noGrp="1"/>
          </p:cNvSpPr>
          <p:nvPr>
            <p:ph type="title" hasCustomPrompt="1"/>
          </p:nvPr>
        </p:nvSpPr>
        <p:spPr bwMode="black">
          <a:xfrm>
            <a:off x="331469" y="235063"/>
            <a:ext cx="8458200" cy="429768"/>
          </a:xfrm>
        </p:spPr>
        <p:txBody>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0"/>
            <a:ext cx="4011612" cy="3219768"/>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65051986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title, sub title with three columns">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2" y="235063"/>
            <a:ext cx="8460105" cy="429768"/>
          </a:xfrm>
        </p:spPr>
        <p:txBody>
          <a:bodyPr/>
          <a:lstStyle>
            <a:lvl1pPr>
              <a:defRPr>
                <a:solidFill>
                  <a:srgbClr val="000000"/>
                </a:solidFill>
              </a:defRPr>
            </a:lvl1pPr>
          </a:lstStyle>
          <a:p>
            <a:r>
              <a:rPr lang="en-US" noProof="0" dirty="0" smtClean="0"/>
              <a:t>Click to edit master title style</a:t>
            </a:r>
            <a:endParaRPr lang="en-US" noProof="0" dirty="0"/>
          </a:p>
        </p:txBody>
      </p:sp>
      <p:sp>
        <p:nvSpPr>
          <p:cNvPr id="9" name="Content Placeholder 8"/>
          <p:cNvSpPr>
            <a:spLocks noGrp="1"/>
          </p:cNvSpPr>
          <p:nvPr>
            <p:ph sz="quarter" idx="16"/>
          </p:nvPr>
        </p:nvSpPr>
        <p:spPr>
          <a:xfrm>
            <a:off x="329184" y="1189039"/>
            <a:ext cx="252374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7"/>
          </p:nvPr>
        </p:nvSpPr>
        <p:spPr>
          <a:xfrm>
            <a:off x="3124486" y="1189039"/>
            <a:ext cx="2523744" cy="3222625"/>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8"/>
          </p:nvPr>
        </p:nvSpPr>
        <p:spPr>
          <a:xfrm>
            <a:off x="5919788" y="1189039"/>
            <a:ext cx="2527300"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28735121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316628"/>
            <a:ext cx="6858000" cy="914400"/>
          </a:xfrm>
        </p:spPr>
        <p:txBody>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2012 Hewlett-Packard Development Company, L.P.  The information contained herein is subject to change without notice.</a:t>
            </a:r>
          </a:p>
        </p:txBody>
      </p:sp>
    </p:spTree>
    <p:extLst>
      <p:ext uri="{BB962C8B-B14F-4D97-AF65-F5344CB8AC3E}">
        <p14:creationId xmlns:p14="http://schemas.microsoft.com/office/powerpoint/2010/main" val="227675573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White divider slide">
    <p:spTree>
      <p:nvGrpSpPr>
        <p:cNvPr id="1" name=""/>
        <p:cNvGrpSpPr/>
        <p:nvPr/>
      </p:nvGrpSpPr>
      <p:grpSpPr>
        <a:xfrm>
          <a:off x="0" y="0"/>
          <a:ext cx="0" cy="0"/>
          <a:chOff x="0" y="0"/>
          <a:chExt cx="0" cy="0"/>
        </a:xfrm>
      </p:grpSpPr>
      <p:pic>
        <p:nvPicPr>
          <p:cNvPr id="5" name="Picture 4" descr="HP_Blue_RGB_150_SM.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
        <p:nvSpPr>
          <p:cNvPr id="16" name="Title 1"/>
          <p:cNvSpPr>
            <a:spLocks noGrp="1"/>
          </p:cNvSpPr>
          <p:nvPr>
            <p:ph type="ctrTitle" hasCustomPrompt="1"/>
          </p:nvPr>
        </p:nvSpPr>
        <p:spPr bwMode="black">
          <a:xfrm>
            <a:off x="329184" y="237744"/>
            <a:ext cx="7222352" cy="2006703"/>
          </a:xfrm>
          <a:prstGeom prst="rect">
            <a:avLst/>
          </a:prstGeom>
        </p:spPr>
        <p:txBody>
          <a:bodyPr wrap="square" lIns="0" tIns="0" rIns="0" bIns="0" anchor="t" anchorCtr="0">
            <a:noAutofit/>
          </a:bodyPr>
          <a:lstStyle>
            <a:lvl1pPr algn="l">
              <a:lnSpc>
                <a:spcPct val="90000"/>
              </a:lnSpc>
              <a:defRPr sz="4000" b="1" i="0" spc="-100">
                <a:solidFill>
                  <a:schemeClr val="tx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srgbClr val="B9B8BB"/>
                </a:solidFill>
                <a:cs typeface="HP Simplified"/>
              </a:rPr>
              <a:t>© Copyright 2012 Hewlett-Packard Development Company, L.P.  The information contained herein is subject to change without notice.   </a:t>
            </a:r>
            <a:r>
              <a:rPr lang="en-US" sz="700" b="1" dirty="0" smtClean="0">
                <a:solidFill>
                  <a:srgbClr val="FF0000"/>
                </a:solidFill>
                <a:cs typeface="HP Simplified"/>
              </a:rPr>
              <a:t>HP CONFIDENTIAL</a:t>
            </a:r>
          </a:p>
        </p:txBody>
      </p:sp>
    </p:spTree>
    <p:extLst>
      <p:ext uri="{BB962C8B-B14F-4D97-AF65-F5344CB8AC3E}">
        <p14:creationId xmlns:p14="http://schemas.microsoft.com/office/powerpoint/2010/main" val="357479056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ue quote slide with subtitle">
    <p:bg>
      <p:bgPr>
        <a:solidFill>
          <a:schemeClr val="accent1"/>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40919"/>
            <a:ext cx="7222352" cy="2006703"/>
          </a:xfrm>
          <a:prstGeom prst="rect">
            <a:avLst/>
          </a:prstGeom>
        </p:spPr>
        <p:txBody>
          <a:bodyPr wrap="square" lIns="0" tIns="0" rIns="0" bIns="0" anchor="t" anchorCtr="0">
            <a:noAutofit/>
          </a:bodyPr>
          <a:lstStyle>
            <a:lvl1pPr algn="l" defTabSz="457200" rtl="0" eaLnBrk="1" latinLnBrk="0" hangingPunct="1">
              <a:lnSpc>
                <a:spcPct val="90000"/>
              </a:lnSpc>
              <a:spcBef>
                <a:spcPct val="0"/>
              </a:spcBef>
              <a:spcAft>
                <a:spcPts val="0"/>
              </a:spcAft>
              <a:buNone/>
              <a:defRPr lang="en-US" sz="4000" b="1" i="0" kern="1200" spc="-100" noProof="0" dirty="0">
                <a:solidFill>
                  <a:schemeClr val="bg1"/>
                </a:solidFill>
                <a:latin typeface="HP Simplified" pitchFamily="34" charset="0"/>
                <a:ea typeface="+mj-ea"/>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2012 Hewlett-Packard Development Company, L.P.  The information contained herein is subject to change without notice.</a:t>
            </a:r>
          </a:p>
        </p:txBody>
      </p:sp>
      <p:sp>
        <p:nvSpPr>
          <p:cNvPr id="5" name="Subtitle 2"/>
          <p:cNvSpPr>
            <a:spLocks noGrp="1"/>
          </p:cNvSpPr>
          <p:nvPr>
            <p:ph type="subTitle" idx="1" hasCustomPrompt="1"/>
          </p:nvPr>
        </p:nvSpPr>
        <p:spPr>
          <a:xfrm>
            <a:off x="325269" y="3305361"/>
            <a:ext cx="5148072" cy="649224"/>
          </a:xfrm>
          <a:prstGeom prst="rect">
            <a:avLst/>
          </a:prstGeom>
        </p:spPr>
        <p:txBody>
          <a:bodyPr>
            <a:noAutofit/>
          </a:bodyPr>
          <a:lstStyle>
            <a:lvl1pPr marL="0" indent="0" algn="l">
              <a:lnSpc>
                <a:spcPct val="100000"/>
              </a:lnSpc>
              <a:spcBef>
                <a:spcPts val="0"/>
              </a:spcBef>
              <a:buNone/>
              <a:defRPr sz="1800" b="0">
                <a:solidFill>
                  <a:srgbClr val="FFFFFF"/>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15884858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62525205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sub title with conten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sub title with bullets">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1pPr marL="171450" indent="-171450">
              <a:buFont typeface="HP Simplified" pitchFamily="34" charset="0"/>
              <a:buChar char="•"/>
              <a:defRPr sz="1400" b="0">
                <a:solidFill>
                  <a:schemeClr val="tx1"/>
                </a:solidFill>
              </a:defRPr>
            </a:lvl1pPr>
            <a:lvl2pPr marL="342900" indent="-171450">
              <a:buSzPct val="80000"/>
              <a:buFont typeface="HP Simplified" pitchFamily="34" charset="0"/>
              <a:buChar char="–"/>
              <a:defRPr sz="1400">
                <a:solidFill>
                  <a:srgbClr val="000000"/>
                </a:solidFill>
              </a:defRPr>
            </a:lvl2pPr>
            <a:lvl3pPr marL="512763" indent="-169863">
              <a:defRPr sz="1400">
                <a:solidFill>
                  <a:srgbClr val="000000"/>
                </a:solidFill>
              </a:defRPr>
            </a:lvl3pPr>
            <a:lvl4pPr marL="690563" indent="-180975">
              <a:defRPr sz="1400">
                <a:solidFill>
                  <a:srgbClr val="000000"/>
                </a:solidFill>
              </a:defRPr>
            </a:lvl4pPr>
            <a:lvl5pPr marL="833438" indent="-150813">
              <a:defRPr sz="1400">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9709994"/>
      </p:ext>
    </p:extLst>
  </p:cSld>
  <p:clrMapOvr>
    <a:masterClrMapping/>
  </p:clrMapOvr>
  <p:timing>
    <p:tnLst>
      <p:par>
        <p:cTn id="1" dur="indefinite" restart="never" nodeType="tmRoot"/>
      </p:par>
    </p:tnLst>
  </p:timing>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ub title with two columns">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bwMode="black">
          <a:xfrm>
            <a:off x="331471" y="235063"/>
            <a:ext cx="8460105" cy="430887"/>
          </a:xfrm>
          <a:prstGeom prst="rect">
            <a:avLst/>
          </a:prstGeom>
          <a:ln>
            <a:noFill/>
          </a:ln>
        </p:spPr>
        <p:txBody>
          <a:bodyPr vert="horz" wrap="square" lIns="0" tIns="0" rIns="0" bIns="0" rtlCol="0" anchor="t" anchorCtr="0">
            <a:spAutoFit/>
          </a:bodyPr>
          <a:lstStyle>
            <a:lvl1pPr>
              <a:defRPr>
                <a:solidFill>
                  <a:srgbClr val="000000"/>
                </a:solidFill>
              </a:defRPr>
            </a:lvl1pPr>
          </a:lstStyle>
          <a:p>
            <a:r>
              <a:rPr lang="en-US" noProof="0" dirty="0" smtClean="0"/>
              <a:t>Click to edit master title style</a:t>
            </a:r>
            <a:endParaRPr lang="en-US" noProof="0" dirty="0"/>
          </a:p>
        </p:txBody>
      </p:sp>
      <p:sp>
        <p:nvSpPr>
          <p:cNvPr id="8" name="Content Placeholder 7"/>
          <p:cNvSpPr>
            <a:spLocks noGrp="1"/>
          </p:cNvSpPr>
          <p:nvPr>
            <p:ph sz="quarter" idx="16"/>
          </p:nvPr>
        </p:nvSpPr>
        <p:spPr>
          <a:xfrm>
            <a:off x="332330" y="1188720"/>
            <a:ext cx="4030662" cy="3219769"/>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7"/>
          </p:nvPr>
        </p:nvSpPr>
        <p:spPr>
          <a:xfrm>
            <a:off x="4568825" y="1185864"/>
            <a:ext cx="387826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28470572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alf page, sub title with image">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4568827" y="1186047"/>
            <a:ext cx="3878263" cy="3222441"/>
          </a:xfrm>
        </p:spPr>
        <p:txBody>
          <a:bodyPr anchor="ctr"/>
          <a:lstStyle>
            <a:lvl1pPr algn="ctr">
              <a:defRPr b="0">
                <a:solidFill>
                  <a:schemeClr val="tx1"/>
                </a:solidFill>
              </a:defRPr>
            </a:lvl1pPr>
          </a:lstStyle>
          <a:p>
            <a:r>
              <a:rPr lang="en-US" smtClean="0"/>
              <a:t>Click icon to add picture</a:t>
            </a:r>
            <a:endParaRPr lang="en-US" dirty="0"/>
          </a:p>
        </p:txBody>
      </p:sp>
      <p:sp>
        <p:nvSpPr>
          <p:cNvPr id="7" name="Title 6"/>
          <p:cNvSpPr>
            <a:spLocks noGrp="1"/>
          </p:cNvSpPr>
          <p:nvPr>
            <p:ph type="title" hasCustomPrompt="1"/>
          </p:nvPr>
        </p:nvSpPr>
        <p:spPr bwMode="black">
          <a:xfrm>
            <a:off x="331469" y="235063"/>
            <a:ext cx="8458200" cy="429768"/>
          </a:xfrm>
        </p:spPr>
        <p:txBody>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0"/>
            <a:ext cx="4011612" cy="3219768"/>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65051986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title, sub title with three columns">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2" y="235063"/>
            <a:ext cx="8460105" cy="429768"/>
          </a:xfrm>
        </p:spPr>
        <p:txBody>
          <a:bodyPr/>
          <a:lstStyle>
            <a:lvl1pPr>
              <a:defRPr>
                <a:solidFill>
                  <a:srgbClr val="000000"/>
                </a:solidFill>
              </a:defRPr>
            </a:lvl1pPr>
          </a:lstStyle>
          <a:p>
            <a:r>
              <a:rPr lang="en-US" noProof="0" dirty="0" smtClean="0"/>
              <a:t>Click to edit master title style</a:t>
            </a:r>
            <a:endParaRPr lang="en-US" noProof="0" dirty="0"/>
          </a:p>
        </p:txBody>
      </p:sp>
      <p:sp>
        <p:nvSpPr>
          <p:cNvPr id="9" name="Content Placeholder 8"/>
          <p:cNvSpPr>
            <a:spLocks noGrp="1"/>
          </p:cNvSpPr>
          <p:nvPr>
            <p:ph sz="quarter" idx="16"/>
          </p:nvPr>
        </p:nvSpPr>
        <p:spPr>
          <a:xfrm>
            <a:off x="329184" y="1189039"/>
            <a:ext cx="252374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7"/>
          </p:nvPr>
        </p:nvSpPr>
        <p:spPr>
          <a:xfrm>
            <a:off x="3124486" y="1189039"/>
            <a:ext cx="2523744" cy="3222625"/>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8"/>
          </p:nvPr>
        </p:nvSpPr>
        <p:spPr>
          <a:xfrm>
            <a:off x="5919788" y="1189039"/>
            <a:ext cx="2527300"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hasCustomPrompt="1"/>
          </p:nvPr>
        </p:nvSpPr>
        <p:spPr bwMode="black">
          <a:xfrm>
            <a:off x="331471"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287351219"/>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Text Box 4"/>
          <p:cNvSpPr txBox="1">
            <a:spLocks noChangeArrowheads="1"/>
          </p:cNvSpPr>
          <p:nvPr/>
        </p:nvSpPr>
        <p:spPr bwMode="invGray">
          <a:xfrm>
            <a:off x="465138" y="4782741"/>
            <a:ext cx="6019800" cy="300082"/>
          </a:xfrm>
          <a:prstGeom prst="rect">
            <a:avLst/>
          </a:prstGeom>
          <a:noFill/>
          <a:ln>
            <a:noFill/>
          </a:ln>
          <a:effectLst/>
          <a:extLst>
            <a:ext uri="{909E8E84-426E-40dd-AFC4-6F175D3DCCD1}">
              <a14:hiddenFill xmlns="" xmlns:a14="http://schemas.microsoft.com/office/drawing/2010/main">
                <a:solidFill>
                  <a:srgbClr val="0071B5"/>
                </a:solidFill>
              </a14:hiddenFill>
            </a:ext>
            <a:ext uri="{91240B29-F687-4f45-9708-019B960494DF}">
              <a14:hiddenLine xmlns="" xmlns:a14="http://schemas.microsoft.com/office/drawing/2010/main" w="9525">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685800" fontAlgn="base">
              <a:spcBef>
                <a:spcPct val="50000"/>
              </a:spcBef>
              <a:spcAft>
                <a:spcPct val="0"/>
              </a:spcAft>
              <a:defRPr/>
            </a:pPr>
            <a:r>
              <a:rPr lang="en-US" sz="675">
                <a:solidFill>
                  <a:srgbClr val="FFFFFF"/>
                </a:solidFill>
                <a:latin typeface="Futura Bk" charset="0"/>
              </a:rPr>
              <a:t>© 2006 Hewlett-Packard Development Company, L.P.</a:t>
            </a:r>
            <a:br>
              <a:rPr lang="en-US" sz="675">
                <a:solidFill>
                  <a:srgbClr val="FFFFFF"/>
                </a:solidFill>
                <a:latin typeface="Futura Bk" charset="0"/>
              </a:rPr>
            </a:br>
            <a:r>
              <a:rPr lang="en-US" sz="675">
                <a:solidFill>
                  <a:srgbClr val="FFFFFF"/>
                </a:solidFill>
                <a:latin typeface="Futura Bk" charset="0"/>
              </a:rPr>
              <a:t>The information contained herein is subject to change without notice </a:t>
            </a: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black">
          <a:xfrm>
            <a:off x="0" y="3629025"/>
            <a:ext cx="9151938" cy="600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3772418" name="Rectangle 2"/>
          <p:cNvSpPr>
            <a:spLocks noGrp="1" noChangeArrowheads="1"/>
          </p:cNvSpPr>
          <p:nvPr>
            <p:ph type="subTitle" idx="1"/>
          </p:nvPr>
        </p:nvSpPr>
        <p:spPr bwMode="invGray">
          <a:xfrm>
            <a:off x="433388" y="2806304"/>
            <a:ext cx="4570412" cy="685800"/>
          </a:xfrm>
          <a:extLst>
            <a:ext uri="{909E8E84-426E-40dd-AFC4-6F175D3DCCD1}">
              <a14:hiddenFill xmlns="" xmlns:a14="http://schemas.microsoft.com/office/drawing/2010/main">
                <a:solidFill>
                  <a:srgbClr val="0071B5"/>
                </a:solidFill>
              </a14:hiddenFill>
            </a:ext>
            <a:ext uri="{91240B29-F687-4f45-9708-019B960494DF}">
              <a14:hiddenLine xmlns="" xmlns:a14="http://schemas.microsoft.com/office/drawing/2010/main" w="9525">
                <a:solidFill>
                  <a:srgbClr val="FFFFFF"/>
                </a:solidFill>
                <a:miter lim="800000"/>
                <a:headEnd/>
                <a:tailEnd/>
              </a14:hiddenLine>
            </a:ext>
          </a:extLst>
        </p:spPr>
        <p:txBody>
          <a:bodyPr/>
          <a:lstStyle>
            <a:lvl1pPr marL="0" indent="0">
              <a:buFontTx/>
              <a:buNone/>
              <a:defRPr sz="1500">
                <a:solidFill>
                  <a:schemeClr val="bg1"/>
                </a:solidFill>
                <a:latin typeface="Futura Hv" charset="0"/>
              </a:defRPr>
            </a:lvl1pPr>
          </a:lstStyle>
          <a:p>
            <a:pPr lvl="0"/>
            <a:r>
              <a:rPr lang="en-US" noProof="0" smtClean="0"/>
              <a:t>Click to edit Master subtitle style</a:t>
            </a:r>
          </a:p>
        </p:txBody>
      </p:sp>
      <p:sp>
        <p:nvSpPr>
          <p:cNvPr id="3772419" name="Rectangle 3"/>
          <p:cNvSpPr>
            <a:spLocks noGrp="1" noChangeArrowheads="1"/>
          </p:cNvSpPr>
          <p:nvPr>
            <p:ph type="ctrTitle"/>
          </p:nvPr>
        </p:nvSpPr>
        <p:spPr bwMode="invGray">
          <a:xfrm>
            <a:off x="441326" y="205979"/>
            <a:ext cx="4551363" cy="2294334"/>
          </a:xfrm>
          <a:extLst>
            <a:ext uri="{909E8E84-426E-40dd-AFC4-6F175D3DCCD1}">
              <a14:hiddenFill xmlns="" xmlns:a14="http://schemas.microsoft.com/office/drawing/2010/main">
                <a:solidFill>
                  <a:srgbClr val="0071B5"/>
                </a:solidFill>
              </a14:hiddenFill>
            </a:ext>
            <a:ext uri="{91240B29-F687-4f45-9708-019B960494DF}">
              <a14:hiddenLine xmlns="" xmlns:a14="http://schemas.microsoft.com/office/drawing/2010/main" w="9525">
                <a:solidFill>
                  <a:srgbClr val="FFFFFF"/>
                </a:solidFill>
                <a:miter lim="800000"/>
                <a:headEnd/>
                <a:tailEnd/>
              </a14:hiddenLine>
            </a:ext>
          </a:extLst>
        </p:spPr>
        <p:txBody>
          <a:bodyPr/>
          <a:lstStyle>
            <a:lvl1pPr>
              <a:defRPr sz="3300">
                <a:solidFill>
                  <a:schemeClr val="bg1"/>
                </a:solidFill>
                <a:latin typeface="Futura Lt" charset="0"/>
              </a:defRPr>
            </a:lvl1pPr>
          </a:lstStyle>
          <a:p>
            <a:pPr lvl="0"/>
            <a:r>
              <a:rPr lang="en-US" noProof="0" smtClean="0"/>
              <a:t>Click to edit Master title style</a:t>
            </a:r>
          </a:p>
        </p:txBody>
      </p:sp>
    </p:spTree>
    <p:extLst>
      <p:ext uri="{BB962C8B-B14F-4D97-AF65-F5344CB8AC3E}">
        <p14:creationId xmlns:p14="http://schemas.microsoft.com/office/powerpoint/2010/main" val="1515448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18C086CA-A02C-234D-9DA2-B11472D7DF87}" type="slidenum">
              <a:rPr lang="en-US"/>
              <a:pPr>
                <a:defRPr/>
              </a:pPr>
              <a:t>‹#›</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985602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3D11B9B6-70B4-1649-913F-E9A28CFCCC06}" type="slidenum">
              <a:rPr lang="en-US"/>
              <a:pPr>
                <a:defRPr/>
              </a:pPr>
              <a:t>‹#›</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3598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085850"/>
            <a:ext cx="4059238" cy="347424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1689" y="1085850"/>
            <a:ext cx="4060825" cy="347424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1D18D4F4-ECAF-7F43-9DE5-F99F0779F510}" type="slidenum">
              <a:rPr lang="en-US"/>
              <a:pPr>
                <a:defRPr/>
              </a:pPr>
              <a:t>‹#›</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881811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4CE7DD44-CE24-CD47-B8EF-BC384F819D41}" type="slidenum">
              <a:rPr lang="en-US"/>
              <a:pPr>
                <a:defRPr/>
              </a:pPr>
              <a:t>‹#›</a:t>
            </a:fld>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343157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DCE3FAEF-E760-4449-88B6-C6B5C66D46CB}" type="slidenum">
              <a:rPr lang="en-US"/>
              <a:pPr>
                <a:defRPr/>
              </a:pPr>
              <a:t>‹#›</a:t>
            </a:fld>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338284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FDCE0E9-E357-B444-AC13-58D52CBB931B}" type="slidenum">
              <a:rPr lang="en-US"/>
              <a:pPr>
                <a:defRPr/>
              </a:pPr>
              <a:t>‹#›</a:t>
            </a:fld>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590239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F67E7A2-9428-5242-A7FB-6FC26558CD21}" type="slidenum">
              <a:rPr lang="en-US"/>
              <a:pPr>
                <a:defRPr/>
              </a:pPr>
              <a:t>‹#›</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598726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8A7B0B2-029F-7747-AC99-A7B94B7113FD}" type="slidenum">
              <a:rPr lang="en-US"/>
              <a:pPr>
                <a:defRPr/>
              </a:pPr>
              <a:t>‹#›</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3482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6C7972B3-4DDF-B947-86DD-EF547A11A9DE}" type="slidenum">
              <a:rPr lang="en-US"/>
              <a:pPr>
                <a:defRPr/>
              </a:pPr>
              <a:t>‹#›</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542055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05588" y="85725"/>
            <a:ext cx="2068512" cy="447436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85725"/>
            <a:ext cx="6053138" cy="44743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D89BC806-2FCE-024E-A5CB-372CCF1DAE82}" type="slidenum">
              <a:rPr lang="en-US"/>
              <a:pPr>
                <a:defRPr/>
              </a:pPr>
              <a:t>‹#›</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12358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1.png"/><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8.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8614" y="235064"/>
            <a:ext cx="8123236" cy="430887"/>
          </a:xfrm>
          <a:prstGeom prst="rect">
            <a:avLst/>
          </a:prstGeom>
          <a:ln>
            <a:noFill/>
          </a:ln>
        </p:spPr>
        <p:txBody>
          <a:bodyPr vert="horz" wrap="square" lIns="0" tIns="0" rIns="0" bIns="0" rtlCol="0" anchor="t" anchorCtr="0">
            <a:noAutofit/>
          </a:bodyPr>
          <a:lstStyle/>
          <a:p>
            <a:r>
              <a:rPr lang="en-US" noProof="0" smtClean="0"/>
              <a:t>Click to edit Master title style</a:t>
            </a:r>
            <a:endParaRPr lang="en-US" noProof="0" dirty="0"/>
          </a:p>
        </p:txBody>
      </p:sp>
      <p:sp>
        <p:nvSpPr>
          <p:cNvPr id="7" name="Text Placeholder 6"/>
          <p:cNvSpPr>
            <a:spLocks noGrp="1"/>
          </p:cNvSpPr>
          <p:nvPr>
            <p:ph type="body" idx="1"/>
          </p:nvPr>
        </p:nvSpPr>
        <p:spPr bwMode="black">
          <a:xfrm>
            <a:off x="330200" y="1188720"/>
            <a:ext cx="8119872" cy="3219768"/>
          </a:xfrm>
          <a:prstGeom prst="rect">
            <a:avLst/>
          </a:prstGeom>
        </p:spPr>
        <p:txBody>
          <a:bodyPr vert="horz" wrap="square"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Box 8"/>
          <p:cNvSpPr txBox="1"/>
          <p:nvPr/>
        </p:nvSpPr>
        <p:spPr>
          <a:xfrm>
            <a:off x="444501" y="4914739"/>
            <a:ext cx="8012545" cy="228600"/>
          </a:xfrm>
          <a:prstGeom prst="rect">
            <a:avLst/>
          </a:prstGeom>
          <a:noFill/>
        </p:spPr>
        <p:txBody>
          <a:bodyPr wrap="square"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rgbClr val="B9B8BB"/>
                </a:solidFill>
                <a:latin typeface="HP Simplified"/>
                <a:cs typeface="HP Simplified"/>
              </a:rPr>
              <a:t>© Copyright 2014 Hewlett-Packard Development Company, L.P. </a:t>
            </a:r>
            <a:r>
              <a:rPr lang="en-US" sz="700" b="0" i="0" baseline="0" dirty="0" smtClean="0">
                <a:solidFill>
                  <a:srgbClr val="B9B8BB"/>
                </a:solidFill>
                <a:latin typeface="HP Simplified"/>
                <a:cs typeface="HP Simplified"/>
              </a:rPr>
              <a:t> </a:t>
            </a:r>
            <a:r>
              <a:rPr lang="en-US" sz="700" b="0" i="0" dirty="0" smtClean="0">
                <a:solidFill>
                  <a:srgbClr val="B9B8BB"/>
                </a:solidFill>
                <a:latin typeface="HP Simplified"/>
                <a:cs typeface="HP Simplified"/>
              </a:rPr>
              <a:t>The information contained herein is subject to change without notice.   </a:t>
            </a:r>
            <a:endParaRPr lang="en-US" sz="700" b="1" i="0" dirty="0" smtClean="0">
              <a:solidFill>
                <a:srgbClr val="FF0000"/>
              </a:solidFill>
              <a:latin typeface="HP Simplified"/>
              <a:cs typeface="HP Simplified"/>
            </a:endParaRPr>
          </a:p>
        </p:txBody>
      </p:sp>
      <p:sp>
        <p:nvSpPr>
          <p:cNvPr id="8" name="TextBox 7"/>
          <p:cNvSpPr txBox="1"/>
          <p:nvPr/>
        </p:nvSpPr>
        <p:spPr bwMode="gray">
          <a:xfrm>
            <a:off x="329184" y="4944421"/>
            <a:ext cx="323009" cy="149332"/>
          </a:xfrm>
          <a:prstGeom prst="rect">
            <a:avLst/>
          </a:prstGeom>
        </p:spPr>
        <p:txBody>
          <a:bodyPr vert="horz" wrap="none" lIns="0" tIns="45720" rIns="91440" bIns="45720" rtlCol="0" anchor="ctr">
            <a:noAutofit/>
          </a:bodyPr>
          <a:lstStyle/>
          <a:p>
            <a:pPr marL="0" algn="l" defTabSz="914400" rtl="0" eaLnBrk="1" latinLnBrk="0" hangingPunct="1"/>
            <a:fld id="{6C5AF65D-6854-49AF-ABC5-48B5BA0EA842}" type="slidenum">
              <a:rPr lang="en-US" sz="700" b="0" i="0" kern="1200" smtClean="0">
                <a:solidFill>
                  <a:srgbClr val="B9B8BB"/>
                </a:solidFill>
                <a:latin typeface="HP Simplified"/>
                <a:ea typeface="+mn-ea"/>
                <a:cs typeface="HP Simplified"/>
              </a:rPr>
              <a:pPr marL="0" algn="l" defTabSz="914400" rtl="0" eaLnBrk="1" latinLnBrk="0" hangingPunct="1"/>
              <a:t>‹#›</a:t>
            </a:fld>
            <a:endParaRPr lang="en-US" sz="700" b="0" i="0" kern="1200" dirty="0" smtClean="0">
              <a:solidFill>
                <a:srgbClr val="B9B8BB"/>
              </a:solidFill>
              <a:latin typeface="HP Simplified"/>
              <a:ea typeface="+mn-ea"/>
              <a:cs typeface="HP Simplified"/>
            </a:endParaRPr>
          </a:p>
        </p:txBody>
      </p:sp>
      <p:pic>
        <p:nvPicPr>
          <p:cNvPr id="4" name="Picture 3" descr="HP_Blue_RGB_150_SM.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631511" y="4641750"/>
            <a:ext cx="365760" cy="365760"/>
          </a:xfrm>
          <a:prstGeom prst="rect">
            <a:avLst/>
          </a:prstGeom>
        </p:spPr>
      </p:pic>
    </p:spTree>
    <p:extLst>
      <p:ext uri="{BB962C8B-B14F-4D97-AF65-F5344CB8AC3E}">
        <p14:creationId xmlns:p14="http://schemas.microsoft.com/office/powerpoint/2010/main" val="2606275834"/>
      </p:ext>
    </p:extLst>
  </p:cSld>
  <p:clrMap bg1="lt1" tx1="dk1" bg2="lt2" tx2="dk2" accent1="accent1" accent2="accent2" accent3="accent3" accent4="accent4" accent5="accent5" accent6="accent6" hlink="hlink" folHlink="folHlink"/>
  <p:sldLayoutIdLst>
    <p:sldLayoutId id="2147483830" r:id="rId1"/>
    <p:sldLayoutId id="2147483834" r:id="rId2"/>
    <p:sldLayoutId id="2147483833" r:id="rId3"/>
    <p:sldLayoutId id="2147483837" r:id="rId4"/>
    <p:sldLayoutId id="2147483809" r:id="rId5"/>
    <p:sldLayoutId id="2147483839" r:id="rId6"/>
    <p:sldLayoutId id="2147483823" r:id="rId7"/>
    <p:sldLayoutId id="2147483824" r:id="rId8"/>
    <p:sldLayoutId id="2147483825" r:id="rId9"/>
    <p:sldLayoutId id="2147483865" r:id="rId10"/>
    <p:sldLayoutId id="2147483867" r:id="rId11"/>
    <p:sldLayoutId id="2147483885" r:id="rId12"/>
    <p:sldLayoutId id="2147483887" r:id="rId13"/>
    <p:sldLayoutId id="2147483888" r:id="rId14"/>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chemeClr val="accent1"/>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9184" y="235064"/>
            <a:ext cx="8123236" cy="430887"/>
          </a:xfrm>
          <a:prstGeom prst="rect">
            <a:avLst/>
          </a:prstGeom>
          <a:ln>
            <a:noFill/>
          </a:ln>
        </p:spPr>
        <p:txBody>
          <a:bodyPr vert="horz" wrap="square" lIns="0" tIns="0" rIns="0" bIns="0" rtlCol="0" anchor="t" anchorCtr="0">
            <a:noAutofit/>
          </a:bodyPr>
          <a:lstStyle/>
          <a:p>
            <a:r>
              <a:rPr lang="en-US" noProof="0" dirty="0" smtClean="0"/>
              <a:t>Click to edit master title style</a:t>
            </a:r>
            <a:endParaRPr lang="en-US" noProof="0" dirty="0"/>
          </a:p>
        </p:txBody>
      </p:sp>
      <p:sp>
        <p:nvSpPr>
          <p:cNvPr id="7" name="Text Placeholder 6"/>
          <p:cNvSpPr>
            <a:spLocks noGrp="1"/>
          </p:cNvSpPr>
          <p:nvPr>
            <p:ph type="body" idx="1"/>
          </p:nvPr>
        </p:nvSpPr>
        <p:spPr bwMode="black">
          <a:xfrm>
            <a:off x="329184" y="1188720"/>
            <a:ext cx="8119872" cy="3219768"/>
          </a:xfrm>
          <a:prstGeom prst="rect">
            <a:avLst/>
          </a:prstGeom>
        </p:spPr>
        <p:txBody>
          <a:bodyPr vert="horz" wrap="square"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9" name="TextBox 8"/>
          <p:cNvSpPr txBox="1"/>
          <p:nvPr/>
        </p:nvSpPr>
        <p:spPr>
          <a:xfrm>
            <a:off x="444501" y="4758803"/>
            <a:ext cx="8012545" cy="228600"/>
          </a:xfrm>
          <a:prstGeom prst="rect">
            <a:avLst/>
          </a:prstGeom>
          <a:noFill/>
        </p:spPr>
        <p:txBody>
          <a:bodyPr wrap="square" rtlCol="0">
            <a:noAutofit/>
          </a:bodyPr>
          <a:lstStyle/>
          <a:p>
            <a:pPr>
              <a:defRPr/>
            </a:pPr>
            <a:r>
              <a:rPr lang="en-US" sz="700" dirty="0" smtClean="0">
                <a:solidFill>
                  <a:prstClr val="white">
                    <a:lumMod val="65000"/>
                  </a:prstClr>
                </a:solidFill>
                <a:cs typeface="HP Simplified"/>
              </a:rPr>
              <a:t>© Copyright 2014 Hewlett-Packard Development Company, L.P.  The information contained herein is subject to change without notice.</a:t>
            </a:r>
            <a:r>
              <a:rPr lang="en-US" sz="700" dirty="0" smtClean="0">
                <a:solidFill>
                  <a:srgbClr val="B9B8BB"/>
                </a:solidFill>
                <a:cs typeface="HP Simplified"/>
              </a:rPr>
              <a:t> </a:t>
            </a:r>
          </a:p>
        </p:txBody>
      </p:sp>
      <p:sp>
        <p:nvSpPr>
          <p:cNvPr id="8" name="TextBox 7"/>
          <p:cNvSpPr txBox="1"/>
          <p:nvPr/>
        </p:nvSpPr>
        <p:spPr bwMode="gray">
          <a:xfrm>
            <a:off x="329184" y="4788485"/>
            <a:ext cx="323009" cy="149332"/>
          </a:xfrm>
          <a:prstGeom prst="rect">
            <a:avLst/>
          </a:prstGeom>
        </p:spPr>
        <p:txBody>
          <a:bodyPr vert="horz" wrap="none" lIns="0" tIns="45720" rIns="91440" bIns="45720" rtlCol="0" anchor="ctr">
            <a:noAutofit/>
          </a:bodyPr>
          <a:lstStyle/>
          <a:p>
            <a:pPr defTabSz="914400"/>
            <a:fld id="{6C5AF65D-6854-49AF-ABC5-48B5BA0EA842}" type="slidenum">
              <a:rPr lang="en-US" sz="700" smtClean="0">
                <a:solidFill>
                  <a:srgbClr val="B9B8BB"/>
                </a:solidFill>
                <a:cs typeface="HP Simplified"/>
              </a:rPr>
              <a:pPr defTabSz="914400"/>
              <a:t>‹#›</a:t>
            </a:fld>
            <a:endParaRPr lang="en-US" sz="700" dirty="0" smtClean="0">
              <a:solidFill>
                <a:srgbClr val="B9B8BB"/>
              </a:solidFill>
              <a:cs typeface="HP Simplified"/>
            </a:endParaRPr>
          </a:p>
        </p:txBody>
      </p:sp>
      <p:pic>
        <p:nvPicPr>
          <p:cNvPr id="4" name="Picture 3" descr="HP_Blue_RGB_150_SM.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03920" y="4535424"/>
            <a:ext cx="365760" cy="365760"/>
          </a:xfrm>
          <a:prstGeom prst="rect">
            <a:avLst/>
          </a:prstGeom>
        </p:spPr>
      </p:pic>
    </p:spTree>
    <p:extLst>
      <p:ext uri="{BB962C8B-B14F-4D97-AF65-F5344CB8AC3E}">
        <p14:creationId xmlns:p14="http://schemas.microsoft.com/office/powerpoint/2010/main" val="1394516434"/>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rgbClr val="0096D6"/>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8614" y="235064"/>
            <a:ext cx="8123236" cy="430887"/>
          </a:xfrm>
          <a:prstGeom prst="rect">
            <a:avLst/>
          </a:prstGeom>
          <a:ln>
            <a:noFill/>
          </a:ln>
        </p:spPr>
        <p:txBody>
          <a:bodyPr vert="horz" wrap="square" lIns="0" tIns="0" rIns="0" bIns="0" rtlCol="0" anchor="t" anchorCtr="0">
            <a:noAutofit/>
          </a:bodyPr>
          <a:lstStyle/>
          <a:p>
            <a:r>
              <a:rPr lang="en-US" noProof="0" smtClean="0"/>
              <a:t>Click to edit Master title style</a:t>
            </a:r>
            <a:endParaRPr lang="en-US" noProof="0" dirty="0"/>
          </a:p>
        </p:txBody>
      </p:sp>
      <p:sp>
        <p:nvSpPr>
          <p:cNvPr id="7" name="Text Placeholder 6"/>
          <p:cNvSpPr>
            <a:spLocks noGrp="1"/>
          </p:cNvSpPr>
          <p:nvPr>
            <p:ph type="body" idx="1"/>
          </p:nvPr>
        </p:nvSpPr>
        <p:spPr bwMode="black">
          <a:xfrm>
            <a:off x="330200" y="1188720"/>
            <a:ext cx="8119872" cy="3219768"/>
          </a:xfrm>
          <a:prstGeom prst="rect">
            <a:avLst/>
          </a:prstGeom>
        </p:spPr>
        <p:txBody>
          <a:bodyPr vert="horz" wrap="square"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Box 8"/>
          <p:cNvSpPr txBox="1"/>
          <p:nvPr/>
        </p:nvSpPr>
        <p:spPr>
          <a:xfrm>
            <a:off x="444501" y="4914739"/>
            <a:ext cx="8012545" cy="228600"/>
          </a:xfrm>
          <a:prstGeom prst="rect">
            <a:avLst/>
          </a:prstGeom>
          <a:noFill/>
        </p:spPr>
        <p:txBody>
          <a:bodyPr wrap="square" rtlCol="0">
            <a:noAutofit/>
          </a:bodyPr>
          <a:lstStyle/>
          <a:p>
            <a:pPr>
              <a:defRPr/>
            </a:pPr>
            <a:r>
              <a:rPr lang="en-US" sz="700" dirty="0" smtClean="0">
                <a:solidFill>
                  <a:srgbClr val="B9B8BB"/>
                </a:solidFill>
                <a:cs typeface="HP Simplified"/>
              </a:rPr>
              <a:t>© Copyright 2014 Hewlett-Packard Development Company, L.P.  The information contained herein is subject to change without notice.   </a:t>
            </a:r>
            <a:endParaRPr lang="en-US" sz="700" b="1" dirty="0" smtClean="0">
              <a:solidFill>
                <a:srgbClr val="FF0000"/>
              </a:solidFill>
              <a:cs typeface="HP Simplified"/>
            </a:endParaRPr>
          </a:p>
        </p:txBody>
      </p:sp>
      <p:sp>
        <p:nvSpPr>
          <p:cNvPr id="8" name="TextBox 7"/>
          <p:cNvSpPr txBox="1"/>
          <p:nvPr/>
        </p:nvSpPr>
        <p:spPr bwMode="gray">
          <a:xfrm>
            <a:off x="329184" y="4944421"/>
            <a:ext cx="323009" cy="149332"/>
          </a:xfrm>
          <a:prstGeom prst="rect">
            <a:avLst/>
          </a:prstGeom>
        </p:spPr>
        <p:txBody>
          <a:bodyPr vert="horz" wrap="none" lIns="0" tIns="45720" rIns="91440" bIns="45720" rtlCol="0" anchor="ctr">
            <a:noAutofit/>
          </a:bodyPr>
          <a:lstStyle/>
          <a:p>
            <a:pPr defTabSz="914400"/>
            <a:fld id="{6C5AF65D-6854-49AF-ABC5-48B5BA0EA842}" type="slidenum">
              <a:rPr lang="en-US" sz="700" smtClean="0">
                <a:solidFill>
                  <a:srgbClr val="B9B8BB"/>
                </a:solidFill>
                <a:cs typeface="HP Simplified"/>
              </a:rPr>
              <a:pPr defTabSz="914400"/>
              <a:t>‹#›</a:t>
            </a:fld>
            <a:endParaRPr lang="en-US" sz="700" dirty="0" smtClean="0">
              <a:solidFill>
                <a:srgbClr val="B9B8BB"/>
              </a:solidFill>
              <a:cs typeface="HP Simplified"/>
            </a:endParaRPr>
          </a:p>
        </p:txBody>
      </p:sp>
      <p:pic>
        <p:nvPicPr>
          <p:cNvPr id="4" name="Picture 3" descr="HP_Blue_RGB_150_SM.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31511" y="4641750"/>
            <a:ext cx="365760" cy="365760"/>
          </a:xfrm>
          <a:prstGeom prst="rect">
            <a:avLst/>
          </a:prstGeom>
        </p:spPr>
      </p:pic>
    </p:spTree>
    <p:extLst>
      <p:ext uri="{BB962C8B-B14F-4D97-AF65-F5344CB8AC3E}">
        <p14:creationId xmlns:p14="http://schemas.microsoft.com/office/powerpoint/2010/main" val="2606275834"/>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chemeClr val="accent1"/>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8614" y="235064"/>
            <a:ext cx="8123236" cy="430887"/>
          </a:xfrm>
          <a:prstGeom prst="rect">
            <a:avLst/>
          </a:prstGeom>
          <a:ln>
            <a:noFill/>
          </a:ln>
        </p:spPr>
        <p:txBody>
          <a:bodyPr vert="horz" wrap="square" lIns="0" tIns="0" rIns="0" bIns="0" rtlCol="0" anchor="t" anchorCtr="0">
            <a:noAutofit/>
          </a:bodyPr>
          <a:lstStyle/>
          <a:p>
            <a:r>
              <a:rPr lang="en-US" noProof="0" smtClean="0"/>
              <a:t>Click to edit Master title style</a:t>
            </a:r>
            <a:endParaRPr lang="en-US" noProof="0" dirty="0"/>
          </a:p>
        </p:txBody>
      </p:sp>
      <p:sp>
        <p:nvSpPr>
          <p:cNvPr id="7" name="Text Placeholder 6"/>
          <p:cNvSpPr>
            <a:spLocks noGrp="1"/>
          </p:cNvSpPr>
          <p:nvPr>
            <p:ph type="body" idx="1"/>
          </p:nvPr>
        </p:nvSpPr>
        <p:spPr bwMode="black">
          <a:xfrm>
            <a:off x="330200" y="1188720"/>
            <a:ext cx="8119872" cy="3219768"/>
          </a:xfrm>
          <a:prstGeom prst="rect">
            <a:avLst/>
          </a:prstGeom>
        </p:spPr>
        <p:txBody>
          <a:bodyPr vert="horz" wrap="square"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Box 8"/>
          <p:cNvSpPr txBox="1"/>
          <p:nvPr/>
        </p:nvSpPr>
        <p:spPr>
          <a:xfrm>
            <a:off x="444501" y="4914739"/>
            <a:ext cx="8012545" cy="228600"/>
          </a:xfrm>
          <a:prstGeom prst="rect">
            <a:avLst/>
          </a:prstGeom>
          <a:noFill/>
        </p:spPr>
        <p:txBody>
          <a:bodyPr wrap="square" rtlCol="0">
            <a:noAutofit/>
          </a:bodyPr>
          <a:lstStyle/>
          <a:p>
            <a:pPr>
              <a:defRPr/>
            </a:pPr>
            <a:r>
              <a:rPr lang="en-US" sz="700" dirty="0" smtClean="0">
                <a:solidFill>
                  <a:srgbClr val="B9B8BB"/>
                </a:solidFill>
                <a:cs typeface="HP Simplified"/>
              </a:rPr>
              <a:t>© Copyright 2014 Hewlett-Packard Development Company, L.P.  The information contained herein is subject to change without notice.   </a:t>
            </a:r>
            <a:r>
              <a:rPr lang="en-US" sz="700" b="1" dirty="0" smtClean="0">
                <a:solidFill>
                  <a:srgbClr val="FF0000"/>
                </a:solidFill>
                <a:cs typeface="HP Simplified"/>
              </a:rPr>
              <a:t>HP CONFIDENTIAL</a:t>
            </a:r>
          </a:p>
        </p:txBody>
      </p:sp>
      <p:sp>
        <p:nvSpPr>
          <p:cNvPr id="8" name="TextBox 7"/>
          <p:cNvSpPr txBox="1"/>
          <p:nvPr/>
        </p:nvSpPr>
        <p:spPr bwMode="gray">
          <a:xfrm>
            <a:off x="329184" y="4944421"/>
            <a:ext cx="323009" cy="149332"/>
          </a:xfrm>
          <a:prstGeom prst="rect">
            <a:avLst/>
          </a:prstGeom>
        </p:spPr>
        <p:txBody>
          <a:bodyPr vert="horz" wrap="none" lIns="0" tIns="45720" rIns="91440" bIns="45720" rtlCol="0" anchor="ctr">
            <a:noAutofit/>
          </a:bodyPr>
          <a:lstStyle/>
          <a:p>
            <a:pPr defTabSz="914400"/>
            <a:fld id="{6C5AF65D-6854-49AF-ABC5-48B5BA0EA842}" type="slidenum">
              <a:rPr lang="en-US" sz="700" smtClean="0">
                <a:solidFill>
                  <a:srgbClr val="B9B8BB"/>
                </a:solidFill>
                <a:cs typeface="HP Simplified"/>
              </a:rPr>
              <a:pPr defTabSz="914400"/>
              <a:t>‹#›</a:t>
            </a:fld>
            <a:endParaRPr lang="en-US" sz="700" dirty="0" smtClean="0">
              <a:solidFill>
                <a:srgbClr val="B9B8BB"/>
              </a:solidFill>
              <a:cs typeface="HP Simplified"/>
            </a:endParaRPr>
          </a:p>
        </p:txBody>
      </p:sp>
      <p:pic>
        <p:nvPicPr>
          <p:cNvPr id="4" name="Picture 3" descr="HP_Blue_RGB_150_SM.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31511" y="4641750"/>
            <a:ext cx="365760" cy="365760"/>
          </a:xfrm>
          <a:prstGeom prst="rect">
            <a:avLst/>
          </a:prstGeom>
        </p:spPr>
      </p:pic>
    </p:spTree>
    <p:extLst>
      <p:ext uri="{BB962C8B-B14F-4D97-AF65-F5344CB8AC3E}">
        <p14:creationId xmlns:p14="http://schemas.microsoft.com/office/powerpoint/2010/main" val="2606275834"/>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chemeClr val="accent1"/>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71394" name="Rectangle 2"/>
          <p:cNvSpPr>
            <a:spLocks noGrp="1" noChangeArrowheads="1"/>
          </p:cNvSpPr>
          <p:nvPr>
            <p:ph type="title"/>
          </p:nvPr>
        </p:nvSpPr>
        <p:spPr bwMode="auto">
          <a:xfrm>
            <a:off x="428626" y="85725"/>
            <a:ext cx="8245475" cy="857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771395" name="Rectangle 3"/>
          <p:cNvSpPr>
            <a:spLocks noGrp="1" noChangeArrowheads="1"/>
          </p:cNvSpPr>
          <p:nvPr>
            <p:ph type="body" idx="1"/>
          </p:nvPr>
        </p:nvSpPr>
        <p:spPr bwMode="auto">
          <a:xfrm>
            <a:off x="400051" y="1085850"/>
            <a:ext cx="8272463" cy="34742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71396" name="Rectangle 4"/>
          <p:cNvSpPr>
            <a:spLocks noChangeArrowheads="1"/>
          </p:cNvSpPr>
          <p:nvPr/>
        </p:nvSpPr>
        <p:spPr bwMode="ltGray">
          <a:xfrm>
            <a:off x="1" y="878682"/>
            <a:ext cx="257175" cy="4264819"/>
          </a:xfrm>
          <a:prstGeom prst="rect">
            <a:avLst/>
          </a:prstGeom>
          <a:solidFill>
            <a:srgbClr val="0071B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fontAlgn="base">
              <a:lnSpc>
                <a:spcPct val="90000"/>
              </a:lnSpc>
              <a:spcBef>
                <a:spcPct val="30000"/>
              </a:spcBef>
              <a:spcAft>
                <a:spcPct val="10000"/>
              </a:spcAft>
              <a:defRPr/>
            </a:pPr>
            <a:endParaRPr lang="en-US" sz="1050" b="1">
              <a:solidFill>
                <a:srgbClr val="CBC9BD"/>
              </a:solidFill>
              <a:latin typeface="Futura Bk" charset="0"/>
            </a:endParaRPr>
          </a:p>
        </p:txBody>
      </p:sp>
      <p:sp>
        <p:nvSpPr>
          <p:cNvPr id="3771397" name="Rectangle 5"/>
          <p:cNvSpPr>
            <a:spLocks noChangeArrowheads="1"/>
          </p:cNvSpPr>
          <p:nvPr/>
        </p:nvSpPr>
        <p:spPr bwMode="ltGray">
          <a:xfrm>
            <a:off x="1" y="0"/>
            <a:ext cx="257175" cy="835819"/>
          </a:xfrm>
          <a:prstGeom prst="rect">
            <a:avLst/>
          </a:prstGeom>
          <a:solidFill>
            <a:srgbClr val="0071B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fontAlgn="base">
              <a:lnSpc>
                <a:spcPct val="90000"/>
              </a:lnSpc>
              <a:spcBef>
                <a:spcPct val="30000"/>
              </a:spcBef>
              <a:spcAft>
                <a:spcPct val="10000"/>
              </a:spcAft>
              <a:defRPr/>
            </a:pPr>
            <a:endParaRPr lang="en-US" sz="1050" b="1">
              <a:solidFill>
                <a:srgbClr val="CBC9BD"/>
              </a:solidFill>
              <a:latin typeface="Futura Bk" charset="0"/>
            </a:endParaRPr>
          </a:p>
        </p:txBody>
      </p:sp>
      <p:sp>
        <p:nvSpPr>
          <p:cNvPr id="3771398" name="Rectangle 6"/>
          <p:cNvSpPr>
            <a:spLocks noGrp="1" noChangeArrowheads="1"/>
          </p:cNvSpPr>
          <p:nvPr>
            <p:ph type="sldNum" sz="quarter" idx="4"/>
          </p:nvPr>
        </p:nvSpPr>
        <p:spPr bwMode="auto">
          <a:xfrm>
            <a:off x="438150" y="4912519"/>
            <a:ext cx="387350" cy="1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spcAft>
                <a:spcPct val="0"/>
              </a:spcAft>
              <a:defRPr sz="675" b="0">
                <a:solidFill>
                  <a:srgbClr val="848589"/>
                </a:solidFill>
                <a:cs typeface="+mn-cs"/>
              </a:defRPr>
            </a:lvl1pPr>
          </a:lstStyle>
          <a:p>
            <a:pPr defTabSz="685800" fontAlgn="base">
              <a:defRPr/>
            </a:pPr>
            <a:fld id="{3F28BA4B-D4AD-4D48-A990-5107CD8DB84F}" type="slidenum">
              <a:rPr lang="en-US" smtClean="0">
                <a:latin typeface="Futura Bk" charset="0"/>
              </a:rPr>
              <a:pPr defTabSz="685800" fontAlgn="base">
                <a:defRPr/>
              </a:pPr>
              <a:t>‹#›</a:t>
            </a:fld>
            <a:endParaRPr lang="en-US">
              <a:latin typeface="Futura Bk" charset="0"/>
            </a:endParaRPr>
          </a:p>
        </p:txBody>
      </p:sp>
      <p:sp>
        <p:nvSpPr>
          <p:cNvPr id="3771399" name="Rectangle 7"/>
          <p:cNvSpPr>
            <a:spLocks noGrp="1" noChangeArrowheads="1"/>
          </p:cNvSpPr>
          <p:nvPr>
            <p:ph type="ftr" sz="quarter" idx="3"/>
          </p:nvPr>
        </p:nvSpPr>
        <p:spPr bwMode="auto">
          <a:xfrm>
            <a:off x="1997075" y="4912519"/>
            <a:ext cx="5359400" cy="1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spcAft>
                <a:spcPct val="0"/>
              </a:spcAft>
              <a:defRPr sz="675" b="0">
                <a:solidFill>
                  <a:srgbClr val="848589"/>
                </a:solidFill>
                <a:cs typeface="+mn-cs"/>
              </a:defRPr>
            </a:lvl1pPr>
          </a:lstStyle>
          <a:p>
            <a:pPr defTabSz="685800" fontAlgn="base">
              <a:defRPr/>
            </a:pPr>
            <a:endParaRPr lang="en-US">
              <a:latin typeface="Futura Bk" charset="0"/>
            </a:endParaRPr>
          </a:p>
        </p:txBody>
      </p:sp>
      <p:pic>
        <p:nvPicPr>
          <p:cNvPr id="3771400" name="Picture 8"/>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350251" y="4695825"/>
            <a:ext cx="555625" cy="3286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3771401" name="Rectangle 9"/>
          <p:cNvSpPr>
            <a:spLocks noChangeArrowheads="1"/>
          </p:cNvSpPr>
          <p:nvPr userDrawn="1"/>
        </p:nvSpPr>
        <p:spPr bwMode="auto">
          <a:xfrm>
            <a:off x="8137525" y="4600575"/>
            <a:ext cx="844550" cy="46434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fontAlgn="base">
              <a:lnSpc>
                <a:spcPct val="90000"/>
              </a:lnSpc>
              <a:spcBef>
                <a:spcPct val="30000"/>
              </a:spcBef>
              <a:spcAft>
                <a:spcPct val="10000"/>
              </a:spcAft>
              <a:defRPr/>
            </a:pPr>
            <a:endParaRPr lang="en-US" sz="1050" b="1">
              <a:solidFill>
                <a:srgbClr val="CBC9BD"/>
              </a:solidFill>
              <a:latin typeface="Futura Bk" charset="0"/>
            </a:endParaRPr>
          </a:p>
        </p:txBody>
      </p:sp>
      <p:grpSp>
        <p:nvGrpSpPr>
          <p:cNvPr id="2" name="Group 10"/>
          <p:cNvGrpSpPr>
            <a:grpSpLocks/>
          </p:cNvGrpSpPr>
          <p:nvPr userDrawn="1"/>
        </p:nvGrpSpPr>
        <p:grpSpPr bwMode="auto">
          <a:xfrm>
            <a:off x="9291639" y="4591050"/>
            <a:ext cx="1387475" cy="452438"/>
            <a:chOff x="1524" y="1522"/>
            <a:chExt cx="2765" cy="1104"/>
          </a:xfrm>
        </p:grpSpPr>
        <p:sp>
          <p:nvSpPr>
            <p:cNvPr id="180236" name="Freeform 41"/>
            <p:cNvSpPr>
              <a:spLocks noEditPoints="1"/>
            </p:cNvSpPr>
            <p:nvPr/>
          </p:nvSpPr>
          <p:spPr bwMode="auto">
            <a:xfrm>
              <a:off x="1911" y="1853"/>
              <a:ext cx="1555" cy="504"/>
            </a:xfrm>
            <a:custGeom>
              <a:avLst/>
              <a:gdLst>
                <a:gd name="T0" fmla="*/ 2147483647 w 981"/>
                <a:gd name="T1" fmla="*/ 2147483647 h 317"/>
                <a:gd name="T2" fmla="*/ 0 w 981"/>
                <a:gd name="T3" fmla="*/ 2147483647 h 317"/>
                <a:gd name="T4" fmla="*/ 0 w 981"/>
                <a:gd name="T5" fmla="*/ 2147483647 h 317"/>
                <a:gd name="T6" fmla="*/ 2147483647 w 981"/>
                <a:gd name="T7" fmla="*/ 2147483647 h 317"/>
                <a:gd name="T8" fmla="*/ 2147483647 w 981"/>
                <a:gd name="T9" fmla="*/ 2147483647 h 317"/>
                <a:gd name="T10" fmla="*/ 2147483647 w 981"/>
                <a:gd name="T11" fmla="*/ 2147483647 h 317"/>
                <a:gd name="T12" fmla="*/ 2147483647 w 981"/>
                <a:gd name="T13" fmla="*/ 2147483647 h 317"/>
                <a:gd name="T14" fmla="*/ 2147483647 w 981"/>
                <a:gd name="T15" fmla="*/ 2147483647 h 317"/>
                <a:gd name="T16" fmla="*/ 2147483647 w 981"/>
                <a:gd name="T17" fmla="*/ 2147483647 h 317"/>
                <a:gd name="T18" fmla="*/ 2147483647 w 981"/>
                <a:gd name="T19" fmla="*/ 2147483647 h 317"/>
                <a:gd name="T20" fmla="*/ 2147483647 w 981"/>
                <a:gd name="T21" fmla="*/ 2147483647 h 317"/>
                <a:gd name="T22" fmla="*/ 2147483647 w 981"/>
                <a:gd name="T23" fmla="*/ 2147483647 h 317"/>
                <a:gd name="T24" fmla="*/ 2147483647 w 981"/>
                <a:gd name="T25" fmla="*/ 2147483647 h 317"/>
                <a:gd name="T26" fmla="*/ 2147483647 w 981"/>
                <a:gd name="T27" fmla="*/ 2147483647 h 317"/>
                <a:gd name="T28" fmla="*/ 2147483647 w 981"/>
                <a:gd name="T29" fmla="*/ 2147483647 h 317"/>
                <a:gd name="T30" fmla="*/ 2147483647 w 981"/>
                <a:gd name="T31" fmla="*/ 2147483647 h 317"/>
                <a:gd name="T32" fmla="*/ 2147483647 w 981"/>
                <a:gd name="T33" fmla="*/ 2147483647 h 317"/>
                <a:gd name="T34" fmla="*/ 2147483647 w 981"/>
                <a:gd name="T35" fmla="*/ 2147483647 h 317"/>
                <a:gd name="T36" fmla="*/ 2147483647 w 981"/>
                <a:gd name="T37" fmla="*/ 2147483647 h 317"/>
                <a:gd name="T38" fmla="*/ 2147483647 w 981"/>
                <a:gd name="T39" fmla="*/ 2147483647 h 317"/>
                <a:gd name="T40" fmla="*/ 2147483647 w 981"/>
                <a:gd name="T41" fmla="*/ 2147483647 h 317"/>
                <a:gd name="T42" fmla="*/ 2147483647 w 981"/>
                <a:gd name="T43" fmla="*/ 2147483647 h 317"/>
                <a:gd name="T44" fmla="*/ 2147483647 w 981"/>
                <a:gd name="T45" fmla="*/ 2147483647 h 317"/>
                <a:gd name="T46" fmla="*/ 2147483647 w 981"/>
                <a:gd name="T47" fmla="*/ 2147483647 h 317"/>
                <a:gd name="T48" fmla="*/ 2147483647 w 981"/>
                <a:gd name="T49" fmla="*/ 2147483647 h 317"/>
                <a:gd name="T50" fmla="*/ 2147483647 w 981"/>
                <a:gd name="T51" fmla="*/ 2147483647 h 317"/>
                <a:gd name="T52" fmla="*/ 2147483647 w 981"/>
                <a:gd name="T53" fmla="*/ 2147483647 h 317"/>
                <a:gd name="T54" fmla="*/ 2147483647 w 981"/>
                <a:gd name="T55" fmla="*/ 2147483647 h 317"/>
                <a:gd name="T56" fmla="*/ 2147483647 w 981"/>
                <a:gd name="T57" fmla="*/ 2147483647 h 317"/>
                <a:gd name="T58" fmla="*/ 2147483647 w 981"/>
                <a:gd name="T59" fmla="*/ 2147483647 h 317"/>
                <a:gd name="T60" fmla="*/ 2147483647 w 981"/>
                <a:gd name="T61" fmla="*/ 2147483647 h 317"/>
                <a:gd name="T62" fmla="*/ 2147483647 w 981"/>
                <a:gd name="T63" fmla="*/ 2147483647 h 317"/>
                <a:gd name="T64" fmla="*/ 2147483647 w 981"/>
                <a:gd name="T65" fmla="*/ 2147483647 h 317"/>
                <a:gd name="T66" fmla="*/ 2147483647 w 981"/>
                <a:gd name="T67" fmla="*/ 2147483647 h 317"/>
                <a:gd name="T68" fmla="*/ 2147483647 w 981"/>
                <a:gd name="T69" fmla="*/ 2147483647 h 317"/>
                <a:gd name="T70" fmla="*/ 2147483647 w 981"/>
                <a:gd name="T71" fmla="*/ 2147483647 h 317"/>
                <a:gd name="T72" fmla="*/ 2147483647 w 981"/>
                <a:gd name="T73" fmla="*/ 2147483647 h 317"/>
                <a:gd name="T74" fmla="*/ 2147483647 w 981"/>
                <a:gd name="T75" fmla="*/ 2147483647 h 317"/>
                <a:gd name="T76" fmla="*/ 2147483647 w 981"/>
                <a:gd name="T77" fmla="*/ 2147483647 h 317"/>
                <a:gd name="T78" fmla="*/ 2147483647 w 981"/>
                <a:gd name="T79" fmla="*/ 2147483647 h 317"/>
                <a:gd name="T80" fmla="*/ 2147483647 w 981"/>
                <a:gd name="T81" fmla="*/ 2147483647 h 317"/>
                <a:gd name="T82" fmla="*/ 2147483647 w 981"/>
                <a:gd name="T83" fmla="*/ 2147483647 h 317"/>
                <a:gd name="T84" fmla="*/ 2147483647 w 981"/>
                <a:gd name="T85" fmla="*/ 2147483647 h 317"/>
                <a:gd name="T86" fmla="*/ 2147483647 w 981"/>
                <a:gd name="T87" fmla="*/ 2147483647 h 317"/>
                <a:gd name="T88" fmla="*/ 2147483647 w 981"/>
                <a:gd name="T89" fmla="*/ 2147483647 h 317"/>
                <a:gd name="T90" fmla="*/ 2147483647 w 981"/>
                <a:gd name="T91" fmla="*/ 0 h 317"/>
                <a:gd name="T92" fmla="*/ 2147483647 w 981"/>
                <a:gd name="T93" fmla="*/ 2147483647 h 317"/>
                <a:gd name="T94" fmla="*/ 2147483647 w 981"/>
                <a:gd name="T95" fmla="*/ 2147483647 h 317"/>
                <a:gd name="T96" fmla="*/ 2147483647 w 981"/>
                <a:gd name="T97" fmla="*/ 2147483647 h 317"/>
                <a:gd name="T98" fmla="*/ 2147483647 w 981"/>
                <a:gd name="T99" fmla="*/ 2147483647 h 317"/>
                <a:gd name="T100" fmla="*/ 2147483647 w 981"/>
                <a:gd name="T101" fmla="*/ 2147483647 h 317"/>
                <a:gd name="T102" fmla="*/ 2147483647 w 981"/>
                <a:gd name="T103" fmla="*/ 2147483647 h 317"/>
                <a:gd name="T104" fmla="*/ 2147483647 w 981"/>
                <a:gd name="T105" fmla="*/ 2147483647 h 317"/>
                <a:gd name="T106" fmla="*/ 2147483647 w 981"/>
                <a:gd name="T107" fmla="*/ 2147483647 h 317"/>
                <a:gd name="T108" fmla="*/ 2147483647 w 981"/>
                <a:gd name="T109" fmla="*/ 2147483647 h 3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81"/>
                <a:gd name="T166" fmla="*/ 0 h 317"/>
                <a:gd name="T167" fmla="*/ 981 w 981"/>
                <a:gd name="T168" fmla="*/ 317 h 3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81" h="317">
                  <a:moveTo>
                    <a:pt x="82" y="6"/>
                  </a:moveTo>
                  <a:cubicBezTo>
                    <a:pt x="0" y="6"/>
                    <a:pt x="0" y="6"/>
                    <a:pt x="0" y="6"/>
                  </a:cubicBezTo>
                  <a:cubicBezTo>
                    <a:pt x="0" y="311"/>
                    <a:pt x="0" y="311"/>
                    <a:pt x="0" y="311"/>
                  </a:cubicBezTo>
                  <a:cubicBezTo>
                    <a:pt x="164" y="311"/>
                    <a:pt x="164" y="311"/>
                    <a:pt x="164" y="311"/>
                  </a:cubicBezTo>
                  <a:cubicBezTo>
                    <a:pt x="164" y="241"/>
                    <a:pt x="164" y="241"/>
                    <a:pt x="164" y="241"/>
                  </a:cubicBezTo>
                  <a:cubicBezTo>
                    <a:pt x="82" y="241"/>
                    <a:pt x="82" y="241"/>
                    <a:pt x="82" y="241"/>
                  </a:cubicBezTo>
                  <a:lnTo>
                    <a:pt x="82" y="6"/>
                  </a:lnTo>
                  <a:close/>
                  <a:moveTo>
                    <a:pt x="292" y="6"/>
                  </a:moveTo>
                  <a:cubicBezTo>
                    <a:pt x="184" y="311"/>
                    <a:pt x="184" y="311"/>
                    <a:pt x="184" y="311"/>
                  </a:cubicBezTo>
                  <a:cubicBezTo>
                    <a:pt x="269" y="311"/>
                    <a:pt x="269" y="311"/>
                    <a:pt x="269" y="311"/>
                  </a:cubicBezTo>
                  <a:cubicBezTo>
                    <a:pt x="286" y="257"/>
                    <a:pt x="286" y="257"/>
                    <a:pt x="286" y="257"/>
                  </a:cubicBezTo>
                  <a:cubicBezTo>
                    <a:pt x="402" y="257"/>
                    <a:pt x="402" y="257"/>
                    <a:pt x="402" y="257"/>
                  </a:cubicBezTo>
                  <a:cubicBezTo>
                    <a:pt x="419" y="311"/>
                    <a:pt x="419" y="311"/>
                    <a:pt x="419" y="311"/>
                  </a:cubicBezTo>
                  <a:cubicBezTo>
                    <a:pt x="504" y="311"/>
                    <a:pt x="504" y="311"/>
                    <a:pt x="504" y="311"/>
                  </a:cubicBezTo>
                  <a:cubicBezTo>
                    <a:pt x="395" y="6"/>
                    <a:pt x="395" y="6"/>
                    <a:pt x="395" y="6"/>
                  </a:cubicBezTo>
                  <a:lnTo>
                    <a:pt x="292" y="6"/>
                  </a:lnTo>
                  <a:close/>
                  <a:moveTo>
                    <a:pt x="304" y="198"/>
                  </a:moveTo>
                  <a:cubicBezTo>
                    <a:pt x="344" y="69"/>
                    <a:pt x="344" y="69"/>
                    <a:pt x="344" y="69"/>
                  </a:cubicBezTo>
                  <a:cubicBezTo>
                    <a:pt x="385" y="198"/>
                    <a:pt x="385" y="198"/>
                    <a:pt x="385" y="198"/>
                  </a:cubicBezTo>
                  <a:lnTo>
                    <a:pt x="304" y="198"/>
                  </a:lnTo>
                  <a:close/>
                  <a:moveTo>
                    <a:pt x="684" y="147"/>
                  </a:moveTo>
                  <a:cubicBezTo>
                    <a:pt x="711" y="140"/>
                    <a:pt x="731" y="116"/>
                    <a:pt x="731" y="82"/>
                  </a:cubicBezTo>
                  <a:cubicBezTo>
                    <a:pt x="731" y="7"/>
                    <a:pt x="653" y="6"/>
                    <a:pt x="598" y="6"/>
                  </a:cubicBezTo>
                  <a:cubicBezTo>
                    <a:pt x="521" y="6"/>
                    <a:pt x="521" y="6"/>
                    <a:pt x="521" y="6"/>
                  </a:cubicBezTo>
                  <a:cubicBezTo>
                    <a:pt x="521" y="311"/>
                    <a:pt x="521" y="311"/>
                    <a:pt x="521" y="311"/>
                  </a:cubicBezTo>
                  <a:cubicBezTo>
                    <a:pt x="605" y="311"/>
                    <a:pt x="605" y="311"/>
                    <a:pt x="605" y="311"/>
                  </a:cubicBezTo>
                  <a:cubicBezTo>
                    <a:pt x="703" y="311"/>
                    <a:pt x="752" y="293"/>
                    <a:pt x="752" y="223"/>
                  </a:cubicBezTo>
                  <a:cubicBezTo>
                    <a:pt x="752" y="180"/>
                    <a:pt x="722" y="150"/>
                    <a:pt x="684" y="147"/>
                  </a:cubicBezTo>
                  <a:close/>
                  <a:moveTo>
                    <a:pt x="599" y="65"/>
                  </a:moveTo>
                  <a:cubicBezTo>
                    <a:pt x="605" y="65"/>
                    <a:pt x="605" y="65"/>
                    <a:pt x="605" y="65"/>
                  </a:cubicBezTo>
                  <a:cubicBezTo>
                    <a:pt x="641" y="65"/>
                    <a:pt x="653" y="76"/>
                    <a:pt x="653" y="97"/>
                  </a:cubicBezTo>
                  <a:cubicBezTo>
                    <a:pt x="653" y="116"/>
                    <a:pt x="642" y="127"/>
                    <a:pt x="604" y="127"/>
                  </a:cubicBezTo>
                  <a:cubicBezTo>
                    <a:pt x="599" y="127"/>
                    <a:pt x="599" y="127"/>
                    <a:pt x="599" y="127"/>
                  </a:cubicBezTo>
                  <a:lnTo>
                    <a:pt x="599" y="65"/>
                  </a:lnTo>
                  <a:close/>
                  <a:moveTo>
                    <a:pt x="616" y="253"/>
                  </a:moveTo>
                  <a:cubicBezTo>
                    <a:pt x="599" y="253"/>
                    <a:pt x="599" y="253"/>
                    <a:pt x="599" y="253"/>
                  </a:cubicBezTo>
                  <a:cubicBezTo>
                    <a:pt x="599" y="183"/>
                    <a:pt x="599" y="183"/>
                    <a:pt x="599" y="183"/>
                  </a:cubicBezTo>
                  <a:cubicBezTo>
                    <a:pt x="618" y="183"/>
                    <a:pt x="618" y="183"/>
                    <a:pt x="618" y="183"/>
                  </a:cubicBezTo>
                  <a:cubicBezTo>
                    <a:pt x="653" y="183"/>
                    <a:pt x="673" y="192"/>
                    <a:pt x="673" y="218"/>
                  </a:cubicBezTo>
                  <a:cubicBezTo>
                    <a:pt x="673" y="243"/>
                    <a:pt x="651" y="253"/>
                    <a:pt x="616" y="253"/>
                  </a:cubicBezTo>
                  <a:close/>
                  <a:moveTo>
                    <a:pt x="895" y="121"/>
                  </a:moveTo>
                  <a:cubicBezTo>
                    <a:pt x="868" y="113"/>
                    <a:pt x="846" y="109"/>
                    <a:pt x="846" y="88"/>
                  </a:cubicBezTo>
                  <a:cubicBezTo>
                    <a:pt x="846" y="73"/>
                    <a:pt x="860" y="65"/>
                    <a:pt x="880" y="65"/>
                  </a:cubicBezTo>
                  <a:cubicBezTo>
                    <a:pt x="899" y="65"/>
                    <a:pt x="920" y="72"/>
                    <a:pt x="939" y="88"/>
                  </a:cubicBezTo>
                  <a:cubicBezTo>
                    <a:pt x="964" y="27"/>
                    <a:pt x="964" y="27"/>
                    <a:pt x="964" y="27"/>
                  </a:cubicBezTo>
                  <a:cubicBezTo>
                    <a:pt x="938" y="9"/>
                    <a:pt x="909" y="0"/>
                    <a:pt x="875" y="0"/>
                  </a:cubicBezTo>
                  <a:cubicBezTo>
                    <a:pt x="811" y="0"/>
                    <a:pt x="769" y="38"/>
                    <a:pt x="769" y="94"/>
                  </a:cubicBezTo>
                  <a:cubicBezTo>
                    <a:pt x="769" y="141"/>
                    <a:pt x="797" y="168"/>
                    <a:pt x="851" y="182"/>
                  </a:cubicBezTo>
                  <a:cubicBezTo>
                    <a:pt x="886" y="191"/>
                    <a:pt x="902" y="197"/>
                    <a:pt x="902" y="222"/>
                  </a:cubicBezTo>
                  <a:cubicBezTo>
                    <a:pt x="902" y="239"/>
                    <a:pt x="887" y="253"/>
                    <a:pt x="865" y="253"/>
                  </a:cubicBezTo>
                  <a:cubicBezTo>
                    <a:pt x="840" y="253"/>
                    <a:pt x="817" y="243"/>
                    <a:pt x="793" y="216"/>
                  </a:cubicBezTo>
                  <a:cubicBezTo>
                    <a:pt x="756" y="273"/>
                    <a:pt x="756" y="273"/>
                    <a:pt x="756" y="273"/>
                  </a:cubicBezTo>
                  <a:cubicBezTo>
                    <a:pt x="788" y="304"/>
                    <a:pt x="820" y="317"/>
                    <a:pt x="863" y="317"/>
                  </a:cubicBezTo>
                  <a:cubicBezTo>
                    <a:pt x="934" y="317"/>
                    <a:pt x="981" y="278"/>
                    <a:pt x="981" y="215"/>
                  </a:cubicBezTo>
                  <a:cubicBezTo>
                    <a:pt x="981" y="159"/>
                    <a:pt x="949" y="135"/>
                    <a:pt x="895" y="121"/>
                  </a:cubicBezTo>
                  <a:close/>
                </a:path>
              </a:pathLst>
            </a:custGeom>
            <a:solidFill>
              <a:srgbClr val="005595"/>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685800" fontAlgn="base">
                <a:lnSpc>
                  <a:spcPct val="90000"/>
                </a:lnSpc>
                <a:spcBef>
                  <a:spcPct val="30000"/>
                </a:spcBef>
                <a:spcAft>
                  <a:spcPct val="10000"/>
                </a:spcAft>
              </a:pPr>
              <a:endParaRPr lang="en-US" sz="1050" b="1" smtClean="0">
                <a:solidFill>
                  <a:srgbClr val="CBC9BD"/>
                </a:solidFill>
                <a:latin typeface="Futura Bk" charset="0"/>
              </a:endParaRPr>
            </a:p>
          </p:txBody>
        </p:sp>
        <p:grpSp>
          <p:nvGrpSpPr>
            <p:cNvPr id="3" name="Group 42"/>
            <p:cNvGrpSpPr>
              <a:grpSpLocks/>
            </p:cNvGrpSpPr>
            <p:nvPr/>
          </p:nvGrpSpPr>
          <p:grpSpPr bwMode="auto">
            <a:xfrm>
              <a:off x="3504" y="1681"/>
              <a:ext cx="454" cy="410"/>
              <a:chOff x="3411" y="143"/>
              <a:chExt cx="673" cy="608"/>
            </a:xfrm>
          </p:grpSpPr>
          <p:sp>
            <p:nvSpPr>
              <p:cNvPr id="180240" name="Freeform 43"/>
              <p:cNvSpPr>
                <a:spLocks/>
              </p:cNvSpPr>
              <p:nvPr/>
            </p:nvSpPr>
            <p:spPr bwMode="auto">
              <a:xfrm>
                <a:off x="3411" y="143"/>
                <a:ext cx="302" cy="461"/>
              </a:xfrm>
              <a:custGeom>
                <a:avLst/>
                <a:gdLst>
                  <a:gd name="T0" fmla="*/ 1073624 w 128"/>
                  <a:gd name="T1" fmla="*/ 2514344 h 195"/>
                  <a:gd name="T2" fmla="*/ 1073624 w 128"/>
                  <a:gd name="T3" fmla="*/ 1702527 h 195"/>
                  <a:gd name="T4" fmla="*/ 844873 w 128"/>
                  <a:gd name="T5" fmla="*/ 1342524 h 195"/>
                  <a:gd name="T6" fmla="*/ 539709 w 128"/>
                  <a:gd name="T7" fmla="*/ 1881984 h 195"/>
                  <a:gd name="T8" fmla="*/ 539709 w 128"/>
                  <a:gd name="T9" fmla="*/ 2514344 h 195"/>
                  <a:gd name="T10" fmla="*/ 0 w 128"/>
                  <a:gd name="T11" fmla="*/ 2514344 h 195"/>
                  <a:gd name="T12" fmla="*/ 0 w 128"/>
                  <a:gd name="T13" fmla="*/ 0 h 195"/>
                  <a:gd name="T14" fmla="*/ 539709 w 128"/>
                  <a:gd name="T15" fmla="*/ 0 h 195"/>
                  <a:gd name="T16" fmla="*/ 539709 w 128"/>
                  <a:gd name="T17" fmla="*/ 1210858 h 195"/>
                  <a:gd name="T18" fmla="*/ 1073624 w 128"/>
                  <a:gd name="T19" fmla="*/ 899837 h 195"/>
                  <a:gd name="T20" fmla="*/ 1614879 w 128"/>
                  <a:gd name="T21" fmla="*/ 1626562 h 195"/>
                  <a:gd name="T22" fmla="*/ 1614879 w 128"/>
                  <a:gd name="T23" fmla="*/ 2514344 h 195"/>
                  <a:gd name="T24" fmla="*/ 1073624 w 128"/>
                  <a:gd name="T25" fmla="*/ 2514344 h 1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8"/>
                  <a:gd name="T40" fmla="*/ 0 h 195"/>
                  <a:gd name="T41" fmla="*/ 128 w 128"/>
                  <a:gd name="T42" fmla="*/ 195 h 1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8" h="195">
                    <a:moveTo>
                      <a:pt x="85" y="195"/>
                    </a:moveTo>
                    <a:cubicBezTo>
                      <a:pt x="85" y="132"/>
                      <a:pt x="85" y="132"/>
                      <a:pt x="85" y="132"/>
                    </a:cubicBezTo>
                    <a:cubicBezTo>
                      <a:pt x="85" y="113"/>
                      <a:pt x="81" y="104"/>
                      <a:pt x="67" y="104"/>
                    </a:cubicBezTo>
                    <a:cubicBezTo>
                      <a:pt x="51" y="104"/>
                      <a:pt x="43" y="115"/>
                      <a:pt x="43" y="146"/>
                    </a:cubicBezTo>
                    <a:cubicBezTo>
                      <a:pt x="43" y="195"/>
                      <a:pt x="43" y="195"/>
                      <a:pt x="43" y="195"/>
                    </a:cubicBezTo>
                    <a:cubicBezTo>
                      <a:pt x="0" y="195"/>
                      <a:pt x="0" y="195"/>
                      <a:pt x="0" y="195"/>
                    </a:cubicBezTo>
                    <a:cubicBezTo>
                      <a:pt x="0" y="0"/>
                      <a:pt x="0" y="0"/>
                      <a:pt x="0" y="0"/>
                    </a:cubicBezTo>
                    <a:cubicBezTo>
                      <a:pt x="43" y="0"/>
                      <a:pt x="43" y="0"/>
                      <a:pt x="43" y="0"/>
                    </a:cubicBezTo>
                    <a:cubicBezTo>
                      <a:pt x="43" y="94"/>
                      <a:pt x="43" y="94"/>
                      <a:pt x="43" y="94"/>
                    </a:cubicBezTo>
                    <a:cubicBezTo>
                      <a:pt x="54" y="77"/>
                      <a:pt x="65" y="70"/>
                      <a:pt x="85" y="70"/>
                    </a:cubicBezTo>
                    <a:cubicBezTo>
                      <a:pt x="113" y="70"/>
                      <a:pt x="128" y="83"/>
                      <a:pt x="128" y="126"/>
                    </a:cubicBezTo>
                    <a:cubicBezTo>
                      <a:pt x="128" y="195"/>
                      <a:pt x="128" y="195"/>
                      <a:pt x="128" y="195"/>
                    </a:cubicBezTo>
                    <a:lnTo>
                      <a:pt x="85" y="195"/>
                    </a:lnTo>
                    <a:close/>
                  </a:path>
                </a:pathLst>
              </a:custGeom>
              <a:solidFill>
                <a:srgbClr val="005595"/>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685800" fontAlgn="base">
                  <a:lnSpc>
                    <a:spcPct val="90000"/>
                  </a:lnSpc>
                  <a:spcBef>
                    <a:spcPct val="30000"/>
                  </a:spcBef>
                  <a:spcAft>
                    <a:spcPct val="10000"/>
                  </a:spcAft>
                </a:pPr>
                <a:endParaRPr lang="en-US" sz="1050" b="1" smtClean="0">
                  <a:solidFill>
                    <a:srgbClr val="CBC9BD"/>
                  </a:solidFill>
                  <a:latin typeface="Futura Bk" charset="0"/>
                </a:endParaRPr>
              </a:p>
            </p:txBody>
          </p:sp>
          <p:sp>
            <p:nvSpPr>
              <p:cNvPr id="180241" name="Freeform 44"/>
              <p:cNvSpPr>
                <a:spLocks noEditPoints="1"/>
              </p:cNvSpPr>
              <p:nvPr/>
            </p:nvSpPr>
            <p:spPr bwMode="auto">
              <a:xfrm>
                <a:off x="3755" y="309"/>
                <a:ext cx="329" cy="442"/>
              </a:xfrm>
              <a:custGeom>
                <a:avLst/>
                <a:gdLst>
                  <a:gd name="T0" fmla="*/ 1098230 w 139"/>
                  <a:gd name="T1" fmla="*/ 1660199 h 187"/>
                  <a:gd name="T2" fmla="*/ 561456 w 139"/>
                  <a:gd name="T3" fmla="*/ 1404577 h 187"/>
                  <a:gd name="T4" fmla="*/ 561456 w 139"/>
                  <a:gd name="T5" fmla="*/ 2406196 h 187"/>
                  <a:gd name="T6" fmla="*/ 0 w 139"/>
                  <a:gd name="T7" fmla="*/ 2406196 h 187"/>
                  <a:gd name="T8" fmla="*/ 0 w 139"/>
                  <a:gd name="T9" fmla="*/ 39229 h 187"/>
                  <a:gd name="T10" fmla="*/ 561456 w 139"/>
                  <a:gd name="T11" fmla="*/ 39229 h 187"/>
                  <a:gd name="T12" fmla="*/ 561456 w 139"/>
                  <a:gd name="T13" fmla="*/ 255098 h 187"/>
                  <a:gd name="T14" fmla="*/ 1081681 w 139"/>
                  <a:gd name="T15" fmla="*/ 0 h 187"/>
                  <a:gd name="T16" fmla="*/ 1816674 w 139"/>
                  <a:gd name="T17" fmla="*/ 837850 h 187"/>
                  <a:gd name="T18" fmla="*/ 1098230 w 139"/>
                  <a:gd name="T19" fmla="*/ 1660199 h 187"/>
                  <a:gd name="T20" fmla="*/ 888444 w 139"/>
                  <a:gd name="T21" fmla="*/ 435573 h 187"/>
                  <a:gd name="T22" fmla="*/ 561456 w 139"/>
                  <a:gd name="T23" fmla="*/ 837850 h 187"/>
                  <a:gd name="T24" fmla="*/ 888444 w 139"/>
                  <a:gd name="T25" fmla="*/ 1224416 h 187"/>
                  <a:gd name="T26" fmla="*/ 1224308 w 139"/>
                  <a:gd name="T27" fmla="*/ 837850 h 187"/>
                  <a:gd name="T28" fmla="*/ 888444 w 139"/>
                  <a:gd name="T29" fmla="*/ 435573 h 1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9"/>
                  <a:gd name="T46" fmla="*/ 0 h 187"/>
                  <a:gd name="T47" fmla="*/ 139 w 139"/>
                  <a:gd name="T48" fmla="*/ 187 h 18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9" h="187">
                    <a:moveTo>
                      <a:pt x="84" y="129"/>
                    </a:moveTo>
                    <a:cubicBezTo>
                      <a:pt x="61" y="129"/>
                      <a:pt x="50" y="124"/>
                      <a:pt x="43" y="109"/>
                    </a:cubicBezTo>
                    <a:cubicBezTo>
                      <a:pt x="43" y="187"/>
                      <a:pt x="43" y="187"/>
                      <a:pt x="43" y="187"/>
                    </a:cubicBezTo>
                    <a:cubicBezTo>
                      <a:pt x="0" y="187"/>
                      <a:pt x="0" y="187"/>
                      <a:pt x="0" y="187"/>
                    </a:cubicBezTo>
                    <a:cubicBezTo>
                      <a:pt x="0" y="3"/>
                      <a:pt x="0" y="3"/>
                      <a:pt x="0" y="3"/>
                    </a:cubicBezTo>
                    <a:cubicBezTo>
                      <a:pt x="43" y="3"/>
                      <a:pt x="43" y="3"/>
                      <a:pt x="43" y="3"/>
                    </a:cubicBezTo>
                    <a:cubicBezTo>
                      <a:pt x="43" y="20"/>
                      <a:pt x="43" y="20"/>
                      <a:pt x="43" y="20"/>
                    </a:cubicBezTo>
                    <a:cubicBezTo>
                      <a:pt x="53" y="5"/>
                      <a:pt x="66" y="0"/>
                      <a:pt x="83" y="0"/>
                    </a:cubicBezTo>
                    <a:cubicBezTo>
                      <a:pt x="116" y="0"/>
                      <a:pt x="139" y="24"/>
                      <a:pt x="139" y="65"/>
                    </a:cubicBezTo>
                    <a:cubicBezTo>
                      <a:pt x="139" y="104"/>
                      <a:pt x="116" y="129"/>
                      <a:pt x="84" y="129"/>
                    </a:cubicBezTo>
                    <a:close/>
                    <a:moveTo>
                      <a:pt x="68" y="34"/>
                    </a:moveTo>
                    <a:cubicBezTo>
                      <a:pt x="55" y="34"/>
                      <a:pt x="43" y="43"/>
                      <a:pt x="43" y="65"/>
                    </a:cubicBezTo>
                    <a:cubicBezTo>
                      <a:pt x="43" y="83"/>
                      <a:pt x="53" y="95"/>
                      <a:pt x="68" y="95"/>
                    </a:cubicBezTo>
                    <a:cubicBezTo>
                      <a:pt x="84" y="95"/>
                      <a:pt x="94" y="83"/>
                      <a:pt x="94" y="65"/>
                    </a:cubicBezTo>
                    <a:cubicBezTo>
                      <a:pt x="94" y="44"/>
                      <a:pt x="82" y="34"/>
                      <a:pt x="68" y="34"/>
                    </a:cubicBezTo>
                    <a:close/>
                  </a:path>
                </a:pathLst>
              </a:custGeom>
              <a:solidFill>
                <a:srgbClr val="005595"/>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685800" fontAlgn="base">
                  <a:lnSpc>
                    <a:spcPct val="90000"/>
                  </a:lnSpc>
                  <a:spcBef>
                    <a:spcPct val="30000"/>
                  </a:spcBef>
                  <a:spcAft>
                    <a:spcPct val="10000"/>
                  </a:spcAft>
                </a:pPr>
                <a:endParaRPr lang="en-US" sz="1050" b="1" smtClean="0">
                  <a:solidFill>
                    <a:srgbClr val="CBC9BD"/>
                  </a:solidFill>
                  <a:latin typeface="Futura Bk" charset="0"/>
                </a:endParaRPr>
              </a:p>
            </p:txBody>
          </p:sp>
        </p:grpSp>
        <p:sp>
          <p:nvSpPr>
            <p:cNvPr id="180238" name="Freeform 45"/>
            <p:cNvSpPr>
              <a:spLocks/>
            </p:cNvSpPr>
            <p:nvPr/>
          </p:nvSpPr>
          <p:spPr bwMode="auto">
            <a:xfrm>
              <a:off x="1524" y="1522"/>
              <a:ext cx="439" cy="1104"/>
            </a:xfrm>
            <a:custGeom>
              <a:avLst/>
              <a:gdLst>
                <a:gd name="T0" fmla="*/ 2147483647 w 279"/>
                <a:gd name="T1" fmla="*/ 2147483647 h 702"/>
                <a:gd name="T2" fmla="*/ 2147483647 w 279"/>
                <a:gd name="T3" fmla="*/ 0 h 702"/>
                <a:gd name="T4" fmla="*/ 2147483647 w 279"/>
                <a:gd name="T5" fmla="*/ 0 h 702"/>
                <a:gd name="T6" fmla="*/ 0 w 279"/>
                <a:gd name="T7" fmla="*/ 2147483647 h 702"/>
                <a:gd name="T8" fmla="*/ 0 w 279"/>
                <a:gd name="T9" fmla="*/ 2147483647 h 702"/>
                <a:gd name="T10" fmla="*/ 2147483647 w 279"/>
                <a:gd name="T11" fmla="*/ 2147483647 h 702"/>
                <a:gd name="T12" fmla="*/ 2147483647 w 279"/>
                <a:gd name="T13" fmla="*/ 2147483647 h 702"/>
                <a:gd name="T14" fmla="*/ 2147483647 w 279"/>
                <a:gd name="T15" fmla="*/ 2147483647 h 702"/>
                <a:gd name="T16" fmla="*/ 2147483647 w 279"/>
                <a:gd name="T17" fmla="*/ 2147483647 h 702"/>
                <a:gd name="T18" fmla="*/ 2147483647 w 279"/>
                <a:gd name="T19" fmla="*/ 2147483647 h 702"/>
                <a:gd name="T20" fmla="*/ 2147483647 w 279"/>
                <a:gd name="T21" fmla="*/ 2147483647 h 7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9"/>
                <a:gd name="T34" fmla="*/ 0 h 702"/>
                <a:gd name="T35" fmla="*/ 279 w 279"/>
                <a:gd name="T36" fmla="*/ 702 h 7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9" h="702">
                  <a:moveTo>
                    <a:pt x="260" y="53"/>
                  </a:moveTo>
                  <a:cubicBezTo>
                    <a:pt x="279" y="0"/>
                    <a:pt x="279" y="0"/>
                    <a:pt x="279" y="0"/>
                  </a:cubicBezTo>
                  <a:cubicBezTo>
                    <a:pt x="70" y="0"/>
                    <a:pt x="70" y="0"/>
                    <a:pt x="70" y="0"/>
                  </a:cubicBezTo>
                  <a:cubicBezTo>
                    <a:pt x="32" y="0"/>
                    <a:pt x="0" y="32"/>
                    <a:pt x="0" y="70"/>
                  </a:cubicBezTo>
                  <a:cubicBezTo>
                    <a:pt x="0" y="632"/>
                    <a:pt x="0" y="632"/>
                    <a:pt x="0" y="632"/>
                  </a:cubicBezTo>
                  <a:cubicBezTo>
                    <a:pt x="0" y="670"/>
                    <a:pt x="32" y="702"/>
                    <a:pt x="70" y="702"/>
                  </a:cubicBezTo>
                  <a:cubicBezTo>
                    <a:pt x="258" y="702"/>
                    <a:pt x="258" y="702"/>
                    <a:pt x="258" y="702"/>
                  </a:cubicBezTo>
                  <a:cubicBezTo>
                    <a:pt x="278" y="647"/>
                    <a:pt x="278" y="647"/>
                    <a:pt x="278" y="647"/>
                  </a:cubicBezTo>
                  <a:cubicBezTo>
                    <a:pt x="276" y="647"/>
                    <a:pt x="274" y="647"/>
                    <a:pt x="271" y="647"/>
                  </a:cubicBezTo>
                  <a:cubicBezTo>
                    <a:pt x="168" y="647"/>
                    <a:pt x="85" y="514"/>
                    <a:pt x="85" y="350"/>
                  </a:cubicBezTo>
                  <a:cubicBezTo>
                    <a:pt x="85" y="192"/>
                    <a:pt x="162" y="63"/>
                    <a:pt x="260" y="53"/>
                  </a:cubicBezTo>
                  <a:close/>
                </a:path>
              </a:pathLst>
            </a:custGeom>
            <a:solidFill>
              <a:srgbClr val="00B6DE"/>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685800" fontAlgn="base">
                <a:lnSpc>
                  <a:spcPct val="90000"/>
                </a:lnSpc>
                <a:spcBef>
                  <a:spcPct val="30000"/>
                </a:spcBef>
                <a:spcAft>
                  <a:spcPct val="10000"/>
                </a:spcAft>
              </a:pPr>
              <a:endParaRPr lang="en-US" sz="1050" b="1" smtClean="0">
                <a:solidFill>
                  <a:srgbClr val="CBC9BD"/>
                </a:solidFill>
                <a:latin typeface="Futura Bk" charset="0"/>
              </a:endParaRPr>
            </a:p>
          </p:txBody>
        </p:sp>
        <p:sp>
          <p:nvSpPr>
            <p:cNvPr id="180239" name="Freeform 46"/>
            <p:cNvSpPr>
              <a:spLocks/>
            </p:cNvSpPr>
            <p:nvPr/>
          </p:nvSpPr>
          <p:spPr bwMode="auto">
            <a:xfrm flipH="1" flipV="1">
              <a:off x="3850" y="1522"/>
              <a:ext cx="439" cy="1104"/>
            </a:xfrm>
            <a:custGeom>
              <a:avLst/>
              <a:gdLst>
                <a:gd name="T0" fmla="*/ 2147483647 w 279"/>
                <a:gd name="T1" fmla="*/ 2147483647 h 702"/>
                <a:gd name="T2" fmla="*/ 2147483647 w 279"/>
                <a:gd name="T3" fmla="*/ 0 h 702"/>
                <a:gd name="T4" fmla="*/ 2147483647 w 279"/>
                <a:gd name="T5" fmla="*/ 0 h 702"/>
                <a:gd name="T6" fmla="*/ 0 w 279"/>
                <a:gd name="T7" fmla="*/ 2147483647 h 702"/>
                <a:gd name="T8" fmla="*/ 0 w 279"/>
                <a:gd name="T9" fmla="*/ 2147483647 h 702"/>
                <a:gd name="T10" fmla="*/ 2147483647 w 279"/>
                <a:gd name="T11" fmla="*/ 2147483647 h 702"/>
                <a:gd name="T12" fmla="*/ 2147483647 w 279"/>
                <a:gd name="T13" fmla="*/ 2147483647 h 702"/>
                <a:gd name="T14" fmla="*/ 2147483647 w 279"/>
                <a:gd name="T15" fmla="*/ 2147483647 h 702"/>
                <a:gd name="T16" fmla="*/ 2147483647 w 279"/>
                <a:gd name="T17" fmla="*/ 2147483647 h 702"/>
                <a:gd name="T18" fmla="*/ 2147483647 w 279"/>
                <a:gd name="T19" fmla="*/ 2147483647 h 702"/>
                <a:gd name="T20" fmla="*/ 2147483647 w 279"/>
                <a:gd name="T21" fmla="*/ 2147483647 h 7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9"/>
                <a:gd name="T34" fmla="*/ 0 h 702"/>
                <a:gd name="T35" fmla="*/ 279 w 279"/>
                <a:gd name="T36" fmla="*/ 702 h 7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9" h="702">
                  <a:moveTo>
                    <a:pt x="260" y="53"/>
                  </a:moveTo>
                  <a:cubicBezTo>
                    <a:pt x="279" y="0"/>
                    <a:pt x="279" y="0"/>
                    <a:pt x="279" y="0"/>
                  </a:cubicBezTo>
                  <a:cubicBezTo>
                    <a:pt x="70" y="0"/>
                    <a:pt x="70" y="0"/>
                    <a:pt x="70" y="0"/>
                  </a:cubicBezTo>
                  <a:cubicBezTo>
                    <a:pt x="32" y="0"/>
                    <a:pt x="0" y="32"/>
                    <a:pt x="0" y="70"/>
                  </a:cubicBezTo>
                  <a:cubicBezTo>
                    <a:pt x="0" y="632"/>
                    <a:pt x="0" y="632"/>
                    <a:pt x="0" y="632"/>
                  </a:cubicBezTo>
                  <a:cubicBezTo>
                    <a:pt x="0" y="670"/>
                    <a:pt x="32" y="702"/>
                    <a:pt x="70" y="702"/>
                  </a:cubicBezTo>
                  <a:cubicBezTo>
                    <a:pt x="258" y="702"/>
                    <a:pt x="258" y="702"/>
                    <a:pt x="258" y="702"/>
                  </a:cubicBezTo>
                  <a:cubicBezTo>
                    <a:pt x="278" y="647"/>
                    <a:pt x="278" y="647"/>
                    <a:pt x="278" y="647"/>
                  </a:cubicBezTo>
                  <a:cubicBezTo>
                    <a:pt x="276" y="647"/>
                    <a:pt x="274" y="647"/>
                    <a:pt x="271" y="647"/>
                  </a:cubicBezTo>
                  <a:cubicBezTo>
                    <a:pt x="168" y="647"/>
                    <a:pt x="85" y="514"/>
                    <a:pt x="85" y="350"/>
                  </a:cubicBezTo>
                  <a:cubicBezTo>
                    <a:pt x="85" y="192"/>
                    <a:pt x="162" y="63"/>
                    <a:pt x="260" y="53"/>
                  </a:cubicBezTo>
                  <a:close/>
                </a:path>
              </a:pathLst>
            </a:custGeom>
            <a:solidFill>
              <a:srgbClr val="00B6DE"/>
            </a:solidFill>
            <a:ln>
              <a:noFill/>
            </a:ln>
            <a:extLst>
              <a:ext uri="{91240B29-F687-4f45-9708-019B960494DF}">
                <a14:hiddenLine xmlns="" xmlns:a14="http://schemas.microsoft.com/office/drawing/2010/main" w="9525">
                  <a:solidFill>
                    <a:srgbClr val="000000"/>
                  </a:solidFill>
                  <a:round/>
                  <a:headEnd/>
                  <a:tailEnd/>
                </a14:hiddenLine>
              </a:ext>
            </a:extLst>
          </p:spPr>
          <p:txBody>
            <a:bodyPr rot="10800000"/>
            <a:lstStyle/>
            <a:p>
              <a:pPr defTabSz="685800" fontAlgn="base">
                <a:lnSpc>
                  <a:spcPct val="90000"/>
                </a:lnSpc>
                <a:spcBef>
                  <a:spcPct val="30000"/>
                </a:spcBef>
                <a:spcAft>
                  <a:spcPct val="10000"/>
                </a:spcAft>
              </a:pPr>
              <a:endParaRPr lang="en-US" sz="1050" b="1" smtClean="0">
                <a:solidFill>
                  <a:srgbClr val="CBC9BD"/>
                </a:solidFill>
                <a:latin typeface="Futura Bk" charset="0"/>
              </a:endParaRPr>
            </a:p>
          </p:txBody>
        </p:sp>
      </p:grpSp>
      <p:pic>
        <p:nvPicPr>
          <p:cNvPr id="180235" name="Picture 17" descr="IQSL_logo2008"/>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312276" y="3807619"/>
            <a:ext cx="612775" cy="597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408023"/>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p:timing>
    <p:tnLst>
      <p:par>
        <p:cTn id="1" dur="indefinite" restart="never" nodeType="tmRoot"/>
      </p:par>
    </p:tnLst>
  </p:timing>
  <p:txStyles>
    <p:titleStyle>
      <a:lvl1pPr algn="l" rtl="0" eaLnBrk="0" fontAlgn="base" hangingPunct="0">
        <a:lnSpc>
          <a:spcPct val="90000"/>
        </a:lnSpc>
        <a:spcBef>
          <a:spcPct val="25000"/>
        </a:spcBef>
        <a:spcAft>
          <a:spcPct val="0"/>
        </a:spcAft>
        <a:defRPr sz="2700">
          <a:solidFill>
            <a:schemeClr val="tx2"/>
          </a:solidFill>
          <a:latin typeface="+mj-lt"/>
          <a:ea typeface="+mj-ea"/>
          <a:cs typeface="ＭＳ Ｐゴシック" charset="0"/>
        </a:defRPr>
      </a:lvl1pPr>
      <a:lvl2pPr algn="l" rtl="0" eaLnBrk="0" fontAlgn="base" hangingPunct="0">
        <a:lnSpc>
          <a:spcPct val="90000"/>
        </a:lnSpc>
        <a:spcBef>
          <a:spcPct val="25000"/>
        </a:spcBef>
        <a:spcAft>
          <a:spcPct val="0"/>
        </a:spcAft>
        <a:defRPr sz="2700">
          <a:solidFill>
            <a:schemeClr val="tx2"/>
          </a:solidFill>
          <a:latin typeface="Arial" charset="0"/>
          <a:ea typeface="ＭＳ Ｐゴシック" charset="0"/>
          <a:cs typeface="ＭＳ Ｐゴシック" charset="0"/>
        </a:defRPr>
      </a:lvl2pPr>
      <a:lvl3pPr algn="l" rtl="0" eaLnBrk="0" fontAlgn="base" hangingPunct="0">
        <a:lnSpc>
          <a:spcPct val="90000"/>
        </a:lnSpc>
        <a:spcBef>
          <a:spcPct val="25000"/>
        </a:spcBef>
        <a:spcAft>
          <a:spcPct val="0"/>
        </a:spcAft>
        <a:defRPr sz="2700">
          <a:solidFill>
            <a:schemeClr val="tx2"/>
          </a:solidFill>
          <a:latin typeface="Arial" charset="0"/>
          <a:ea typeface="ＭＳ Ｐゴシック" charset="0"/>
          <a:cs typeface="ＭＳ Ｐゴシック" charset="0"/>
        </a:defRPr>
      </a:lvl3pPr>
      <a:lvl4pPr algn="l" rtl="0" eaLnBrk="0" fontAlgn="base" hangingPunct="0">
        <a:lnSpc>
          <a:spcPct val="90000"/>
        </a:lnSpc>
        <a:spcBef>
          <a:spcPct val="25000"/>
        </a:spcBef>
        <a:spcAft>
          <a:spcPct val="0"/>
        </a:spcAft>
        <a:defRPr sz="2700">
          <a:solidFill>
            <a:schemeClr val="tx2"/>
          </a:solidFill>
          <a:latin typeface="Arial" charset="0"/>
          <a:ea typeface="ＭＳ Ｐゴシック" charset="0"/>
          <a:cs typeface="ＭＳ Ｐゴシック" charset="0"/>
        </a:defRPr>
      </a:lvl4pPr>
      <a:lvl5pPr algn="l" rtl="0" eaLnBrk="0" fontAlgn="base" hangingPunct="0">
        <a:lnSpc>
          <a:spcPct val="90000"/>
        </a:lnSpc>
        <a:spcBef>
          <a:spcPct val="25000"/>
        </a:spcBef>
        <a:spcAft>
          <a:spcPct val="0"/>
        </a:spcAft>
        <a:defRPr sz="2700">
          <a:solidFill>
            <a:schemeClr val="tx2"/>
          </a:solidFill>
          <a:latin typeface="Arial" charset="0"/>
          <a:ea typeface="ＭＳ Ｐゴシック" charset="0"/>
          <a:cs typeface="ＭＳ Ｐゴシック" charset="0"/>
        </a:defRPr>
      </a:lvl5pPr>
      <a:lvl6pPr marL="342900" algn="l" rtl="0" fontAlgn="base">
        <a:lnSpc>
          <a:spcPct val="90000"/>
        </a:lnSpc>
        <a:spcBef>
          <a:spcPct val="25000"/>
        </a:spcBef>
        <a:spcAft>
          <a:spcPct val="0"/>
        </a:spcAft>
        <a:defRPr sz="2700">
          <a:solidFill>
            <a:schemeClr val="tx2"/>
          </a:solidFill>
          <a:latin typeface="Arial" charset="0"/>
          <a:ea typeface="ＭＳ Ｐゴシック" charset="0"/>
        </a:defRPr>
      </a:lvl6pPr>
      <a:lvl7pPr marL="685800" algn="l" rtl="0" fontAlgn="base">
        <a:lnSpc>
          <a:spcPct val="90000"/>
        </a:lnSpc>
        <a:spcBef>
          <a:spcPct val="25000"/>
        </a:spcBef>
        <a:spcAft>
          <a:spcPct val="0"/>
        </a:spcAft>
        <a:defRPr sz="2700">
          <a:solidFill>
            <a:schemeClr val="tx2"/>
          </a:solidFill>
          <a:latin typeface="Arial" charset="0"/>
          <a:ea typeface="ＭＳ Ｐゴシック" charset="0"/>
        </a:defRPr>
      </a:lvl7pPr>
      <a:lvl8pPr marL="1028700" algn="l" rtl="0" fontAlgn="base">
        <a:lnSpc>
          <a:spcPct val="90000"/>
        </a:lnSpc>
        <a:spcBef>
          <a:spcPct val="25000"/>
        </a:spcBef>
        <a:spcAft>
          <a:spcPct val="0"/>
        </a:spcAft>
        <a:defRPr sz="2700">
          <a:solidFill>
            <a:schemeClr val="tx2"/>
          </a:solidFill>
          <a:latin typeface="Arial" charset="0"/>
          <a:ea typeface="ＭＳ Ｐゴシック" charset="0"/>
        </a:defRPr>
      </a:lvl8pPr>
      <a:lvl9pPr marL="1371600" algn="l" rtl="0" fontAlgn="base">
        <a:lnSpc>
          <a:spcPct val="90000"/>
        </a:lnSpc>
        <a:spcBef>
          <a:spcPct val="25000"/>
        </a:spcBef>
        <a:spcAft>
          <a:spcPct val="0"/>
        </a:spcAft>
        <a:defRPr sz="2700">
          <a:solidFill>
            <a:schemeClr val="tx2"/>
          </a:solidFill>
          <a:latin typeface="Arial" charset="0"/>
          <a:ea typeface="ＭＳ Ｐゴシック" charset="0"/>
        </a:defRPr>
      </a:lvl9pPr>
    </p:titleStyle>
    <p:bodyStyle>
      <a:lvl1pPr marL="171450" indent="-171450" algn="l" rtl="0" eaLnBrk="0" fontAlgn="base" hangingPunct="0">
        <a:lnSpc>
          <a:spcPct val="90000"/>
        </a:lnSpc>
        <a:spcBef>
          <a:spcPct val="25000"/>
        </a:spcBef>
        <a:spcAft>
          <a:spcPct val="10000"/>
        </a:spcAft>
        <a:buClr>
          <a:srgbClr val="ABA69F"/>
        </a:buClr>
        <a:buSzPct val="80000"/>
        <a:buChar char="•"/>
        <a:defRPr sz="2100">
          <a:solidFill>
            <a:schemeClr val="tx1"/>
          </a:solidFill>
          <a:latin typeface="+mn-lt"/>
          <a:ea typeface="+mn-ea"/>
          <a:cs typeface="ＭＳ Ｐゴシック" charset="0"/>
        </a:defRPr>
      </a:lvl1pPr>
      <a:lvl2pPr marL="428625" indent="-171450" algn="l" rtl="0" eaLnBrk="0" fontAlgn="base" hangingPunct="0">
        <a:lnSpc>
          <a:spcPct val="90000"/>
        </a:lnSpc>
        <a:spcBef>
          <a:spcPct val="25000"/>
        </a:spcBef>
        <a:spcAft>
          <a:spcPct val="10000"/>
        </a:spcAft>
        <a:buClr>
          <a:srgbClr val="ABA69F"/>
        </a:buClr>
        <a:buFont typeface="Futura Bk" charset="0"/>
        <a:buChar char="−"/>
        <a:defRPr sz="1800">
          <a:solidFill>
            <a:schemeClr val="tx1"/>
          </a:solidFill>
          <a:latin typeface="+mn-lt"/>
          <a:ea typeface="+mn-ea"/>
        </a:defRPr>
      </a:lvl2pPr>
      <a:lvl3pPr marL="685800" indent="-171450" algn="l" rtl="0" eaLnBrk="0" fontAlgn="base" hangingPunct="0">
        <a:lnSpc>
          <a:spcPct val="90000"/>
        </a:lnSpc>
        <a:spcBef>
          <a:spcPct val="25000"/>
        </a:spcBef>
        <a:spcAft>
          <a:spcPct val="10000"/>
        </a:spcAft>
        <a:buClr>
          <a:srgbClr val="ABA69F"/>
        </a:buClr>
        <a:buChar char="•"/>
        <a:defRPr sz="1500">
          <a:solidFill>
            <a:schemeClr val="tx1"/>
          </a:solidFill>
          <a:latin typeface="+mn-lt"/>
          <a:ea typeface="+mn-ea"/>
        </a:defRPr>
      </a:lvl3pPr>
      <a:lvl4pPr marL="942975" indent="-171450" algn="l" rtl="0" eaLnBrk="0" fontAlgn="base" hangingPunct="0">
        <a:lnSpc>
          <a:spcPct val="90000"/>
        </a:lnSpc>
        <a:spcBef>
          <a:spcPct val="25000"/>
        </a:spcBef>
        <a:spcAft>
          <a:spcPct val="10000"/>
        </a:spcAft>
        <a:buClr>
          <a:srgbClr val="ABA69F"/>
        </a:buClr>
        <a:buFont typeface="Futura Bk" charset="0"/>
        <a:buChar char="−"/>
        <a:defRPr sz="1500">
          <a:solidFill>
            <a:schemeClr val="tx1"/>
          </a:solidFill>
          <a:latin typeface="+mn-lt"/>
          <a:ea typeface="+mn-ea"/>
        </a:defRPr>
      </a:lvl4pPr>
      <a:lvl5pPr marL="1200150" indent="-171450" algn="l" rtl="0" eaLnBrk="0" fontAlgn="base" hangingPunct="0">
        <a:lnSpc>
          <a:spcPct val="90000"/>
        </a:lnSpc>
        <a:spcBef>
          <a:spcPct val="25000"/>
        </a:spcBef>
        <a:spcAft>
          <a:spcPct val="10000"/>
        </a:spcAft>
        <a:buClr>
          <a:srgbClr val="ABA69F"/>
        </a:buClr>
        <a:buChar char="•"/>
        <a:defRPr sz="1500">
          <a:solidFill>
            <a:schemeClr val="tx1"/>
          </a:solidFill>
          <a:latin typeface="+mn-lt"/>
          <a:ea typeface="+mn-ea"/>
        </a:defRPr>
      </a:lvl5pPr>
      <a:lvl6pPr marL="1543050" indent="-171450" algn="l" rtl="0" fontAlgn="base">
        <a:lnSpc>
          <a:spcPct val="90000"/>
        </a:lnSpc>
        <a:spcBef>
          <a:spcPct val="25000"/>
        </a:spcBef>
        <a:spcAft>
          <a:spcPct val="10000"/>
        </a:spcAft>
        <a:buClr>
          <a:srgbClr val="ABA69F"/>
        </a:buClr>
        <a:buChar char="•"/>
        <a:defRPr sz="1500">
          <a:solidFill>
            <a:schemeClr val="tx1"/>
          </a:solidFill>
          <a:latin typeface="+mn-lt"/>
          <a:ea typeface="+mn-ea"/>
        </a:defRPr>
      </a:lvl6pPr>
      <a:lvl7pPr marL="1885950" indent="-171450" algn="l" rtl="0" fontAlgn="base">
        <a:lnSpc>
          <a:spcPct val="90000"/>
        </a:lnSpc>
        <a:spcBef>
          <a:spcPct val="25000"/>
        </a:spcBef>
        <a:spcAft>
          <a:spcPct val="10000"/>
        </a:spcAft>
        <a:buClr>
          <a:srgbClr val="ABA69F"/>
        </a:buClr>
        <a:buChar char="•"/>
        <a:defRPr sz="1500">
          <a:solidFill>
            <a:schemeClr val="tx1"/>
          </a:solidFill>
          <a:latin typeface="+mn-lt"/>
          <a:ea typeface="+mn-ea"/>
        </a:defRPr>
      </a:lvl7pPr>
      <a:lvl8pPr marL="2228850" indent="-171450" algn="l" rtl="0" fontAlgn="base">
        <a:lnSpc>
          <a:spcPct val="90000"/>
        </a:lnSpc>
        <a:spcBef>
          <a:spcPct val="25000"/>
        </a:spcBef>
        <a:spcAft>
          <a:spcPct val="10000"/>
        </a:spcAft>
        <a:buClr>
          <a:srgbClr val="ABA69F"/>
        </a:buClr>
        <a:buChar char="•"/>
        <a:defRPr sz="1500">
          <a:solidFill>
            <a:schemeClr val="tx1"/>
          </a:solidFill>
          <a:latin typeface="+mn-lt"/>
          <a:ea typeface="+mn-ea"/>
        </a:defRPr>
      </a:lvl8pPr>
      <a:lvl9pPr marL="2571750" indent="-171450" algn="l" rtl="0" fontAlgn="base">
        <a:lnSpc>
          <a:spcPct val="90000"/>
        </a:lnSpc>
        <a:spcBef>
          <a:spcPct val="25000"/>
        </a:spcBef>
        <a:spcAft>
          <a:spcPct val="10000"/>
        </a:spcAft>
        <a:buClr>
          <a:srgbClr val="ABA69F"/>
        </a:buClr>
        <a:buChar char="•"/>
        <a:defRPr sz="150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www.nano.gov/grandchallenges" TargetMode="External"/><Relationship Id="rId2" Type="http://schemas.openxmlformats.org/officeDocument/2006/relationships/hyperlink" Target="https://www.whitehouse.gov/blog/2015/10/15/nanotechnology-inspired-grand-challenge-future-computing" TargetMode="External"/><Relationship Id="rId1" Type="http://schemas.openxmlformats.org/officeDocument/2006/relationships/slideLayout" Target="../slideLayouts/slideLayout6.xml"/><Relationship Id="rId5" Type="http://schemas.openxmlformats.org/officeDocument/2006/relationships/hyperlink" Target="http://rebootingcomputing.ieee.org/images/files/pdf/SensibleMachines_v2.5_N_IEEE.pdf" TargetMode="External"/><Relationship Id="rId4" Type="http://schemas.openxmlformats.org/officeDocument/2006/relationships/hyperlink" Target="http://rebootingcomputing.ieee.org/archived-articles-and-videos/general/sensible-machin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eecs.berkeley.edu/Faculty/Homepages/chua.html" TargetMode="External"/><Relationship Id="rId2" Type="http://schemas.openxmlformats.org/officeDocument/2006/relationships/image" Target="../media/image17.jpg"/><Relationship Id="rId1" Type="http://schemas.openxmlformats.org/officeDocument/2006/relationships/slideLayout" Target="../slideLayouts/slideLayout13.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hyperlink" Target="https://ssl.www8.hp.com/hpmatter/event/chua-lectures-first-12-part-series-hp-labs"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0.xml"/><Relationship Id="rId1" Type="http://schemas.openxmlformats.org/officeDocument/2006/relationships/tags" Target="../tags/tag1.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1.xml"/><Relationship Id="rId1" Type="http://schemas.openxmlformats.org/officeDocument/2006/relationships/vmlDrawing" Target="../drawings/vmlDrawing1.vml"/><Relationship Id="rId5" Type="http://schemas.openxmlformats.org/officeDocument/2006/relationships/image" Target="../media/image33.jpeg"/><Relationship Id="rId4" Type="http://schemas.openxmlformats.org/officeDocument/2006/relationships/image" Target="../media/image32.emf"/></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tiff"/><Relationship Id="rId1" Type="http://schemas.openxmlformats.org/officeDocument/2006/relationships/slideLayout" Target="../slideLayouts/slideLayout11.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39.wmf"/><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2.xml"/><Relationship Id="rId7" Type="http://schemas.openxmlformats.org/officeDocument/2006/relationships/image" Target="../media/image44.png"/><Relationship Id="rId2" Type="http://schemas.openxmlformats.org/officeDocument/2006/relationships/slideLayout" Target="../slideLayouts/slideLayout10.xml"/><Relationship Id="rId1" Type="http://schemas.openxmlformats.org/officeDocument/2006/relationships/tags" Target="../tags/tag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49.png"/><Relationship Id="rId2" Type="http://schemas.openxmlformats.org/officeDocument/2006/relationships/slideLayout" Target="../slideLayouts/slideLayout10.xml"/><Relationship Id="rId1" Type="http://schemas.openxmlformats.org/officeDocument/2006/relationships/vmlDrawing" Target="../drawings/vmlDrawing3.v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wmf"/></Relationships>
</file>

<file path=ppt/slides/_rels/slide26.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68.png"/><Relationship Id="rId7" Type="http://schemas.openxmlformats.org/officeDocument/2006/relationships/image" Target="../media/image65.wmf"/><Relationship Id="rId12" Type="http://schemas.openxmlformats.org/officeDocument/2006/relationships/image" Target="../media/image69.png"/><Relationship Id="rId2" Type="http://schemas.openxmlformats.org/officeDocument/2006/relationships/slideLayout" Target="../slideLayouts/slideLayout10.xml"/><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image" Target="../media/image67.wmf"/><Relationship Id="rId5" Type="http://schemas.openxmlformats.org/officeDocument/2006/relationships/image" Target="../media/image64.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6.wmf"/></Relationships>
</file>

<file path=ppt/slides/_rels/slide3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71.tif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image" Target="../media/image7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29183" y="510364"/>
            <a:ext cx="7192007" cy="2806994"/>
          </a:xfrm>
        </p:spPr>
        <p:txBody>
          <a:bodyPr/>
          <a:lstStyle/>
          <a:p>
            <a:pPr algn="ctr"/>
            <a:r>
              <a:rPr lang="en-US" dirty="0" smtClean="0"/>
              <a:t>DoE </a:t>
            </a:r>
            <a:br>
              <a:rPr lang="en-US" dirty="0" smtClean="0"/>
            </a:br>
            <a:r>
              <a:rPr lang="en-US" dirty="0" smtClean="0"/>
              <a:t>Neuromorphic </a:t>
            </a:r>
            <a:r>
              <a:rPr lang="en-US" dirty="0"/>
              <a:t>Computing Study Group</a:t>
            </a:r>
            <a:endParaRPr lang="en-US" sz="3200" b="0" dirty="0"/>
          </a:p>
        </p:txBody>
      </p:sp>
      <p:sp>
        <p:nvSpPr>
          <p:cNvPr id="6" name="Subtitle 5"/>
          <p:cNvSpPr>
            <a:spLocks noGrp="1"/>
          </p:cNvSpPr>
          <p:nvPr>
            <p:ph type="subTitle" idx="1"/>
          </p:nvPr>
        </p:nvSpPr>
        <p:spPr>
          <a:xfrm>
            <a:off x="329184" y="3411582"/>
            <a:ext cx="6858000" cy="1316167"/>
          </a:xfrm>
        </p:spPr>
        <p:txBody>
          <a:bodyPr/>
          <a:lstStyle/>
          <a:p>
            <a:r>
              <a:rPr lang="en-US" dirty="0" smtClean="0"/>
              <a:t>Stan </a:t>
            </a:r>
            <a:r>
              <a:rPr lang="en-US" dirty="0" smtClean="0"/>
              <a:t>Williams</a:t>
            </a:r>
          </a:p>
          <a:p>
            <a:r>
              <a:rPr lang="en-US" dirty="0" smtClean="0"/>
              <a:t>Senior Fellow</a:t>
            </a:r>
            <a:endParaRPr lang="en-US" dirty="0" smtClean="0"/>
          </a:p>
          <a:p>
            <a:r>
              <a:rPr lang="en-US" dirty="0" smtClean="0"/>
              <a:t>Hewlett Packard Labs, Palo Alto, CA </a:t>
            </a:r>
          </a:p>
          <a:p>
            <a:r>
              <a:rPr lang="en-US" dirty="0" smtClean="0"/>
              <a:t>October </a:t>
            </a:r>
            <a:r>
              <a:rPr lang="en-US" dirty="0" smtClean="0"/>
              <a:t>29, </a:t>
            </a:r>
            <a:r>
              <a:rPr lang="en-US" dirty="0" smtClean="0"/>
              <a:t>2015</a:t>
            </a:r>
          </a:p>
        </p:txBody>
      </p:sp>
    </p:spTree>
    <p:extLst>
      <p:ext uri="{BB962C8B-B14F-4D97-AF65-F5344CB8AC3E}">
        <p14:creationId xmlns:p14="http://schemas.microsoft.com/office/powerpoint/2010/main" val="2633726952"/>
      </p:ext>
    </p:extLst>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4536" y="102785"/>
            <a:ext cx="8117206" cy="430887"/>
          </a:xfrm>
        </p:spPr>
        <p:txBody>
          <a:bodyPr/>
          <a:lstStyle/>
          <a:p>
            <a:r>
              <a:rPr lang="en-US" dirty="0" smtClean="0"/>
              <a:t>Outline</a:t>
            </a:r>
            <a:endParaRPr lang="en-US" dirty="0"/>
          </a:p>
        </p:txBody>
      </p:sp>
      <p:sp>
        <p:nvSpPr>
          <p:cNvPr id="4" name="Content Placeholder 3"/>
          <p:cNvSpPr>
            <a:spLocks noGrp="1"/>
          </p:cNvSpPr>
          <p:nvPr>
            <p:ph sz="quarter" idx="10"/>
          </p:nvPr>
        </p:nvSpPr>
        <p:spPr>
          <a:xfrm>
            <a:off x="362858" y="734224"/>
            <a:ext cx="8361794" cy="4151436"/>
          </a:xfrm>
        </p:spPr>
        <p:txBody>
          <a:bodyPr/>
          <a:lstStyle/>
          <a:p>
            <a:r>
              <a:rPr lang="en-US" sz="1600" dirty="0" smtClean="0"/>
              <a:t>Brief History leading to OSTP Grand Challenge on “Future Computing’ announcement on 10/20</a:t>
            </a:r>
          </a:p>
          <a:p>
            <a:r>
              <a:rPr lang="en-US" sz="1600" dirty="0" smtClean="0"/>
              <a:t>Structure of a Multidisciplinary Neuromorphic Computing Program</a:t>
            </a:r>
          </a:p>
          <a:p>
            <a:pPr lvl="2"/>
            <a:r>
              <a:rPr lang="en-US" sz="1600" dirty="0" smtClean="0"/>
              <a:t>DoE has many, but perhaps not all, of the components for a successful program</a:t>
            </a:r>
          </a:p>
          <a:p>
            <a:r>
              <a:rPr lang="en-US" sz="1600" dirty="0" smtClean="0"/>
              <a:t>After </a:t>
            </a:r>
            <a:r>
              <a:rPr lang="en-US" sz="1600" dirty="0" smtClean="0"/>
              <a:t>Moore’s transistor shrinking is over, what’s next?</a:t>
            </a:r>
          </a:p>
          <a:p>
            <a:pPr lvl="2"/>
            <a:r>
              <a:rPr lang="en-US" sz="1600" dirty="0" smtClean="0"/>
              <a:t>Look to the brain for </a:t>
            </a:r>
            <a:r>
              <a:rPr lang="en-US" sz="1600" dirty="0" smtClean="0"/>
              <a:t>clues</a:t>
            </a:r>
            <a:endParaRPr lang="en-US" sz="1600" dirty="0" smtClean="0"/>
          </a:p>
          <a:p>
            <a:pPr lvl="2"/>
            <a:r>
              <a:rPr lang="en-US" sz="1600" dirty="0" smtClean="0"/>
              <a:t>Nonlinear dynamical systems</a:t>
            </a:r>
          </a:p>
          <a:p>
            <a:pPr lvl="2"/>
            <a:r>
              <a:rPr lang="en-US" sz="1600" dirty="0" smtClean="0"/>
              <a:t>Nonvolatile </a:t>
            </a:r>
            <a:r>
              <a:rPr lang="en-US" sz="1600" dirty="0" smtClean="0"/>
              <a:t>(synaptic) </a:t>
            </a:r>
            <a:r>
              <a:rPr lang="en-US" sz="1600" dirty="0" smtClean="0"/>
              <a:t>and locally active </a:t>
            </a:r>
            <a:r>
              <a:rPr lang="en-US" sz="1600" dirty="0" smtClean="0"/>
              <a:t>(</a:t>
            </a:r>
            <a:r>
              <a:rPr lang="en-US" sz="1600" dirty="0" err="1" smtClean="0"/>
              <a:t>neuronic</a:t>
            </a:r>
            <a:r>
              <a:rPr lang="en-US" sz="1600" dirty="0" smtClean="0"/>
              <a:t>) </a:t>
            </a:r>
            <a:r>
              <a:rPr lang="en-US" sz="1600" dirty="0" err="1" smtClean="0"/>
              <a:t>memristors</a:t>
            </a:r>
            <a:endParaRPr lang="en-US" sz="1600" dirty="0" smtClean="0"/>
          </a:p>
          <a:p>
            <a:r>
              <a:rPr lang="en-US" sz="1600" dirty="0" smtClean="0"/>
              <a:t>Understanding, models and simulation</a:t>
            </a:r>
          </a:p>
          <a:p>
            <a:pPr lvl="2"/>
            <a:r>
              <a:rPr lang="en-US" sz="1600" dirty="0" smtClean="0"/>
              <a:t>Predict the behavior of a nonlinear dynamical system</a:t>
            </a:r>
          </a:p>
          <a:p>
            <a:pPr lvl="2"/>
            <a:r>
              <a:rPr lang="en-US" sz="1600" dirty="0" smtClean="0"/>
              <a:t>Calibrate </a:t>
            </a:r>
            <a:r>
              <a:rPr lang="en-US" sz="1600" dirty="0"/>
              <a:t>and validate models </a:t>
            </a:r>
            <a:endParaRPr lang="en-US" sz="1600" dirty="0" smtClean="0"/>
          </a:p>
          <a:p>
            <a:pPr lvl="3"/>
            <a:r>
              <a:rPr lang="en-US" sz="1600" dirty="0" smtClean="0"/>
              <a:t>Electrical test, and physical and chemical characterization </a:t>
            </a:r>
          </a:p>
          <a:p>
            <a:pPr lvl="2"/>
            <a:r>
              <a:rPr lang="en-US" sz="1600" dirty="0" smtClean="0"/>
              <a:t>Microphysical understanding </a:t>
            </a:r>
          </a:p>
          <a:p>
            <a:pPr lvl="3"/>
            <a:r>
              <a:rPr lang="en-US" sz="1600" dirty="0" smtClean="0"/>
              <a:t>High resolution in energy, space and time</a:t>
            </a:r>
            <a:endParaRPr lang="en-US" sz="1600" dirty="0"/>
          </a:p>
          <a:p>
            <a:r>
              <a:rPr lang="en-US" sz="1600" dirty="0" smtClean="0"/>
              <a:t>Challenge - watching nanoscale devices operate on nanosecond time scales</a:t>
            </a:r>
          </a:p>
        </p:txBody>
      </p:sp>
    </p:spTree>
    <p:extLst>
      <p:ext uri="{BB962C8B-B14F-4D97-AF65-F5344CB8AC3E}">
        <p14:creationId xmlns:p14="http://schemas.microsoft.com/office/powerpoint/2010/main" val="1692256247"/>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4536" y="102785"/>
            <a:ext cx="8117206" cy="430887"/>
          </a:xfrm>
        </p:spPr>
        <p:txBody>
          <a:bodyPr/>
          <a:lstStyle/>
          <a:p>
            <a:r>
              <a:rPr lang="en-US" dirty="0" smtClean="0"/>
              <a:t>A Brief History</a:t>
            </a:r>
            <a:endParaRPr lang="en-US" dirty="0"/>
          </a:p>
        </p:txBody>
      </p:sp>
      <p:sp>
        <p:nvSpPr>
          <p:cNvPr id="4" name="Content Placeholder 3"/>
          <p:cNvSpPr>
            <a:spLocks noGrp="1"/>
          </p:cNvSpPr>
          <p:nvPr>
            <p:ph sz="quarter" idx="10"/>
          </p:nvPr>
        </p:nvSpPr>
        <p:spPr>
          <a:xfrm>
            <a:off x="362858" y="734224"/>
            <a:ext cx="8361794" cy="3822703"/>
          </a:xfrm>
        </p:spPr>
        <p:txBody>
          <a:bodyPr/>
          <a:lstStyle/>
          <a:p>
            <a:r>
              <a:rPr lang="en-US" sz="1600" dirty="0" smtClean="0"/>
              <a:t>US BRAIN Initiative - April 22, 2013</a:t>
            </a:r>
          </a:p>
          <a:p>
            <a:r>
              <a:rPr lang="en-US" sz="1600" dirty="0" smtClean="0"/>
              <a:t>OSTP RFI:  “</a:t>
            </a:r>
            <a:r>
              <a:rPr lang="en-US" sz="1600" i="1" dirty="0" smtClean="0"/>
              <a:t>Nanotechnology-Inspired </a:t>
            </a:r>
            <a:r>
              <a:rPr lang="en-US" sz="1600" i="1" dirty="0"/>
              <a:t>Grand Challenges for the Next </a:t>
            </a:r>
            <a:r>
              <a:rPr lang="en-US" sz="1600" i="1" dirty="0" smtClean="0"/>
              <a:t>Decade” – </a:t>
            </a:r>
            <a:r>
              <a:rPr lang="en-US" sz="1600" dirty="0" smtClean="0"/>
              <a:t>June 17, 2015</a:t>
            </a:r>
          </a:p>
          <a:p>
            <a:r>
              <a:rPr lang="en-US" sz="1600" dirty="0" smtClean="0"/>
              <a:t>Submitted a response to RFI entitled “Sensible Machines” – June 24</a:t>
            </a:r>
          </a:p>
          <a:p>
            <a:r>
              <a:rPr lang="en-US" sz="1600" dirty="0"/>
              <a:t>Executive Order:  National Strategic Computing Initiative – July </a:t>
            </a:r>
            <a:r>
              <a:rPr lang="en-US" sz="1600" dirty="0" smtClean="0"/>
              <a:t>29</a:t>
            </a:r>
            <a:endParaRPr lang="en-US" sz="1600" dirty="0" smtClean="0"/>
          </a:p>
          <a:p>
            <a:r>
              <a:rPr lang="en-US" sz="1600" dirty="0" smtClean="0"/>
              <a:t>Response from OSTP:  Sensible Machines shortlisted, asked to ‘develop a program’ – July 30</a:t>
            </a:r>
            <a:endParaRPr lang="en-US" sz="1600" dirty="0" smtClean="0"/>
          </a:p>
          <a:p>
            <a:r>
              <a:rPr lang="en-US" sz="1600" dirty="0" smtClean="0"/>
              <a:t>A flurry of activity! – Aug-Sept</a:t>
            </a:r>
            <a:endParaRPr lang="en-US" sz="1600" dirty="0" smtClean="0"/>
          </a:p>
          <a:p>
            <a:r>
              <a:rPr lang="en-US" sz="1600" dirty="0" smtClean="0"/>
              <a:t>Enlisted the assistance of IEEE Rebooting Computing and ITRS – especially Erik </a:t>
            </a:r>
            <a:r>
              <a:rPr lang="en-US" sz="1600" dirty="0" err="1" smtClean="0"/>
              <a:t>DeBenedictis</a:t>
            </a:r>
            <a:endParaRPr lang="en-US" sz="1600" dirty="0" smtClean="0"/>
          </a:p>
          <a:p>
            <a:r>
              <a:rPr lang="en-US" sz="1600" dirty="0" smtClean="0"/>
              <a:t>Presentation to National Research Council – Sept. 9</a:t>
            </a:r>
          </a:p>
          <a:p>
            <a:r>
              <a:rPr lang="en-US" sz="1600" dirty="0" smtClean="0"/>
              <a:t>Max Planck Society sponsored workshop “Beyond CMOS” – Oct. 7-9</a:t>
            </a:r>
          </a:p>
          <a:p>
            <a:r>
              <a:rPr lang="en-US" sz="1600" dirty="0" smtClean="0"/>
              <a:t>IEEE Non-Volatile Memory Symposium, Beijing – Oct. 12-14</a:t>
            </a:r>
          </a:p>
          <a:p>
            <a:r>
              <a:rPr lang="en-US" sz="1600" dirty="0" smtClean="0"/>
              <a:t>Reviewed Chinese Brain-Inspired Computing Research (CBICR) program – Oct. 15</a:t>
            </a:r>
          </a:p>
          <a:p>
            <a:r>
              <a:rPr lang="en-US" sz="1600" dirty="0" smtClean="0"/>
              <a:t>Tom </a:t>
            </a:r>
            <a:r>
              <a:rPr lang="en-US" sz="1600" dirty="0" err="1" smtClean="0"/>
              <a:t>Kalil</a:t>
            </a:r>
            <a:r>
              <a:rPr lang="en-US" sz="1600" dirty="0" smtClean="0"/>
              <a:t> announces a new Grand Challenge at NSCI workshop – Oct. 20</a:t>
            </a:r>
          </a:p>
          <a:p>
            <a:pPr marL="0" indent="0">
              <a:buNone/>
            </a:pPr>
            <a:r>
              <a:rPr lang="en-US" sz="1600" dirty="0" smtClean="0"/>
              <a:t>     “</a:t>
            </a:r>
            <a:r>
              <a:rPr lang="en-US" dirty="0"/>
              <a:t>to develop transformational computing capabilities by combining innovations in multiple scientific </a:t>
            </a:r>
            <a:r>
              <a:rPr lang="en-US" dirty="0" smtClean="0"/>
              <a:t>disciplines”</a:t>
            </a:r>
          </a:p>
        </p:txBody>
      </p:sp>
    </p:spTree>
    <p:extLst>
      <p:ext uri="{BB962C8B-B14F-4D97-AF65-F5344CB8AC3E}">
        <p14:creationId xmlns:p14="http://schemas.microsoft.com/office/powerpoint/2010/main" val="2195644981"/>
      </p:ext>
    </p:extLst>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4536" y="102785"/>
            <a:ext cx="8117206" cy="430887"/>
          </a:xfrm>
        </p:spPr>
        <p:txBody>
          <a:bodyPr/>
          <a:lstStyle/>
          <a:p>
            <a:r>
              <a:rPr lang="en-US" dirty="0" smtClean="0"/>
              <a:t>URLs for further information</a:t>
            </a:r>
            <a:endParaRPr lang="en-US" dirty="0"/>
          </a:p>
        </p:txBody>
      </p:sp>
      <p:sp>
        <p:nvSpPr>
          <p:cNvPr id="4" name="Content Placeholder 3"/>
          <p:cNvSpPr>
            <a:spLocks noGrp="1"/>
          </p:cNvSpPr>
          <p:nvPr>
            <p:ph sz="quarter" idx="10"/>
          </p:nvPr>
        </p:nvSpPr>
        <p:spPr>
          <a:xfrm>
            <a:off x="362858" y="734225"/>
            <a:ext cx="8361794" cy="3501156"/>
          </a:xfrm>
        </p:spPr>
        <p:txBody>
          <a:bodyPr/>
          <a:lstStyle/>
          <a:p>
            <a:r>
              <a:rPr lang="en-US" sz="1800" dirty="0" smtClean="0"/>
              <a:t>White House announcement of Grand Challenge:</a:t>
            </a:r>
          </a:p>
          <a:p>
            <a:pPr marL="0" indent="0">
              <a:buNone/>
            </a:pPr>
            <a:r>
              <a:rPr lang="en-US" dirty="0">
                <a:hlinkClick r:id="rId2"/>
              </a:rPr>
              <a:t>https://</a:t>
            </a:r>
            <a:r>
              <a:rPr lang="en-US" dirty="0" smtClean="0">
                <a:hlinkClick r:id="rId2"/>
              </a:rPr>
              <a:t>www.whitehouse.gov/blog/2015/10/15/nanotechnology-inspired-grand-challenge-future-computing</a:t>
            </a:r>
            <a:endParaRPr lang="en-US" dirty="0" smtClean="0"/>
          </a:p>
          <a:p>
            <a:pPr marL="0" indent="0">
              <a:buNone/>
            </a:pPr>
            <a:endParaRPr lang="en-US" dirty="0"/>
          </a:p>
          <a:p>
            <a:r>
              <a:rPr lang="en-US" sz="1800" dirty="0" smtClean="0"/>
              <a:t>nano.gov grand challenges portal:</a:t>
            </a:r>
          </a:p>
          <a:p>
            <a:pPr marL="0" indent="0">
              <a:buNone/>
            </a:pPr>
            <a:r>
              <a:rPr lang="en-US" dirty="0">
                <a:hlinkClick r:id="rId3"/>
              </a:rPr>
              <a:t>http://</a:t>
            </a:r>
            <a:r>
              <a:rPr lang="en-US" dirty="0" smtClean="0">
                <a:hlinkClick r:id="rId3"/>
              </a:rPr>
              <a:t>www.nano.gov/grandchallenges</a:t>
            </a:r>
            <a:endParaRPr lang="en-US" dirty="0" smtClean="0"/>
          </a:p>
          <a:p>
            <a:pPr marL="0" indent="0">
              <a:buNone/>
            </a:pPr>
            <a:endParaRPr lang="en-US" dirty="0"/>
          </a:p>
          <a:p>
            <a:r>
              <a:rPr lang="en-US" sz="1800" dirty="0" smtClean="0"/>
              <a:t>IEEE Rebooting Computing Website:</a:t>
            </a:r>
          </a:p>
          <a:p>
            <a:pPr marL="0" indent="0">
              <a:buNone/>
            </a:pPr>
            <a:r>
              <a:rPr lang="en-US" u="sng" dirty="0">
                <a:hlinkClick r:id="rId4"/>
              </a:rPr>
              <a:t>http://rebootingcomputing.ieee.org/archived-articles-and-videos/general/sensible-machine</a:t>
            </a:r>
            <a:r>
              <a:rPr lang="en-US" dirty="0"/>
              <a:t> </a:t>
            </a:r>
            <a:endParaRPr lang="en-US" dirty="0" smtClean="0"/>
          </a:p>
          <a:p>
            <a:pPr marL="0" indent="0">
              <a:buNone/>
            </a:pPr>
            <a:endParaRPr lang="en-US" dirty="0"/>
          </a:p>
          <a:p>
            <a:r>
              <a:rPr lang="en-US" sz="1800" dirty="0" smtClean="0"/>
              <a:t>Sensible Computer White Paper:</a:t>
            </a:r>
            <a:endParaRPr lang="en-US" sz="1800" dirty="0"/>
          </a:p>
          <a:p>
            <a:pPr marL="0" indent="0">
              <a:buNone/>
            </a:pPr>
            <a:r>
              <a:rPr lang="en-US" dirty="0">
                <a:hlinkClick r:id="rId5"/>
              </a:rPr>
              <a:t>http://</a:t>
            </a:r>
            <a:r>
              <a:rPr lang="en-US" dirty="0" smtClean="0">
                <a:hlinkClick r:id="rId5"/>
              </a:rPr>
              <a:t>rebootingcomputing.ieee.org/images/files/pdf/SensibleMachines_v2.5_N_IEEE.pdf</a:t>
            </a:r>
            <a:endParaRPr lang="en-US" dirty="0" smtClean="0"/>
          </a:p>
        </p:txBody>
      </p:sp>
    </p:spTree>
    <p:extLst>
      <p:ext uri="{BB962C8B-B14F-4D97-AF65-F5344CB8AC3E}">
        <p14:creationId xmlns:p14="http://schemas.microsoft.com/office/powerpoint/2010/main" val="2520978069"/>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3625" y="69574"/>
            <a:ext cx="8596867" cy="5039594"/>
          </a:xfrm>
          <a:prstGeom prst="rect">
            <a:avLst/>
          </a:prstGeom>
        </p:spPr>
      </p:pic>
    </p:spTree>
    <p:extLst>
      <p:ext uri="{BB962C8B-B14F-4D97-AF65-F5344CB8AC3E}">
        <p14:creationId xmlns:p14="http://schemas.microsoft.com/office/powerpoint/2010/main" val="507200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6784" y="179798"/>
            <a:ext cx="8117206" cy="430887"/>
          </a:xfrm>
        </p:spPr>
        <p:txBody>
          <a:bodyPr/>
          <a:lstStyle/>
          <a:p>
            <a:r>
              <a:rPr lang="en-US" dirty="0" smtClean="0"/>
              <a:t>Moore’s transistor scaling is finally ending</a:t>
            </a:r>
            <a:endParaRPr lang="en-US" dirty="0"/>
          </a:p>
        </p:txBody>
      </p:sp>
      <p:pic>
        <p:nvPicPr>
          <p:cNvPr id="6" name="Picture 5"/>
          <p:cNvPicPr>
            <a:picLocks noChangeAspect="1"/>
          </p:cNvPicPr>
          <p:nvPr/>
        </p:nvPicPr>
        <p:blipFill>
          <a:blip r:embed="rId2"/>
          <a:stretch>
            <a:fillRect/>
          </a:stretch>
        </p:blipFill>
        <p:spPr>
          <a:xfrm>
            <a:off x="836723" y="785228"/>
            <a:ext cx="4659905" cy="3577085"/>
          </a:xfrm>
          <a:prstGeom prst="rect">
            <a:avLst/>
          </a:prstGeom>
        </p:spPr>
      </p:pic>
      <p:sp>
        <p:nvSpPr>
          <p:cNvPr id="7" name="TextBox 6"/>
          <p:cNvSpPr txBox="1"/>
          <p:nvPr/>
        </p:nvSpPr>
        <p:spPr>
          <a:xfrm rot="16200000">
            <a:off x="-13255" y="2310080"/>
            <a:ext cx="1269258" cy="338554"/>
          </a:xfrm>
          <a:prstGeom prst="rect">
            <a:avLst/>
          </a:prstGeom>
          <a:noFill/>
        </p:spPr>
        <p:txBody>
          <a:bodyPr wrap="none" rtlCol="0">
            <a:spAutoFit/>
          </a:bodyPr>
          <a:lstStyle/>
          <a:p>
            <a:pPr marL="0" defTabSz="430213">
              <a:spcAft>
                <a:spcPts val="400"/>
              </a:spcAft>
              <a:buSzPct val="100000"/>
            </a:pPr>
            <a:r>
              <a:rPr lang="en-US" sz="1600" b="1" dirty="0" smtClean="0">
                <a:solidFill>
                  <a:srgbClr val="000000"/>
                </a:solidFill>
                <a:latin typeface="HP Simplified" pitchFamily="34" charset="0"/>
                <a:cs typeface="HP Simplified" pitchFamily="34" charset="0"/>
              </a:rPr>
              <a:t>Feature Size</a:t>
            </a:r>
          </a:p>
        </p:txBody>
      </p:sp>
      <p:sp>
        <p:nvSpPr>
          <p:cNvPr id="8" name="TextBox 7"/>
          <p:cNvSpPr txBox="1"/>
          <p:nvPr/>
        </p:nvSpPr>
        <p:spPr>
          <a:xfrm>
            <a:off x="128016" y="4427771"/>
            <a:ext cx="3377184" cy="246221"/>
          </a:xfrm>
          <a:prstGeom prst="rect">
            <a:avLst/>
          </a:prstGeom>
          <a:noFill/>
        </p:spPr>
        <p:txBody>
          <a:bodyPr wrap="square" rtlCol="0">
            <a:spAutoFit/>
          </a:bodyPr>
          <a:lstStyle/>
          <a:p>
            <a:pPr marL="0" defTabSz="430213">
              <a:spcAft>
                <a:spcPts val="400"/>
              </a:spcAft>
              <a:buSzPct val="100000"/>
            </a:pPr>
            <a:r>
              <a:rPr lang="en-US" sz="1000" i="1" dirty="0" smtClean="0">
                <a:solidFill>
                  <a:srgbClr val="000000"/>
                </a:solidFill>
                <a:latin typeface="HP Simplified" pitchFamily="34" charset="0"/>
                <a:cs typeface="HP Simplified" pitchFamily="34" charset="0"/>
              </a:rPr>
              <a:t>(From Victor </a:t>
            </a:r>
            <a:r>
              <a:rPr lang="en-US" sz="1000" i="1" dirty="0" err="1" smtClean="0">
                <a:solidFill>
                  <a:srgbClr val="000000"/>
                </a:solidFill>
                <a:latin typeface="HP Simplified" pitchFamily="34" charset="0"/>
                <a:cs typeface="HP Simplified" pitchFamily="34" charset="0"/>
              </a:rPr>
              <a:t>Zhirnov</a:t>
            </a:r>
            <a:r>
              <a:rPr lang="en-US" sz="1000" i="1" dirty="0" smtClean="0">
                <a:solidFill>
                  <a:srgbClr val="000000"/>
                </a:solidFill>
                <a:latin typeface="HP Simplified" pitchFamily="34" charset="0"/>
                <a:cs typeface="HP Simplified" pitchFamily="34" charset="0"/>
              </a:rPr>
              <a:t>, Semiconductor Research Corporation)</a:t>
            </a:r>
          </a:p>
        </p:txBody>
      </p:sp>
      <p:sp>
        <p:nvSpPr>
          <p:cNvPr id="9" name="TextBox 8"/>
          <p:cNvSpPr txBox="1"/>
          <p:nvPr/>
        </p:nvSpPr>
        <p:spPr>
          <a:xfrm>
            <a:off x="5652198" y="785228"/>
            <a:ext cx="3160125" cy="3847207"/>
          </a:xfrm>
          <a:prstGeom prst="rect">
            <a:avLst/>
          </a:prstGeom>
          <a:noFill/>
        </p:spPr>
        <p:txBody>
          <a:bodyPr wrap="square" rtlCol="0">
            <a:spAutoFit/>
          </a:bodyPr>
          <a:lstStyle/>
          <a:p>
            <a:pPr marL="0" defTabSz="430213">
              <a:spcAft>
                <a:spcPts val="400"/>
              </a:spcAft>
              <a:buSzPct val="100000"/>
            </a:pPr>
            <a:r>
              <a:rPr lang="en-US" sz="1600" b="1" dirty="0" smtClean="0">
                <a:solidFill>
                  <a:srgbClr val="000000"/>
                </a:solidFill>
                <a:latin typeface="HP Simplified" pitchFamily="34" charset="0"/>
                <a:cs typeface="HP Simplified" pitchFamily="34" charset="0"/>
              </a:rPr>
              <a:t>14 nm </a:t>
            </a:r>
            <a:r>
              <a:rPr lang="en-US" sz="1600" dirty="0" smtClean="0">
                <a:solidFill>
                  <a:srgbClr val="000000"/>
                </a:solidFill>
                <a:latin typeface="HP Simplified" pitchFamily="34" charset="0"/>
                <a:cs typeface="HP Simplified" pitchFamily="34" charset="0"/>
              </a:rPr>
              <a:t>circuits are shipping now</a:t>
            </a:r>
          </a:p>
          <a:p>
            <a:pPr marL="0" defTabSz="430213">
              <a:spcAft>
                <a:spcPts val="400"/>
              </a:spcAft>
              <a:buSzPct val="100000"/>
            </a:pPr>
            <a:endParaRPr lang="en-US" sz="1600" b="1" dirty="0">
              <a:solidFill>
                <a:srgbClr val="000000"/>
              </a:solidFill>
              <a:latin typeface="HP Simplified" pitchFamily="34" charset="0"/>
              <a:cs typeface="HP Simplified" pitchFamily="34" charset="0"/>
            </a:endParaRPr>
          </a:p>
          <a:p>
            <a:pPr marL="0" defTabSz="430213">
              <a:spcAft>
                <a:spcPts val="400"/>
              </a:spcAft>
              <a:buSzPct val="100000"/>
            </a:pPr>
            <a:r>
              <a:rPr lang="en-US" sz="1600" b="1" dirty="0" smtClean="0">
                <a:solidFill>
                  <a:srgbClr val="000000"/>
                </a:solidFill>
                <a:latin typeface="HP Simplified" pitchFamily="34" charset="0"/>
                <a:cs typeface="HP Simplified" pitchFamily="34" charset="0"/>
              </a:rPr>
              <a:t>5nm</a:t>
            </a:r>
            <a:r>
              <a:rPr lang="en-US" sz="1600" dirty="0" smtClean="0">
                <a:solidFill>
                  <a:srgbClr val="000000"/>
                </a:solidFill>
                <a:latin typeface="HP Simplified" pitchFamily="34" charset="0"/>
                <a:cs typeface="HP Simplified" pitchFamily="34" charset="0"/>
              </a:rPr>
              <a:t> is now viewed as the end of Moore’s law, based on either physics or economics </a:t>
            </a:r>
            <a:r>
              <a:rPr lang="en-US" sz="1600" dirty="0" smtClean="0">
                <a:solidFill>
                  <a:srgbClr val="000000"/>
                </a:solidFill>
                <a:latin typeface="HP Simplified" pitchFamily="34" charset="0"/>
                <a:cs typeface="HP Simplified" pitchFamily="34" charset="0"/>
              </a:rPr>
              <a:t>circa </a:t>
            </a:r>
            <a:r>
              <a:rPr lang="en-US" sz="1600" dirty="0" smtClean="0">
                <a:solidFill>
                  <a:srgbClr val="000000"/>
                </a:solidFill>
                <a:latin typeface="HP Simplified" pitchFamily="34" charset="0"/>
                <a:cs typeface="HP Simplified" pitchFamily="34" charset="0"/>
              </a:rPr>
              <a:t>2021!</a:t>
            </a:r>
          </a:p>
          <a:p>
            <a:pPr marL="0" defTabSz="430213">
              <a:spcAft>
                <a:spcPts val="400"/>
              </a:spcAft>
              <a:buSzPct val="100000"/>
            </a:pPr>
            <a:endParaRPr lang="en-US" sz="1600" b="1" dirty="0">
              <a:solidFill>
                <a:srgbClr val="000000"/>
              </a:solidFill>
              <a:latin typeface="HP Simplified" pitchFamily="34" charset="0"/>
              <a:cs typeface="HP Simplified" pitchFamily="34" charset="0"/>
            </a:endParaRPr>
          </a:p>
          <a:p>
            <a:pPr lvl="0" defTabSz="430213">
              <a:spcAft>
                <a:spcPts val="400"/>
              </a:spcAft>
              <a:buSzPct val="100000"/>
            </a:pPr>
            <a:r>
              <a:rPr lang="en-US" sz="1600" dirty="0">
                <a:solidFill>
                  <a:srgbClr val="000000"/>
                </a:solidFill>
                <a:latin typeface="HP Simplified" pitchFamily="34" charset="0"/>
                <a:cs typeface="HP Simplified" pitchFamily="34" charset="0"/>
              </a:rPr>
              <a:t>C</a:t>
            </a:r>
            <a:r>
              <a:rPr lang="en-US" sz="1600" dirty="0" smtClean="0">
                <a:solidFill>
                  <a:srgbClr val="000000"/>
                </a:solidFill>
                <a:latin typeface="HP Simplified" pitchFamily="34" charset="0"/>
                <a:cs typeface="HP Simplified" pitchFamily="34" charset="0"/>
              </a:rPr>
              <a:t>hallenges </a:t>
            </a:r>
            <a:r>
              <a:rPr lang="en-US" sz="1600" dirty="0">
                <a:solidFill>
                  <a:srgbClr val="000000"/>
                </a:solidFill>
                <a:latin typeface="HP Simplified" pitchFamily="34" charset="0"/>
                <a:cs typeface="HP Simplified" pitchFamily="34" charset="0"/>
              </a:rPr>
              <a:t>in getting below </a:t>
            </a:r>
            <a:r>
              <a:rPr lang="en-US" sz="1600" dirty="0" smtClean="0">
                <a:solidFill>
                  <a:srgbClr val="000000"/>
                </a:solidFill>
                <a:latin typeface="HP Simplified" pitchFamily="34" charset="0"/>
                <a:cs typeface="HP Simplified" pitchFamily="34" charset="0"/>
              </a:rPr>
              <a:t>10 nm</a:t>
            </a:r>
            <a:r>
              <a:rPr lang="en-US" sz="1600" dirty="0">
                <a:solidFill>
                  <a:srgbClr val="000000"/>
                </a:solidFill>
                <a:latin typeface="HP Simplified" pitchFamily="34" charset="0"/>
                <a:cs typeface="HP Simplified" pitchFamily="34" charset="0"/>
              </a:rPr>
              <a:t>: </a:t>
            </a:r>
            <a:r>
              <a:rPr lang="en-US" sz="1600" dirty="0" smtClean="0">
                <a:solidFill>
                  <a:srgbClr val="000000"/>
                </a:solidFill>
                <a:latin typeface="HP Simplified" pitchFamily="34" charset="0"/>
                <a:cs typeface="HP Simplified" pitchFamily="34" charset="0"/>
              </a:rPr>
              <a:t> 	EUV </a:t>
            </a:r>
            <a:r>
              <a:rPr lang="en-US" sz="1600" dirty="0">
                <a:solidFill>
                  <a:srgbClr val="000000"/>
                </a:solidFill>
                <a:latin typeface="HP Simplified" pitchFamily="34" charset="0"/>
                <a:cs typeface="HP Simplified" pitchFamily="34" charset="0"/>
              </a:rPr>
              <a:t>or </a:t>
            </a:r>
            <a:r>
              <a:rPr lang="en-US" sz="1600" dirty="0" smtClean="0">
                <a:solidFill>
                  <a:srgbClr val="000000"/>
                </a:solidFill>
                <a:latin typeface="HP Simplified" pitchFamily="34" charset="0"/>
                <a:cs typeface="HP Simplified" pitchFamily="34" charset="0"/>
              </a:rPr>
              <a:t>quadruple exposure 	immersion patterning</a:t>
            </a:r>
          </a:p>
          <a:p>
            <a:pPr lvl="0" defTabSz="430213">
              <a:spcAft>
                <a:spcPts val="400"/>
              </a:spcAft>
              <a:buSzPct val="100000"/>
            </a:pPr>
            <a:r>
              <a:rPr lang="en-US" sz="1600" dirty="0">
                <a:solidFill>
                  <a:srgbClr val="000000"/>
                </a:solidFill>
                <a:latin typeface="HP Simplified" pitchFamily="34" charset="0"/>
                <a:cs typeface="HP Simplified" pitchFamily="34" charset="0"/>
              </a:rPr>
              <a:t>	</a:t>
            </a:r>
            <a:r>
              <a:rPr lang="en-US" sz="1600" dirty="0" smtClean="0">
                <a:solidFill>
                  <a:srgbClr val="000000"/>
                </a:solidFill>
                <a:latin typeface="HP Simplified" pitchFamily="34" charset="0"/>
                <a:cs typeface="HP Simplified" pitchFamily="34" charset="0"/>
              </a:rPr>
              <a:t>Single monolayer thick active 	layers inside the devices</a:t>
            </a:r>
          </a:p>
          <a:p>
            <a:pPr lvl="0" defTabSz="430213">
              <a:spcAft>
                <a:spcPts val="400"/>
              </a:spcAft>
              <a:buSzPct val="100000"/>
            </a:pPr>
            <a:r>
              <a:rPr lang="en-US" sz="1600" dirty="0" smtClean="0">
                <a:solidFill>
                  <a:srgbClr val="000000"/>
                </a:solidFill>
                <a:latin typeface="HP Simplified" pitchFamily="34" charset="0"/>
                <a:cs typeface="HP Simplified" pitchFamily="34" charset="0"/>
              </a:rPr>
              <a:t>Future improvements come from new </a:t>
            </a:r>
            <a:r>
              <a:rPr lang="en-US" sz="1600" dirty="0" smtClean="0">
                <a:solidFill>
                  <a:srgbClr val="000000"/>
                </a:solidFill>
                <a:latin typeface="HP Simplified" pitchFamily="34" charset="0"/>
                <a:cs typeface="HP Simplified" pitchFamily="34" charset="0"/>
              </a:rPr>
              <a:t>materials, structures and architectures</a:t>
            </a:r>
            <a:endParaRPr lang="en-US" sz="16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10103184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4536" y="102785"/>
            <a:ext cx="8117206" cy="430887"/>
          </a:xfrm>
        </p:spPr>
        <p:txBody>
          <a:bodyPr/>
          <a:lstStyle/>
          <a:p>
            <a:r>
              <a:rPr lang="en-US" dirty="0" smtClean="0"/>
              <a:t>The “Sensible Machine” response to OSTP RFI</a:t>
            </a:r>
            <a:endParaRPr lang="en-US" dirty="0"/>
          </a:p>
        </p:txBody>
      </p:sp>
      <p:sp>
        <p:nvSpPr>
          <p:cNvPr id="4" name="Content Placeholder 3"/>
          <p:cNvSpPr>
            <a:spLocks noGrp="1"/>
          </p:cNvSpPr>
          <p:nvPr>
            <p:ph sz="quarter" idx="10"/>
          </p:nvPr>
        </p:nvSpPr>
        <p:spPr>
          <a:xfrm>
            <a:off x="362858" y="734224"/>
            <a:ext cx="8361794" cy="3822703"/>
          </a:xfrm>
        </p:spPr>
        <p:txBody>
          <a:bodyPr/>
          <a:lstStyle/>
          <a:p>
            <a:pPr marL="0" indent="0">
              <a:buNone/>
            </a:pPr>
            <a:r>
              <a:rPr lang="en-US" sz="2400" dirty="0"/>
              <a:t>The central thesis of this white paper is that although our present understanding of brains is limited, we know enough now to design and build circuits that can accelerate certain computational tasks; and as we learn more about how brains communicate and process information, we will be able to harness that understanding to create a new exponential growth path for computing technology</a:t>
            </a:r>
            <a:r>
              <a:rPr lang="en-US" sz="2400" dirty="0" smtClean="0"/>
              <a:t>.</a:t>
            </a:r>
          </a:p>
          <a:p>
            <a:pPr marL="0" indent="0">
              <a:buNone/>
            </a:pPr>
            <a:endParaRPr lang="en-US" sz="2400" dirty="0"/>
          </a:p>
          <a:p>
            <a:pPr marL="0" indent="0">
              <a:buNone/>
            </a:pPr>
            <a:r>
              <a:rPr lang="en-US" sz="2400" dirty="0" smtClean="0"/>
              <a:t>I believe this statement much more now than when I first wrote it. </a:t>
            </a:r>
          </a:p>
        </p:txBody>
      </p:sp>
    </p:spTree>
    <p:extLst>
      <p:ext uri="{BB962C8B-B14F-4D97-AF65-F5344CB8AC3E}">
        <p14:creationId xmlns:p14="http://schemas.microsoft.com/office/powerpoint/2010/main" val="4189686804"/>
      </p:ext>
    </p:extLst>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Text Box 5"/>
          <p:cNvSpPr txBox="1">
            <a:spLocks noChangeArrowheads="1"/>
          </p:cNvSpPr>
          <p:nvPr/>
        </p:nvSpPr>
        <p:spPr bwMode="auto">
          <a:xfrm>
            <a:off x="3361474" y="1009016"/>
            <a:ext cx="4882896"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14300" indent="-1143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spcAft>
                <a:spcPct val="10000"/>
              </a:spcAft>
            </a:pPr>
            <a:r>
              <a:rPr lang="en-US" sz="2000" b="1" dirty="0" smtClean="0">
                <a:solidFill>
                  <a:schemeClr val="accent1">
                    <a:lumMod val="75000"/>
                  </a:schemeClr>
                </a:solidFill>
                <a:latin typeface="+mn-lt"/>
              </a:rPr>
              <a:t>&lt;25 Watts</a:t>
            </a:r>
            <a:r>
              <a:rPr lang="en-US" sz="2000" b="1" dirty="0">
                <a:solidFill>
                  <a:schemeClr val="accent1">
                    <a:lumMod val="75000"/>
                  </a:schemeClr>
                </a:solidFill>
                <a:latin typeface="+mn-lt"/>
              </a:rPr>
              <a:t> </a:t>
            </a:r>
            <a:r>
              <a:rPr lang="en-US" sz="2000" b="1" dirty="0" smtClean="0">
                <a:solidFill>
                  <a:schemeClr val="accent1">
                    <a:lumMod val="75000"/>
                  </a:schemeClr>
                </a:solidFill>
                <a:latin typeface="+mn-lt"/>
              </a:rPr>
              <a:t>@ 100 Hz</a:t>
            </a:r>
          </a:p>
          <a:p>
            <a:pPr>
              <a:spcAft>
                <a:spcPct val="10000"/>
              </a:spcAft>
            </a:pPr>
            <a:endParaRPr lang="en-US" sz="2000" b="1" dirty="0">
              <a:solidFill>
                <a:schemeClr val="accent1">
                  <a:lumMod val="75000"/>
                </a:schemeClr>
              </a:solidFill>
              <a:latin typeface="+mn-lt"/>
            </a:endParaRPr>
          </a:p>
          <a:p>
            <a:pPr>
              <a:spcAft>
                <a:spcPct val="10000"/>
              </a:spcAft>
            </a:pPr>
            <a:r>
              <a:rPr lang="en-US" sz="2000" b="1" dirty="0" smtClean="0">
                <a:solidFill>
                  <a:schemeClr val="accent1">
                    <a:lumMod val="75000"/>
                  </a:schemeClr>
                </a:solidFill>
                <a:latin typeface="+mn-lt"/>
              </a:rPr>
              <a:t>What are the state variables for communication and computation?</a:t>
            </a:r>
          </a:p>
          <a:p>
            <a:pPr>
              <a:spcAft>
                <a:spcPct val="10000"/>
              </a:spcAft>
            </a:pPr>
            <a:endParaRPr lang="en-US" sz="2000" b="1" dirty="0">
              <a:solidFill>
                <a:schemeClr val="accent1">
                  <a:lumMod val="75000"/>
                </a:schemeClr>
              </a:solidFill>
              <a:latin typeface="+mn-lt"/>
            </a:endParaRPr>
          </a:p>
          <a:p>
            <a:pPr>
              <a:spcAft>
                <a:spcPct val="10000"/>
              </a:spcAft>
            </a:pPr>
            <a:r>
              <a:rPr lang="en-US" sz="2000" b="1" dirty="0" smtClean="0">
                <a:solidFill>
                  <a:schemeClr val="accent1">
                    <a:lumMod val="75000"/>
                  </a:schemeClr>
                </a:solidFill>
                <a:latin typeface="+mn-lt"/>
              </a:rPr>
              <a:t>Ion currents and molecular </a:t>
            </a:r>
            <a:r>
              <a:rPr lang="en-US" sz="2000" b="1" dirty="0" smtClean="0">
                <a:solidFill>
                  <a:schemeClr val="accent1">
                    <a:lumMod val="75000"/>
                  </a:schemeClr>
                </a:solidFill>
                <a:latin typeface="+mn-lt"/>
              </a:rPr>
              <a:t>concentrations:</a:t>
            </a:r>
            <a:endParaRPr lang="en-US" sz="2000" b="1" dirty="0" smtClean="0">
              <a:solidFill>
                <a:schemeClr val="accent1">
                  <a:lumMod val="75000"/>
                </a:schemeClr>
              </a:solidFill>
              <a:latin typeface="+mn-lt"/>
            </a:endParaRPr>
          </a:p>
          <a:p>
            <a:pPr>
              <a:spcAft>
                <a:spcPct val="10000"/>
              </a:spcAft>
            </a:pPr>
            <a:r>
              <a:rPr lang="en-US" sz="2000" b="1" dirty="0">
                <a:solidFill>
                  <a:schemeClr val="accent1">
                    <a:lumMod val="75000"/>
                  </a:schemeClr>
                </a:solidFill>
                <a:latin typeface="+mn-lt"/>
              </a:rPr>
              <a:t>	</a:t>
            </a:r>
            <a:r>
              <a:rPr lang="en-US" sz="2000" b="1" dirty="0" smtClean="0">
                <a:solidFill>
                  <a:schemeClr val="accent1">
                    <a:lumMod val="75000"/>
                  </a:schemeClr>
                </a:solidFill>
                <a:latin typeface="+mn-lt"/>
              </a:rPr>
              <a:t>very slow, high </a:t>
            </a:r>
            <a:r>
              <a:rPr lang="en-US" sz="2000" b="1" dirty="0" smtClean="0">
                <a:solidFill>
                  <a:schemeClr val="accent1">
                    <a:lumMod val="75000"/>
                  </a:schemeClr>
                </a:solidFill>
                <a:latin typeface="+mn-lt"/>
              </a:rPr>
              <a:t>energy </a:t>
            </a:r>
            <a:r>
              <a:rPr lang="en-US" sz="2000" b="1" dirty="0" smtClean="0">
                <a:solidFill>
                  <a:schemeClr val="accent1">
                    <a:lumMod val="75000"/>
                  </a:schemeClr>
                </a:solidFill>
                <a:latin typeface="+mn-lt"/>
              </a:rPr>
              <a:t>and inefficient!</a:t>
            </a:r>
            <a:endParaRPr lang="en-US" sz="2000" b="1" dirty="0" smtClean="0">
              <a:solidFill>
                <a:schemeClr val="accent1">
                  <a:lumMod val="75000"/>
                </a:schemeClr>
              </a:solidFill>
              <a:latin typeface="+mn-lt"/>
            </a:endParaRPr>
          </a:p>
          <a:p>
            <a:pPr>
              <a:spcAft>
                <a:spcPct val="10000"/>
              </a:spcAft>
            </a:pPr>
            <a:endParaRPr lang="en-US" sz="2000" b="1" dirty="0">
              <a:solidFill>
                <a:schemeClr val="accent1">
                  <a:lumMod val="75000"/>
                </a:schemeClr>
              </a:solidFill>
              <a:latin typeface="+mn-lt"/>
            </a:endParaRPr>
          </a:p>
          <a:p>
            <a:pPr>
              <a:spcAft>
                <a:spcPct val="10000"/>
              </a:spcAft>
            </a:pPr>
            <a:r>
              <a:rPr lang="en-US" sz="2000" b="1" dirty="0" smtClean="0">
                <a:solidFill>
                  <a:schemeClr val="accent1">
                    <a:lumMod val="75000"/>
                  </a:schemeClr>
                </a:solidFill>
                <a:latin typeface="+mn-lt"/>
              </a:rPr>
              <a:t>How is information processed by an extremely </a:t>
            </a:r>
            <a:r>
              <a:rPr lang="en-US" sz="2000" b="1" u="sng" dirty="0" smtClean="0">
                <a:solidFill>
                  <a:schemeClr val="accent1">
                    <a:lumMod val="75000"/>
                  </a:schemeClr>
                </a:solidFill>
                <a:latin typeface="+mn-lt"/>
              </a:rPr>
              <a:t>nonlinear dynamical system</a:t>
            </a:r>
            <a:r>
              <a:rPr lang="en-US" sz="2000" b="1" dirty="0" smtClean="0">
                <a:solidFill>
                  <a:schemeClr val="accent1">
                    <a:lumMod val="75000"/>
                  </a:schemeClr>
                </a:solidFill>
                <a:latin typeface="+mn-lt"/>
              </a:rPr>
              <a:t>?</a:t>
            </a:r>
          </a:p>
          <a:p>
            <a:pPr>
              <a:spcAft>
                <a:spcPct val="10000"/>
              </a:spcAft>
            </a:pPr>
            <a:endParaRPr lang="en-US" sz="2000" b="1" dirty="0">
              <a:solidFill>
                <a:schemeClr val="accent1">
                  <a:lumMod val="75000"/>
                </a:schemeClr>
              </a:solidFill>
              <a:latin typeface="+mn-lt"/>
            </a:endParaRPr>
          </a:p>
        </p:txBody>
      </p:sp>
      <p:sp>
        <p:nvSpPr>
          <p:cNvPr id="2" name="Title 1"/>
          <p:cNvSpPr>
            <a:spLocks noGrp="1"/>
          </p:cNvSpPr>
          <p:nvPr>
            <p:ph type="title"/>
          </p:nvPr>
        </p:nvSpPr>
        <p:spPr>
          <a:xfrm>
            <a:off x="333638" y="355644"/>
            <a:ext cx="5529575" cy="430887"/>
          </a:xfrm>
        </p:spPr>
        <p:txBody>
          <a:bodyPr/>
          <a:lstStyle/>
          <a:p>
            <a:r>
              <a:rPr lang="en-US" altLang="ko-KR" dirty="0" smtClean="0">
                <a:solidFill>
                  <a:srgbClr val="0070C0"/>
                </a:solidFill>
                <a:latin typeface="Futura Bk" panose="020B0502020204020303" pitchFamily="34" charset="0"/>
                <a:ea typeface="Gulim" panose="020B0600000101010101" pitchFamily="34" charset="-127"/>
              </a:rPr>
              <a:t>A model in </a:t>
            </a:r>
            <a:r>
              <a:rPr lang="en-US" altLang="ko-KR" u="sng" dirty="0" smtClean="0">
                <a:solidFill>
                  <a:srgbClr val="0070C0"/>
                </a:solidFill>
                <a:latin typeface="Futura Bk" panose="020B0502020204020303" pitchFamily="34" charset="0"/>
                <a:ea typeface="Gulim" panose="020B0600000101010101" pitchFamily="34" charset="-127"/>
              </a:rPr>
              <a:t>power</a:t>
            </a:r>
            <a:r>
              <a:rPr lang="en-US" altLang="ko-KR" dirty="0" smtClean="0">
                <a:solidFill>
                  <a:srgbClr val="0070C0"/>
                </a:solidFill>
                <a:latin typeface="Futura Bk" panose="020B0502020204020303" pitchFamily="34" charset="0"/>
                <a:ea typeface="Gulim" panose="020B0600000101010101" pitchFamily="34" charset="-127"/>
              </a:rPr>
              <a:t> efficiency</a:t>
            </a:r>
            <a:endParaRPr lang="en-US" dirty="0">
              <a:solidFill>
                <a:srgbClr val="0070C0"/>
              </a:solidFill>
            </a:endParaRPr>
          </a:p>
        </p:txBody>
      </p:sp>
      <p:grpSp>
        <p:nvGrpSpPr>
          <p:cNvPr id="4" name="Group 3"/>
          <p:cNvGrpSpPr/>
          <p:nvPr/>
        </p:nvGrpSpPr>
        <p:grpSpPr>
          <a:xfrm>
            <a:off x="475727" y="1381385"/>
            <a:ext cx="2642287" cy="2148199"/>
            <a:chOff x="721911" y="1381385"/>
            <a:chExt cx="2642287" cy="2148199"/>
          </a:xfrm>
        </p:grpSpPr>
        <p:pic>
          <p:nvPicPr>
            <p:cNvPr id="154626" name="Picture 2" descr="http://www.rudyard.org/wp-content/uploads/2013/09/human-br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11" y="1381385"/>
              <a:ext cx="2642287" cy="20794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61488" y="3291840"/>
              <a:ext cx="602710" cy="237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49551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a Neuromorphic Computing Program</a:t>
            </a:r>
            <a:endParaRPr lang="en-US" dirty="0"/>
          </a:p>
        </p:txBody>
      </p:sp>
      <p:sp>
        <p:nvSpPr>
          <p:cNvPr id="3" name="Slide Number Placeholder 2"/>
          <p:cNvSpPr>
            <a:spLocks noGrp="1"/>
          </p:cNvSpPr>
          <p:nvPr>
            <p:ph type="sldNum" sz="quarter" idx="12"/>
          </p:nvPr>
        </p:nvSpPr>
        <p:spPr/>
        <p:txBody>
          <a:bodyPr/>
          <a:lstStyle/>
          <a:p>
            <a:fld id="{00DE720E-C72B-42F0-AD69-52D60E3C605E}" type="slidenum">
              <a:rPr lang="en-US" smtClean="0">
                <a:solidFill>
                  <a:srgbClr val="E5E8E8">
                    <a:lumMod val="75000"/>
                  </a:srgbClr>
                </a:solidFill>
              </a:rPr>
              <a:pPr/>
              <a:t>9</a:t>
            </a:fld>
            <a:endParaRPr lang="en-US" dirty="0">
              <a:solidFill>
                <a:srgbClr val="E5E8E8">
                  <a:lumMod val="75000"/>
                </a:srgbClr>
              </a:solidFill>
            </a:endParaRPr>
          </a:p>
        </p:txBody>
      </p:sp>
      <p:sp>
        <p:nvSpPr>
          <p:cNvPr id="5" name="TextBox 4"/>
          <p:cNvSpPr txBox="1"/>
          <p:nvPr/>
        </p:nvSpPr>
        <p:spPr>
          <a:xfrm>
            <a:off x="262443" y="756744"/>
            <a:ext cx="8189407" cy="4011355"/>
          </a:xfrm>
          <a:prstGeom prst="rect">
            <a:avLst/>
          </a:prstGeom>
          <a:noFill/>
        </p:spPr>
        <p:txBody>
          <a:bodyPr wrap="square" rtlCol="0">
            <a:spAutoFit/>
          </a:bodyPr>
          <a:lstStyle/>
          <a:p>
            <a:pPr marL="0" defTabSz="430213">
              <a:spcAft>
                <a:spcPts val="400"/>
              </a:spcAft>
              <a:buSzPct val="100000"/>
            </a:pPr>
            <a:r>
              <a:rPr lang="en-US" sz="2800" dirty="0" smtClean="0">
                <a:solidFill>
                  <a:srgbClr val="000000"/>
                </a:solidFill>
                <a:latin typeface="HP Simplified" pitchFamily="34" charset="0"/>
                <a:cs typeface="HP Simplified" pitchFamily="34" charset="0"/>
              </a:rPr>
              <a:t>Look at existing programs in China:  three in Beijing</a:t>
            </a:r>
          </a:p>
          <a:p>
            <a:pPr marL="0" defTabSz="430213">
              <a:spcAft>
                <a:spcPts val="400"/>
              </a:spcAft>
              <a:buSzPct val="100000"/>
            </a:pPr>
            <a:r>
              <a:rPr lang="en-US" sz="2800" dirty="0" smtClean="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Peking University</a:t>
            </a:r>
          </a:p>
          <a:p>
            <a:pPr marL="0" defTabSz="430213">
              <a:spcAft>
                <a:spcPts val="400"/>
              </a:spcAft>
              <a:buSzPct val="100000"/>
            </a:pPr>
            <a:r>
              <a:rPr lang="en-US" sz="2400" dirty="0" smtClean="0">
                <a:solidFill>
                  <a:srgbClr val="000000"/>
                </a:solidFill>
                <a:latin typeface="HP Simplified" pitchFamily="34" charset="0"/>
                <a:cs typeface="HP Simplified" pitchFamily="34" charset="0"/>
              </a:rPr>
              <a:t>	Academia </a:t>
            </a:r>
            <a:r>
              <a:rPr lang="en-US" sz="2400" dirty="0" err="1" smtClean="0">
                <a:solidFill>
                  <a:srgbClr val="000000"/>
                </a:solidFill>
                <a:latin typeface="HP Simplified" pitchFamily="34" charset="0"/>
                <a:cs typeface="HP Simplified" pitchFamily="34" charset="0"/>
              </a:rPr>
              <a:t>Sinica</a:t>
            </a:r>
            <a:endParaRPr lang="en-US" sz="2400" dirty="0" smtClean="0">
              <a:solidFill>
                <a:srgbClr val="000000"/>
              </a:solidFill>
              <a:latin typeface="HP Simplified" pitchFamily="34" charset="0"/>
              <a:cs typeface="HP Simplified" pitchFamily="34" charset="0"/>
            </a:endParaRPr>
          </a:p>
          <a:p>
            <a:pPr marL="0" defTabSz="430213">
              <a:spcAft>
                <a:spcPts val="400"/>
              </a:spcAft>
              <a:buSzPct val="100000"/>
            </a:pPr>
            <a:r>
              <a:rPr lang="en-US" sz="2400" dirty="0" smtClean="0">
                <a:solidFill>
                  <a:srgbClr val="000000"/>
                </a:solidFill>
                <a:latin typeface="HP Simplified" pitchFamily="34" charset="0"/>
                <a:cs typeface="HP Simplified" pitchFamily="34" charset="0"/>
              </a:rPr>
              <a:t>	Tsinghua University – CBICR program</a:t>
            </a:r>
          </a:p>
          <a:p>
            <a:pPr marL="0" defTabSz="430213">
              <a:spcAft>
                <a:spcPts val="400"/>
              </a:spcAft>
              <a:buSzPct val="100000"/>
            </a:pPr>
            <a:r>
              <a:rPr lang="en-US" sz="2800" dirty="0">
                <a:solidFill>
                  <a:srgbClr val="000000"/>
                </a:solidFill>
                <a:latin typeface="HP Simplified" pitchFamily="34" charset="0"/>
                <a:cs typeface="HP Simplified" pitchFamily="34" charset="0"/>
              </a:rPr>
              <a:t>	</a:t>
            </a:r>
            <a:r>
              <a:rPr lang="en-US" sz="2800" dirty="0" smtClean="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Operating for three years</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35 faculty from seven departments in eight groups</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Well conceived, led and funded (internally by Tsinghua)</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Already </a:t>
            </a:r>
            <a:r>
              <a:rPr lang="en-US" sz="2400" dirty="0" err="1" smtClean="0">
                <a:solidFill>
                  <a:srgbClr val="000000"/>
                </a:solidFill>
                <a:latin typeface="HP Simplified" pitchFamily="34" charset="0"/>
                <a:cs typeface="HP Simplified" pitchFamily="34" charset="0"/>
              </a:rPr>
              <a:t>fabbed</a:t>
            </a:r>
            <a:r>
              <a:rPr lang="en-US" sz="2400" dirty="0" smtClean="0">
                <a:solidFill>
                  <a:srgbClr val="000000"/>
                </a:solidFill>
                <a:latin typeface="HP Simplified" pitchFamily="34" charset="0"/>
                <a:cs typeface="HP Simplified" pitchFamily="34" charset="0"/>
              </a:rPr>
              <a:t> two chips with a third taped out</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Wants to expand program internationally</a:t>
            </a:r>
            <a:endParaRPr lang="en-US" sz="28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439825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0DE720E-C72B-42F0-AD69-52D60E3C605E}" type="slidenum">
              <a:rPr lang="en-US" smtClean="0">
                <a:solidFill>
                  <a:srgbClr val="E5E8E8">
                    <a:lumMod val="75000"/>
                  </a:srgbClr>
                </a:solidFill>
              </a:rPr>
              <a:pPr/>
              <a:t>10</a:t>
            </a:fld>
            <a:endParaRPr lang="en-US" dirty="0">
              <a:solidFill>
                <a:srgbClr val="E5E8E8">
                  <a:lumMod val="75000"/>
                </a:srgbClr>
              </a:solidFill>
            </a:endParaRPr>
          </a:p>
        </p:txBody>
      </p:sp>
      <p:pic>
        <p:nvPicPr>
          <p:cNvPr id="6" name="Picture 5"/>
          <p:cNvPicPr>
            <a:picLocks noChangeAspect="1"/>
          </p:cNvPicPr>
          <p:nvPr/>
        </p:nvPicPr>
        <p:blipFill>
          <a:blip r:embed="rId2"/>
          <a:stretch>
            <a:fillRect/>
          </a:stretch>
        </p:blipFill>
        <p:spPr>
          <a:xfrm>
            <a:off x="273050" y="329001"/>
            <a:ext cx="6622032" cy="4568625"/>
          </a:xfrm>
          <a:prstGeom prst="rect">
            <a:avLst/>
          </a:prstGeom>
        </p:spPr>
      </p:pic>
      <p:sp>
        <p:nvSpPr>
          <p:cNvPr id="8" name="Title 1"/>
          <p:cNvSpPr txBox="1">
            <a:spLocks/>
          </p:cNvSpPr>
          <p:nvPr/>
        </p:nvSpPr>
        <p:spPr bwMode="black">
          <a:xfrm>
            <a:off x="3968514" y="152793"/>
            <a:ext cx="4477126" cy="430887"/>
          </a:xfrm>
          <a:prstGeom prst="rect">
            <a:avLst/>
          </a:prstGeom>
          <a:ln>
            <a:noFill/>
          </a:ln>
        </p:spPr>
        <p:txBody>
          <a:bodyPr vert="horz" wrap="square" lIns="0" tIns="0" rIns="0" bIns="0" rtlCol="0" anchor="t" anchorCtr="0">
            <a:noAutofit/>
          </a:bodyPr>
          <a:lst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a:lstStyle>
          <a:p>
            <a:r>
              <a:rPr lang="en-US" dirty="0" smtClean="0"/>
              <a:t>Review of CIBCR Tsinghua U.</a:t>
            </a:r>
            <a:endParaRPr lang="en-US" dirty="0"/>
          </a:p>
        </p:txBody>
      </p:sp>
    </p:spTree>
    <p:extLst>
      <p:ext uri="{BB962C8B-B14F-4D97-AF65-F5344CB8AC3E}">
        <p14:creationId xmlns:p14="http://schemas.microsoft.com/office/powerpoint/2010/main" val="12479802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Structure of a US Neuromorphic Computing Program</a:t>
            </a:r>
            <a:endParaRPr lang="en-US" dirty="0"/>
          </a:p>
        </p:txBody>
      </p:sp>
      <p:sp>
        <p:nvSpPr>
          <p:cNvPr id="5" name="TextBox 4"/>
          <p:cNvSpPr txBox="1"/>
          <p:nvPr/>
        </p:nvSpPr>
        <p:spPr>
          <a:xfrm>
            <a:off x="273348" y="713434"/>
            <a:ext cx="8498863" cy="3990836"/>
          </a:xfrm>
          <a:prstGeom prst="rect">
            <a:avLst/>
          </a:prstGeom>
          <a:noFill/>
        </p:spPr>
        <p:txBody>
          <a:bodyPr wrap="square" rtlCol="0">
            <a:spAutoFit/>
          </a:bodyPr>
          <a:lstStyle/>
          <a:p>
            <a:pPr defTabSz="430213">
              <a:spcAft>
                <a:spcPts val="400"/>
              </a:spcAft>
              <a:buSzPct val="100000"/>
            </a:pPr>
            <a:r>
              <a:rPr lang="en-US" sz="2000" dirty="0" smtClean="0">
                <a:solidFill>
                  <a:srgbClr val="000000"/>
                </a:solidFill>
                <a:latin typeface="HP Simplified" pitchFamily="34" charset="0"/>
                <a:cs typeface="HP Simplified" pitchFamily="34" charset="0"/>
              </a:rPr>
              <a:t>1.  Connect Theory of Computation with Neuroscience and Nonlinear Dynamics</a:t>
            </a:r>
          </a:p>
          <a:p>
            <a:pPr defTabSz="430213">
              <a:spcAft>
                <a:spcPts val="400"/>
              </a:spcAft>
              <a:buSzPct val="100000"/>
            </a:pPr>
            <a:r>
              <a:rPr lang="en-US" sz="2000" dirty="0" smtClean="0">
                <a:solidFill>
                  <a:srgbClr val="000000"/>
                </a:solidFill>
                <a:latin typeface="HP Simplified" pitchFamily="34" charset="0"/>
                <a:cs typeface="HP Simplified" pitchFamily="34" charset="0"/>
              </a:rPr>
              <a:t>      e.g. Boolean, CNN, </a:t>
            </a:r>
            <a:r>
              <a:rPr lang="en-US" sz="2000" dirty="0" err="1" smtClean="0">
                <a:solidFill>
                  <a:srgbClr val="000000"/>
                </a:solidFill>
                <a:latin typeface="HP Simplified" pitchFamily="34" charset="0"/>
                <a:cs typeface="HP Simplified" pitchFamily="34" charset="0"/>
              </a:rPr>
              <a:t>Baysian</a:t>
            </a:r>
            <a:r>
              <a:rPr lang="en-US" sz="2000" dirty="0" smtClean="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Inference, Energy-Based Models, Markov Chains</a:t>
            </a:r>
            <a:r>
              <a:rPr lang="en-US" sz="2000" dirty="0" smtClean="0">
                <a:solidFill>
                  <a:srgbClr val="000000"/>
                </a:solidFill>
                <a:latin typeface="HP Simplified" pitchFamily="34" charset="0"/>
                <a:cs typeface="HP Simplified" pitchFamily="34" charset="0"/>
              </a:rPr>
              <a:t>        </a:t>
            </a:r>
          </a:p>
          <a:p>
            <a:pPr defTabSz="430213">
              <a:spcAft>
                <a:spcPts val="400"/>
              </a:spcAft>
              <a:buSzPct val="100000"/>
            </a:pPr>
            <a:r>
              <a:rPr lang="en-US" sz="2000" dirty="0" smtClean="0">
                <a:solidFill>
                  <a:srgbClr val="000000"/>
                </a:solidFill>
                <a:latin typeface="HP Simplified" pitchFamily="34" charset="0"/>
                <a:cs typeface="HP Simplified" pitchFamily="34" charset="0"/>
              </a:rPr>
              <a:t>2.  Architecture of the Brain and Relation to Computing and Learning</a:t>
            </a:r>
          </a:p>
          <a:p>
            <a:pPr defTabSz="430213">
              <a:spcAft>
                <a:spcPts val="400"/>
              </a:spcAft>
              <a:buSzPct val="100000"/>
            </a:pPr>
            <a:r>
              <a:rPr lang="en-US" sz="2000" dirty="0" smtClean="0">
                <a:solidFill>
                  <a:srgbClr val="000000"/>
                </a:solidFill>
                <a:latin typeface="HP Simplified" pitchFamily="34" charset="0"/>
                <a:cs typeface="HP Simplified" pitchFamily="34" charset="0"/>
              </a:rPr>
              <a:t>      Theories of Mind:  </a:t>
            </a:r>
            <a:r>
              <a:rPr lang="en-US" sz="2000" dirty="0" err="1" smtClean="0">
                <a:solidFill>
                  <a:srgbClr val="000000"/>
                </a:solidFill>
                <a:latin typeface="HP Simplified" pitchFamily="34" charset="0"/>
                <a:cs typeface="HP Simplified" pitchFamily="34" charset="0"/>
              </a:rPr>
              <a:t>Albus</a:t>
            </a:r>
            <a:r>
              <a:rPr lang="en-US" sz="2000" dirty="0" smtClean="0">
                <a:solidFill>
                  <a:srgbClr val="000000"/>
                </a:solidFill>
                <a:latin typeface="HP Simplified" pitchFamily="34" charset="0"/>
                <a:cs typeface="HP Simplified" pitchFamily="34" charset="0"/>
              </a:rPr>
              <a:t>, </a:t>
            </a:r>
            <a:r>
              <a:rPr lang="en-US" sz="2000" dirty="0" err="1" smtClean="0">
                <a:solidFill>
                  <a:srgbClr val="000000"/>
                </a:solidFill>
                <a:latin typeface="HP Simplified" pitchFamily="34" charset="0"/>
                <a:cs typeface="HP Simplified" pitchFamily="34" charset="0"/>
              </a:rPr>
              <a:t>Eliasmith</a:t>
            </a:r>
            <a:r>
              <a:rPr lang="en-US" sz="2000" dirty="0" smtClean="0">
                <a:solidFill>
                  <a:srgbClr val="000000"/>
                </a:solidFill>
                <a:latin typeface="HP Simplified" pitchFamily="34" charset="0"/>
                <a:cs typeface="HP Simplified" pitchFamily="34" charset="0"/>
              </a:rPr>
              <a:t>, </a:t>
            </a:r>
            <a:r>
              <a:rPr lang="en-US" sz="2000" dirty="0" err="1" smtClean="0">
                <a:solidFill>
                  <a:srgbClr val="000000"/>
                </a:solidFill>
                <a:latin typeface="HP Simplified" pitchFamily="34" charset="0"/>
                <a:cs typeface="HP Simplified" pitchFamily="34" charset="0"/>
              </a:rPr>
              <a:t>Grossberg</a:t>
            </a:r>
            <a:r>
              <a:rPr lang="en-US" sz="2000" dirty="0" smtClean="0">
                <a:solidFill>
                  <a:srgbClr val="000000"/>
                </a:solidFill>
                <a:latin typeface="HP Simplified" pitchFamily="34" charset="0"/>
                <a:cs typeface="HP Simplified" pitchFamily="34" charset="0"/>
              </a:rPr>
              <a:t>, Mead, many others    </a:t>
            </a:r>
          </a:p>
          <a:p>
            <a:pPr defTabSz="430213">
              <a:spcAft>
                <a:spcPts val="400"/>
              </a:spcAft>
              <a:buSzPct val="100000"/>
            </a:pPr>
            <a:r>
              <a:rPr lang="en-US" sz="2000" dirty="0" smtClean="0">
                <a:solidFill>
                  <a:srgbClr val="000000"/>
                </a:solidFill>
                <a:latin typeface="HP Simplified" pitchFamily="34" charset="0"/>
                <a:cs typeface="HP Simplified" pitchFamily="34" charset="0"/>
              </a:rPr>
              <a:t>3.  Simulation of Computational Models and Systems</a:t>
            </a:r>
          </a:p>
          <a:p>
            <a:pPr defTabSz="430213">
              <a:spcAft>
                <a:spcPts val="400"/>
              </a:spcAft>
              <a:buSzPct val="100000"/>
            </a:pPr>
            <a:r>
              <a:rPr lang="en-US" sz="2000" dirty="0" smtClean="0">
                <a:solidFill>
                  <a:srgbClr val="000000"/>
                </a:solidFill>
                <a:latin typeface="HP Simplified" pitchFamily="34" charset="0"/>
                <a:cs typeface="HP Simplified" pitchFamily="34" charset="0"/>
              </a:rPr>
              <a:t>4.  System Software, Algorithms &amp; Apps – Make it Programmable/Adaptable </a:t>
            </a:r>
          </a:p>
          <a:p>
            <a:pPr defTabSz="430213">
              <a:spcAft>
                <a:spcPts val="400"/>
              </a:spcAft>
              <a:buSzPct val="100000"/>
            </a:pPr>
            <a:r>
              <a:rPr lang="en-US" sz="2000" dirty="0" smtClean="0">
                <a:solidFill>
                  <a:srgbClr val="000000"/>
                </a:solidFill>
                <a:latin typeface="HP Simplified" pitchFamily="34" charset="0"/>
                <a:cs typeface="HP Simplified" pitchFamily="34" charset="0"/>
              </a:rPr>
              <a:t>5.  Chip Design – System-on-Chip:  Accelerators, Learning and Controllers</a:t>
            </a:r>
          </a:p>
          <a:p>
            <a:pPr defTabSz="430213">
              <a:spcAft>
                <a:spcPts val="400"/>
              </a:spcAft>
              <a:buSzPct val="100000"/>
            </a:pPr>
            <a:r>
              <a:rPr lang="en-US" sz="20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     Compatible with standard processors, memory and data bus </a:t>
            </a:r>
            <a:endParaRPr lang="en-US" sz="2000" dirty="0" smtClean="0">
              <a:solidFill>
                <a:srgbClr val="000000"/>
              </a:solidFill>
              <a:latin typeface="HP Simplified" pitchFamily="34" charset="0"/>
              <a:cs typeface="HP Simplified" pitchFamily="34" charset="0"/>
            </a:endParaRPr>
          </a:p>
          <a:p>
            <a:pPr defTabSz="430213">
              <a:spcAft>
                <a:spcPts val="400"/>
              </a:spcAft>
              <a:buSzPct val="100000"/>
            </a:pPr>
            <a:r>
              <a:rPr lang="en-US" sz="2000" dirty="0" smtClean="0">
                <a:solidFill>
                  <a:srgbClr val="000000"/>
                </a:solidFill>
                <a:latin typeface="HP Simplified" pitchFamily="34" charset="0"/>
                <a:cs typeface="HP Simplified" pitchFamily="34" charset="0"/>
              </a:rPr>
              <a:t>6.   Chip Processing and Integration – Full Service Back End of Line on CMOS</a:t>
            </a:r>
          </a:p>
          <a:p>
            <a:pPr defTabSz="430213">
              <a:spcAft>
                <a:spcPts val="400"/>
              </a:spcAft>
              <a:buSzPct val="100000"/>
            </a:pPr>
            <a:r>
              <a:rPr lang="en-US" sz="2000" dirty="0" smtClean="0">
                <a:solidFill>
                  <a:srgbClr val="000000"/>
                </a:solidFill>
                <a:latin typeface="HP Simplified" pitchFamily="34" charset="0"/>
                <a:cs typeface="HP Simplified" pitchFamily="34" charset="0"/>
              </a:rPr>
              <a:t>       DoE </a:t>
            </a:r>
            <a:r>
              <a:rPr lang="en-US" sz="2000" dirty="0"/>
              <a:t>Nanoscale Science Research Centers (</a:t>
            </a:r>
            <a:r>
              <a:rPr lang="en-US" sz="2000" dirty="0" smtClean="0"/>
              <a:t>NSRCs) – e.g. CINT</a:t>
            </a:r>
            <a:endParaRPr lang="en-US" sz="2000" dirty="0" smtClean="0">
              <a:solidFill>
                <a:srgbClr val="000000"/>
              </a:solidFill>
              <a:latin typeface="HP Simplified" pitchFamily="34" charset="0"/>
              <a:cs typeface="HP Simplified" pitchFamily="34" charset="0"/>
            </a:endParaRPr>
          </a:p>
          <a:p>
            <a:pPr defTabSz="430213">
              <a:spcAft>
                <a:spcPts val="400"/>
              </a:spcAft>
              <a:buSzPct val="100000"/>
            </a:pPr>
            <a:r>
              <a:rPr lang="en-US" sz="2000" dirty="0" smtClean="0">
                <a:solidFill>
                  <a:srgbClr val="000000"/>
                </a:solidFill>
                <a:latin typeface="HP Simplified" pitchFamily="34" charset="0"/>
                <a:cs typeface="HP Simplified" pitchFamily="34" charset="0"/>
              </a:rPr>
              <a:t>7.  Devices and Materials – </a:t>
            </a:r>
            <a:r>
              <a:rPr lang="en-US" sz="2000" i="1" dirty="0" smtClean="0">
                <a:solidFill>
                  <a:srgbClr val="000000"/>
                </a:solidFill>
                <a:latin typeface="HP Simplified" pitchFamily="34" charset="0"/>
                <a:cs typeface="HP Simplified" pitchFamily="34" charset="0"/>
              </a:rPr>
              <a:t>in situ</a:t>
            </a:r>
            <a:r>
              <a:rPr lang="en-US" sz="2000" dirty="0" smtClean="0">
                <a:solidFill>
                  <a:srgbClr val="000000"/>
                </a:solidFill>
                <a:latin typeface="HP Simplified" pitchFamily="34" charset="0"/>
                <a:cs typeface="HP Simplified" pitchFamily="34" charset="0"/>
              </a:rPr>
              <a:t> and </a:t>
            </a:r>
            <a:r>
              <a:rPr lang="en-US" sz="2000" i="1" dirty="0" smtClean="0">
                <a:solidFill>
                  <a:srgbClr val="000000"/>
                </a:solidFill>
                <a:latin typeface="HP Simplified" pitchFamily="34" charset="0"/>
                <a:cs typeface="HP Simplified" pitchFamily="34" charset="0"/>
              </a:rPr>
              <a:t>in operando</a:t>
            </a:r>
            <a:r>
              <a:rPr lang="en-US" sz="2000" dirty="0" smtClean="0">
                <a:solidFill>
                  <a:srgbClr val="000000"/>
                </a:solidFill>
                <a:latin typeface="HP Simplified" pitchFamily="34" charset="0"/>
                <a:cs typeface="HP Simplified" pitchFamily="34" charset="0"/>
              </a:rPr>
              <a:t> test and measurement</a:t>
            </a:r>
            <a:endParaRPr lang="en-US" sz="20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2644868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1981" y="140676"/>
            <a:ext cx="8490859" cy="584775"/>
          </a:xfrm>
          <a:prstGeom prst="rect">
            <a:avLst/>
          </a:prstGeom>
          <a:noFill/>
        </p:spPr>
        <p:txBody>
          <a:bodyPr wrap="square" rtlCol="0">
            <a:spAutoFit/>
          </a:bodyPr>
          <a:lstStyle/>
          <a:p>
            <a:pPr marL="0" defTabSz="430213">
              <a:spcAft>
                <a:spcPts val="400"/>
              </a:spcAft>
              <a:buSzPct val="100000"/>
            </a:pPr>
            <a:r>
              <a:rPr lang="en-US" sz="3200" dirty="0" smtClean="0">
                <a:solidFill>
                  <a:srgbClr val="000000"/>
                </a:solidFill>
                <a:latin typeface="HP Simplified" pitchFamily="34" charset="0"/>
                <a:cs typeface="HP Simplified" pitchFamily="34" charset="0"/>
              </a:rPr>
              <a:t>Two types of </a:t>
            </a:r>
            <a:r>
              <a:rPr lang="en-US" sz="3200" dirty="0" smtClean="0">
                <a:solidFill>
                  <a:srgbClr val="000000"/>
                </a:solidFill>
                <a:latin typeface="HP Simplified" pitchFamily="34" charset="0"/>
                <a:cs typeface="HP Simplified" pitchFamily="34" charset="0"/>
              </a:rPr>
              <a:t>devices (</a:t>
            </a:r>
            <a:r>
              <a:rPr lang="en-US" sz="3200" dirty="0" err="1" smtClean="0">
                <a:solidFill>
                  <a:srgbClr val="000000"/>
                </a:solidFill>
                <a:latin typeface="HP Simplified" pitchFamily="34" charset="0"/>
                <a:cs typeface="HP Simplified" pitchFamily="34" charset="0"/>
              </a:rPr>
              <a:t>memristors</a:t>
            </a:r>
            <a:r>
              <a:rPr lang="en-US" sz="3200" dirty="0" smtClean="0">
                <a:solidFill>
                  <a:srgbClr val="000000"/>
                </a:solidFill>
                <a:latin typeface="HP Simplified" pitchFamily="34" charset="0"/>
                <a:cs typeface="HP Simplified" pitchFamily="34" charset="0"/>
              </a:rPr>
              <a:t>): </a:t>
            </a:r>
            <a:endParaRPr lang="en-US" sz="3200" dirty="0" smtClean="0">
              <a:solidFill>
                <a:srgbClr val="000000"/>
              </a:solidFill>
              <a:latin typeface="HP Simplified" pitchFamily="34" charset="0"/>
              <a:cs typeface="HP Simplified" pitchFamily="34" charset="0"/>
            </a:endParaRPr>
          </a:p>
        </p:txBody>
      </p:sp>
      <p:sp>
        <p:nvSpPr>
          <p:cNvPr id="6" name="TextBox 5"/>
          <p:cNvSpPr txBox="1"/>
          <p:nvPr/>
        </p:nvSpPr>
        <p:spPr>
          <a:xfrm>
            <a:off x="411981" y="844061"/>
            <a:ext cx="4114801" cy="3765133"/>
          </a:xfrm>
          <a:prstGeom prst="rect">
            <a:avLst/>
          </a:prstGeom>
          <a:noFill/>
        </p:spPr>
        <p:txBody>
          <a:bodyPr wrap="square" rtlCol="0">
            <a:spAutoFit/>
          </a:bodyPr>
          <a:lstStyle/>
          <a:p>
            <a:pPr marL="0" defTabSz="430213">
              <a:spcAft>
                <a:spcPts val="400"/>
              </a:spcAft>
              <a:buSzPct val="100000"/>
            </a:pPr>
            <a:r>
              <a:rPr lang="en-US" sz="2800" dirty="0" smtClean="0">
                <a:solidFill>
                  <a:srgbClr val="000000"/>
                </a:solidFill>
                <a:latin typeface="HP Simplified" pitchFamily="34" charset="0"/>
                <a:cs typeface="HP Simplified" pitchFamily="34" charset="0"/>
              </a:rPr>
              <a:t>Nonvolatile:</a:t>
            </a:r>
          </a:p>
          <a:p>
            <a:pPr marL="0" defTabSz="430213">
              <a:spcAft>
                <a:spcPts val="400"/>
              </a:spcAft>
              <a:buSzPct val="100000"/>
            </a:pPr>
            <a:r>
              <a:rPr lang="en-US" sz="28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‘Synaptic’</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State stored as resistance</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Continuously variable</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Many Examples</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ReRAM – vacancies in oxides </a:t>
            </a:r>
          </a:p>
          <a:p>
            <a:pPr marL="0" defTabSz="430213">
              <a:spcAft>
                <a:spcPts val="400"/>
              </a:spcAft>
              <a:buSzPct val="100000"/>
            </a:pPr>
            <a:r>
              <a:rPr lang="en-US" sz="20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PC RAM – Ge-Sb-</a:t>
            </a:r>
            <a:r>
              <a:rPr lang="en-US" sz="2000" dirty="0" err="1" smtClean="0">
                <a:solidFill>
                  <a:srgbClr val="000000"/>
                </a:solidFill>
                <a:latin typeface="HP Simplified" pitchFamily="34" charset="0"/>
                <a:cs typeface="HP Simplified" pitchFamily="34" charset="0"/>
              </a:rPr>
              <a:t>Te</a:t>
            </a:r>
            <a:r>
              <a:rPr lang="en-US" sz="2000" dirty="0" smtClean="0">
                <a:solidFill>
                  <a:srgbClr val="000000"/>
                </a:solidFill>
                <a:latin typeface="HP Simplified" pitchFamily="34" charset="0"/>
                <a:cs typeface="HP Simplified" pitchFamily="34" charset="0"/>
              </a:rPr>
              <a:t> </a:t>
            </a:r>
          </a:p>
          <a:p>
            <a:pPr marL="0" defTabSz="430213">
              <a:spcAft>
                <a:spcPts val="400"/>
              </a:spcAft>
              <a:buSzPct val="100000"/>
            </a:pPr>
            <a:r>
              <a:rPr lang="en-US" sz="20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STT RAM – spins (binary)</a:t>
            </a:r>
            <a:endParaRPr lang="en-US" sz="2000" dirty="0" smtClean="0">
              <a:solidFill>
                <a:srgbClr val="000000"/>
              </a:solidFill>
              <a:latin typeface="HP Simplified" pitchFamily="34" charset="0"/>
              <a:cs typeface="HP Simplified" pitchFamily="34" charset="0"/>
            </a:endParaRPr>
          </a:p>
          <a:p>
            <a:pPr marL="0" defTabSz="430213">
              <a:spcAft>
                <a:spcPts val="400"/>
              </a:spcAft>
              <a:buSzPct val="100000"/>
            </a:pPr>
            <a:r>
              <a:rPr lang="en-US" sz="2000" dirty="0">
                <a:solidFill>
                  <a:srgbClr val="000000"/>
                </a:solidFill>
                <a:latin typeface="HP Simplified" pitchFamily="34" charset="0"/>
                <a:cs typeface="HP Simplified" pitchFamily="34" charset="0"/>
              </a:rPr>
              <a:t>	</a:t>
            </a:r>
            <a:endParaRPr lang="en-US" sz="2000" baseline="-25000" dirty="0" smtClean="0">
              <a:solidFill>
                <a:srgbClr val="000000"/>
              </a:solidFill>
              <a:latin typeface="HP Simplified" pitchFamily="34" charset="0"/>
              <a:cs typeface="HP Simplified" pitchFamily="34" charset="0"/>
            </a:endParaRPr>
          </a:p>
        </p:txBody>
      </p:sp>
      <p:sp>
        <p:nvSpPr>
          <p:cNvPr id="7" name="TextBox 6"/>
          <p:cNvSpPr txBox="1"/>
          <p:nvPr/>
        </p:nvSpPr>
        <p:spPr>
          <a:xfrm>
            <a:off x="4824881" y="725451"/>
            <a:ext cx="3903786" cy="3949799"/>
          </a:xfrm>
          <a:prstGeom prst="rect">
            <a:avLst/>
          </a:prstGeom>
          <a:noFill/>
        </p:spPr>
        <p:txBody>
          <a:bodyPr wrap="square" rtlCol="0">
            <a:spAutoFit/>
          </a:bodyPr>
          <a:lstStyle/>
          <a:p>
            <a:pPr marL="0" defTabSz="430213">
              <a:spcAft>
                <a:spcPts val="400"/>
              </a:spcAft>
              <a:buSzPct val="100000"/>
            </a:pPr>
            <a:r>
              <a:rPr lang="en-US" sz="2800" dirty="0" smtClean="0">
                <a:solidFill>
                  <a:srgbClr val="000000"/>
                </a:solidFill>
                <a:latin typeface="HP Simplified" pitchFamily="34" charset="0"/>
                <a:cs typeface="HP Simplified" pitchFamily="34" charset="0"/>
              </a:rPr>
              <a:t>Locally Active:</a:t>
            </a:r>
          </a:p>
          <a:p>
            <a:pPr marL="0" defTabSz="430213">
              <a:spcAft>
                <a:spcPts val="400"/>
              </a:spcAft>
              <a:buSzPct val="100000"/>
            </a:pPr>
            <a:r>
              <a:rPr lang="en-US" sz="28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a:t>
            </a:r>
            <a:r>
              <a:rPr lang="en-US" sz="2400" dirty="0" err="1" smtClean="0">
                <a:solidFill>
                  <a:srgbClr val="000000"/>
                </a:solidFill>
                <a:latin typeface="HP Simplified" pitchFamily="34" charset="0"/>
                <a:cs typeface="HP Simplified" pitchFamily="34" charset="0"/>
              </a:rPr>
              <a:t>Neuronic</a:t>
            </a:r>
            <a:r>
              <a:rPr lang="en-US" sz="2400" dirty="0" smtClean="0">
                <a:solidFill>
                  <a:srgbClr val="000000"/>
                </a:solidFill>
                <a:latin typeface="HP Simplified" pitchFamily="34" charset="0"/>
                <a:cs typeface="HP Simplified" pitchFamily="34" charset="0"/>
              </a:rPr>
              <a:t>’ and/or ‘</a:t>
            </a:r>
            <a:r>
              <a:rPr lang="en-US" sz="2400" dirty="0" err="1" smtClean="0">
                <a:solidFill>
                  <a:srgbClr val="000000"/>
                </a:solidFill>
                <a:latin typeface="HP Simplified" pitchFamily="34" charset="0"/>
                <a:cs typeface="HP Simplified" pitchFamily="34" charset="0"/>
              </a:rPr>
              <a:t>Axonic</a:t>
            </a:r>
            <a:r>
              <a:rPr lang="en-US" sz="2400" dirty="0" smtClean="0">
                <a:solidFill>
                  <a:srgbClr val="000000"/>
                </a:solidFill>
                <a:latin typeface="HP Simplified" pitchFamily="34" charset="0"/>
                <a:cs typeface="HP Simplified" pitchFamily="34" charset="0"/>
              </a:rPr>
              <a:t>’</a:t>
            </a:r>
            <a:endParaRPr lang="en-US" sz="2400" dirty="0" smtClean="0">
              <a:solidFill>
                <a:srgbClr val="000000"/>
              </a:solidFill>
              <a:latin typeface="HP Simplified" pitchFamily="34" charset="0"/>
              <a:cs typeface="HP Simplified" pitchFamily="34" charset="0"/>
            </a:endParaRPr>
          </a:p>
          <a:p>
            <a:pPr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a:solidFill>
                  <a:srgbClr val="000000"/>
                </a:solidFill>
                <a:latin typeface="HP Simplified" pitchFamily="34" charset="0"/>
                <a:cs typeface="HP Simplified" pitchFamily="34" charset="0"/>
              </a:rPr>
              <a:t>State transmitted as </a:t>
            </a:r>
            <a:r>
              <a:rPr lang="en-US" sz="2400" dirty="0" smtClean="0">
                <a:solidFill>
                  <a:srgbClr val="000000"/>
                </a:solidFill>
                <a:latin typeface="HP Simplified" pitchFamily="34" charset="0"/>
                <a:cs typeface="HP Simplified" pitchFamily="34" charset="0"/>
              </a:rPr>
              <a:t>spike</a:t>
            </a:r>
          </a:p>
          <a:p>
            <a:pPr defTabSz="430213">
              <a:spcAft>
                <a:spcPts val="400"/>
              </a:spcAft>
              <a:buSzPct val="100000"/>
            </a:pPr>
            <a:r>
              <a:rPr lang="en-US" sz="2400" dirty="0" smtClean="0">
                <a:solidFill>
                  <a:srgbClr val="000000"/>
                </a:solidFill>
                <a:latin typeface="HP Simplified" pitchFamily="34" charset="0"/>
                <a:cs typeface="HP Simplified" pitchFamily="34" charset="0"/>
              </a:rPr>
              <a:t>	Looks digital</a:t>
            </a:r>
            <a:endParaRPr lang="en-US" sz="2400" dirty="0">
              <a:solidFill>
                <a:srgbClr val="000000"/>
              </a:solidFill>
              <a:latin typeface="HP Simplified" pitchFamily="34" charset="0"/>
              <a:cs typeface="HP Simplified" pitchFamily="34" charset="0"/>
            </a:endParaRPr>
          </a:p>
          <a:p>
            <a:pPr defTabSz="430213">
              <a:spcAft>
                <a:spcPts val="400"/>
              </a:spcAft>
              <a:buSzPct val="100000"/>
            </a:pPr>
            <a:r>
              <a:rPr lang="en-US" sz="2400" dirty="0" smtClean="0">
                <a:solidFill>
                  <a:srgbClr val="000000"/>
                </a:solidFill>
                <a:latin typeface="HP Simplified" pitchFamily="34" charset="0"/>
                <a:cs typeface="HP Simplified" pitchFamily="34" charset="0"/>
              </a:rPr>
              <a:t>	Threshold </a:t>
            </a:r>
            <a:r>
              <a:rPr lang="en-US" sz="2400" dirty="0">
                <a:solidFill>
                  <a:srgbClr val="000000"/>
                </a:solidFill>
                <a:latin typeface="HP Simplified" pitchFamily="34" charset="0"/>
                <a:cs typeface="HP Simplified" pitchFamily="34" charset="0"/>
              </a:rPr>
              <a:t>switching, </a:t>
            </a:r>
            <a:r>
              <a:rPr lang="en-US" sz="2400" dirty="0" smtClean="0">
                <a:solidFill>
                  <a:srgbClr val="000000"/>
                </a:solidFill>
                <a:latin typeface="HP Simplified" pitchFamily="34" charset="0"/>
                <a:cs typeface="HP Simplified" pitchFamily="34" charset="0"/>
              </a:rPr>
              <a:t>NDR</a:t>
            </a:r>
          </a:p>
          <a:p>
            <a:pPr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Gain, oscillations, chaos</a:t>
            </a:r>
            <a:endParaRPr lang="en-US" sz="2400" dirty="0">
              <a:solidFill>
                <a:srgbClr val="000000"/>
              </a:solidFill>
              <a:latin typeface="HP Simplified" pitchFamily="34" charset="0"/>
              <a:cs typeface="HP Simplified" pitchFamily="34" charset="0"/>
            </a:endParaRPr>
          </a:p>
          <a:p>
            <a:pPr marL="0" defTabSz="430213">
              <a:spcAft>
                <a:spcPts val="400"/>
              </a:spcAft>
              <a:buSzPct val="100000"/>
            </a:pPr>
            <a:r>
              <a:rPr lang="en-US" sz="2400" dirty="0" smtClean="0">
                <a:solidFill>
                  <a:srgbClr val="000000"/>
                </a:solidFill>
                <a:latin typeface="HP Simplified" pitchFamily="34" charset="0"/>
                <a:cs typeface="HP Simplified" pitchFamily="34" charset="0"/>
              </a:rPr>
              <a:t>	</a:t>
            </a:r>
            <a:r>
              <a:rPr lang="en-US" sz="24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Mott </a:t>
            </a:r>
            <a:r>
              <a:rPr lang="en-US" sz="2000" dirty="0" smtClean="0">
                <a:solidFill>
                  <a:srgbClr val="000000"/>
                </a:solidFill>
                <a:latin typeface="HP Simplified" pitchFamily="34" charset="0"/>
                <a:cs typeface="HP Simplified" pitchFamily="34" charset="0"/>
              </a:rPr>
              <a:t>transitions - oxides</a:t>
            </a:r>
            <a:endParaRPr lang="en-US" sz="2000" dirty="0" smtClean="0">
              <a:solidFill>
                <a:srgbClr val="000000"/>
              </a:solidFill>
              <a:latin typeface="HP Simplified" pitchFamily="34" charset="0"/>
              <a:cs typeface="HP Simplified" pitchFamily="34" charset="0"/>
            </a:endParaRP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Amorphous Ge-Sb-</a:t>
            </a:r>
            <a:r>
              <a:rPr lang="en-US" sz="2000" dirty="0" err="1" smtClean="0">
                <a:solidFill>
                  <a:srgbClr val="000000"/>
                </a:solidFill>
                <a:latin typeface="HP Simplified" pitchFamily="34" charset="0"/>
                <a:cs typeface="HP Simplified" pitchFamily="34" charset="0"/>
              </a:rPr>
              <a:t>Te</a:t>
            </a:r>
            <a:endParaRPr lang="en-US" sz="2000" baseline="-25000" dirty="0" smtClean="0">
              <a:solidFill>
                <a:srgbClr val="000000"/>
              </a:solidFill>
              <a:latin typeface="HP Simplified" pitchFamily="34" charset="0"/>
              <a:cs typeface="HP Simplified" pitchFamily="34" charset="0"/>
            </a:endParaRPr>
          </a:p>
          <a:p>
            <a:pPr marL="0" defTabSz="430213">
              <a:spcAft>
                <a:spcPts val="400"/>
              </a:spcAft>
              <a:buSzPct val="100000"/>
            </a:pPr>
            <a:r>
              <a:rPr lang="en-US" sz="2400" dirty="0">
                <a:solidFill>
                  <a:srgbClr val="000000"/>
                </a:solidFill>
                <a:latin typeface="HP Simplified" pitchFamily="34" charset="0"/>
                <a:cs typeface="HP Simplified" pitchFamily="34" charset="0"/>
              </a:rPr>
              <a:t>	</a:t>
            </a:r>
            <a:endParaRPr lang="en-US" sz="24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1539922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9201" y="241392"/>
            <a:ext cx="8117206" cy="430887"/>
          </a:xfrm>
        </p:spPr>
        <p:txBody>
          <a:bodyPr/>
          <a:lstStyle/>
          <a:p>
            <a:r>
              <a:rPr lang="en-US" sz="3200" b="0" dirty="0" err="1" smtClean="0"/>
              <a:t>Memristors</a:t>
            </a:r>
            <a:r>
              <a:rPr lang="en-US" sz="3200" b="0" dirty="0" smtClean="0"/>
              <a:t> have ‘pinched’ hysteresis loops</a:t>
            </a:r>
            <a:endParaRPr lang="en-US" sz="3200" b="0" dirty="0"/>
          </a:p>
        </p:txBody>
      </p:sp>
      <p:grpSp>
        <p:nvGrpSpPr>
          <p:cNvPr id="5" name="Group 4"/>
          <p:cNvGrpSpPr/>
          <p:nvPr/>
        </p:nvGrpSpPr>
        <p:grpSpPr>
          <a:xfrm>
            <a:off x="379754" y="1237463"/>
            <a:ext cx="8036100" cy="3440044"/>
            <a:chOff x="339201" y="1061617"/>
            <a:chExt cx="8036100" cy="3440044"/>
          </a:xfrm>
        </p:grpSpPr>
        <p:sp>
          <p:nvSpPr>
            <p:cNvPr id="8" name="TextBox 7"/>
            <p:cNvSpPr txBox="1"/>
            <p:nvPr/>
          </p:nvSpPr>
          <p:spPr>
            <a:xfrm>
              <a:off x="534004" y="1072569"/>
              <a:ext cx="3595612" cy="903447"/>
            </a:xfrm>
            <a:prstGeom prst="rect">
              <a:avLst/>
            </a:prstGeom>
            <a:noFill/>
          </p:spPr>
          <p:txBody>
            <a:bodyPr wrap="none" rtlCol="0">
              <a:noAutofit/>
            </a:bodyPr>
            <a:lstStyle/>
            <a:p>
              <a:r>
                <a:rPr lang="en-US" b="1" dirty="0" smtClean="0">
                  <a:solidFill>
                    <a:srgbClr val="000000"/>
                  </a:solidFill>
                </a:rPr>
                <a:t>Nonvolatile Memristor</a:t>
              </a:r>
            </a:p>
            <a:p>
              <a:r>
                <a:rPr lang="en-US" dirty="0" smtClean="0">
                  <a:solidFill>
                    <a:srgbClr val="000000"/>
                  </a:solidFill>
                </a:rPr>
                <a:t>- Emerging digital memory/storage</a:t>
              </a:r>
            </a:p>
            <a:p>
              <a:r>
                <a:rPr lang="en-US" dirty="0" smtClean="0">
                  <a:solidFill>
                    <a:srgbClr val="000000"/>
                  </a:solidFill>
                </a:rPr>
                <a:t>- Synapse in </a:t>
              </a:r>
              <a:r>
                <a:rPr lang="en-US" dirty="0" smtClean="0">
                  <a:solidFill>
                    <a:srgbClr val="000000"/>
                  </a:solidFill>
                </a:rPr>
                <a:t>neuromorphic </a:t>
              </a:r>
              <a:r>
                <a:rPr lang="en-US" dirty="0" smtClean="0">
                  <a:solidFill>
                    <a:srgbClr val="000000"/>
                  </a:solidFill>
                </a:rPr>
                <a:t>circuit</a:t>
              </a:r>
            </a:p>
          </p:txBody>
        </p:sp>
        <p:sp>
          <p:nvSpPr>
            <p:cNvPr id="9" name="TextBox 8"/>
            <p:cNvSpPr txBox="1"/>
            <p:nvPr/>
          </p:nvSpPr>
          <p:spPr>
            <a:xfrm>
              <a:off x="4274820" y="1061617"/>
              <a:ext cx="2916787" cy="914400"/>
            </a:xfrm>
            <a:prstGeom prst="rect">
              <a:avLst/>
            </a:prstGeom>
            <a:noFill/>
          </p:spPr>
          <p:txBody>
            <a:bodyPr wrap="none" rtlCol="0">
              <a:noAutofit/>
            </a:bodyPr>
            <a:lstStyle/>
            <a:p>
              <a:r>
                <a:rPr lang="en-US" b="1" dirty="0" smtClean="0">
                  <a:solidFill>
                    <a:srgbClr val="000000"/>
                  </a:solidFill>
                </a:rPr>
                <a:t>Locally Active </a:t>
              </a:r>
              <a:r>
                <a:rPr lang="en-US" b="1" dirty="0" smtClean="0">
                  <a:solidFill>
                    <a:srgbClr val="000000"/>
                  </a:solidFill>
                </a:rPr>
                <a:t>(e.g. “Mott</a:t>
              </a:r>
              <a:r>
                <a:rPr lang="en-US" b="1" dirty="0" smtClean="0">
                  <a:solidFill>
                    <a:srgbClr val="000000"/>
                  </a:solidFill>
                </a:rPr>
                <a:t>”) memristor</a:t>
              </a:r>
              <a:endParaRPr lang="en-US" dirty="0" smtClean="0">
                <a:solidFill>
                  <a:srgbClr val="000000"/>
                </a:solidFill>
              </a:endParaRPr>
            </a:p>
            <a:p>
              <a:r>
                <a:rPr lang="en-US" dirty="0" smtClean="0">
                  <a:solidFill>
                    <a:srgbClr val="000000"/>
                  </a:solidFill>
                </a:rPr>
                <a:t>- Emerging neuronal compute device</a:t>
              </a:r>
            </a:p>
            <a:p>
              <a:r>
                <a:rPr lang="en-US" dirty="0" smtClean="0">
                  <a:solidFill>
                    <a:srgbClr val="000000"/>
                  </a:solidFill>
                </a:rPr>
                <a:t>- Passive “selector” in crossbar memories</a:t>
              </a:r>
            </a:p>
            <a:p>
              <a:endParaRPr lang="en-US" sz="2000" dirty="0" smtClean="0">
                <a:solidFill>
                  <a:srgbClr val="000000"/>
                </a:solidFill>
              </a:endParaRPr>
            </a:p>
          </p:txBody>
        </p:sp>
        <p:grpSp>
          <p:nvGrpSpPr>
            <p:cNvPr id="2" name="Group 9"/>
            <p:cNvGrpSpPr/>
            <p:nvPr/>
          </p:nvGrpSpPr>
          <p:grpSpPr>
            <a:xfrm>
              <a:off x="339201" y="1976016"/>
              <a:ext cx="3731822" cy="2525645"/>
              <a:chOff x="523330" y="2865309"/>
              <a:chExt cx="3144837" cy="2220913"/>
            </a:xfrm>
          </p:grpSpPr>
          <p:pic>
            <p:nvPicPr>
              <p:cNvPr id="11" name="Picture 7"/>
              <p:cNvPicPr>
                <a:picLocks noChangeAspect="1" noChangeArrowheads="1"/>
              </p:cNvPicPr>
              <p:nvPr/>
            </p:nvPicPr>
            <p:blipFill>
              <a:blip r:embed="rId2" cstate="print"/>
              <a:srcRect/>
              <a:stretch>
                <a:fillRect/>
              </a:stretch>
            </p:blipFill>
            <p:spPr bwMode="auto">
              <a:xfrm>
                <a:off x="523330" y="2865309"/>
                <a:ext cx="3144837" cy="2220913"/>
              </a:xfrm>
              <a:prstGeom prst="rect">
                <a:avLst/>
              </a:prstGeom>
              <a:noFill/>
              <a:ln w="9525">
                <a:noFill/>
                <a:miter lim="800000"/>
                <a:headEnd/>
                <a:tailEnd/>
              </a:ln>
            </p:spPr>
          </p:pic>
          <p:cxnSp>
            <p:nvCxnSpPr>
              <p:cNvPr id="12" name="Straight Arrow Connector 11"/>
              <p:cNvCxnSpPr/>
              <p:nvPr/>
            </p:nvCxnSpPr>
            <p:spPr>
              <a:xfrm rot="5400000" flipH="1" flipV="1">
                <a:off x="2199730" y="3170109"/>
                <a:ext cx="381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2580730" y="3779709"/>
                <a:ext cx="609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1437730" y="3742146"/>
                <a:ext cx="533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1704430" y="4198809"/>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Group 17"/>
            <p:cNvGrpSpPr/>
            <p:nvPr/>
          </p:nvGrpSpPr>
          <p:grpSpPr>
            <a:xfrm>
              <a:off x="4333413" y="1976016"/>
              <a:ext cx="4041888" cy="2480427"/>
              <a:chOff x="4971710" y="2759629"/>
              <a:chExt cx="3271445" cy="2198840"/>
            </a:xfrm>
          </p:grpSpPr>
          <p:pic>
            <p:nvPicPr>
              <p:cNvPr id="19" name="Picture 4"/>
              <p:cNvPicPr>
                <a:picLocks noChangeAspect="1" noChangeArrowheads="1"/>
              </p:cNvPicPr>
              <p:nvPr/>
            </p:nvPicPr>
            <p:blipFill>
              <a:blip r:embed="rId3" cstate="print"/>
              <a:srcRect/>
              <a:stretch>
                <a:fillRect/>
              </a:stretch>
            </p:blipFill>
            <p:spPr bwMode="auto">
              <a:xfrm>
                <a:off x="4971710" y="2759629"/>
                <a:ext cx="3271445" cy="2198840"/>
              </a:xfrm>
              <a:prstGeom prst="rect">
                <a:avLst/>
              </a:prstGeom>
              <a:noFill/>
              <a:ln w="9525">
                <a:noFill/>
                <a:miter lim="800000"/>
                <a:headEnd/>
                <a:tailEnd/>
              </a:ln>
            </p:spPr>
          </p:pic>
          <p:cxnSp>
            <p:nvCxnSpPr>
              <p:cNvPr id="20" name="Straight Arrow Connector 19"/>
              <p:cNvCxnSpPr/>
              <p:nvPr/>
            </p:nvCxnSpPr>
            <p:spPr>
              <a:xfrm flipV="1">
                <a:off x="6907280" y="3750683"/>
                <a:ext cx="884284" cy="226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7864571" y="3066252"/>
                <a:ext cx="25551" cy="7225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7528742" y="2961147"/>
                <a:ext cx="247309" cy="346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870778" y="3635698"/>
                <a:ext cx="614161" cy="155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sp>
        <p:nvSpPr>
          <p:cNvPr id="17" name="Rectangle 85"/>
          <p:cNvSpPr>
            <a:spLocks noChangeArrowheads="1"/>
          </p:cNvSpPr>
          <p:nvPr/>
        </p:nvSpPr>
        <p:spPr bwMode="auto">
          <a:xfrm>
            <a:off x="252309" y="725948"/>
            <a:ext cx="7324147" cy="400110"/>
          </a:xfrm>
          <a:prstGeom prst="rect">
            <a:avLst/>
          </a:prstGeom>
          <a:solidFill>
            <a:schemeClr val="bg1"/>
          </a:solidFill>
          <a:ln>
            <a:noFill/>
          </a:ln>
          <a:effectLst/>
          <a:extLs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85725" indent="-85725">
              <a:defRPr/>
            </a:pPr>
            <a:r>
              <a:rPr lang="en-US" sz="2000" dirty="0">
                <a:solidFill>
                  <a:srgbClr val="000000"/>
                </a:solidFill>
              </a:rPr>
              <a:t>Leon Chua, </a:t>
            </a:r>
            <a:r>
              <a:rPr lang="en-US" sz="2000" i="1" dirty="0">
                <a:solidFill>
                  <a:srgbClr val="000000"/>
                </a:solidFill>
              </a:rPr>
              <a:t>IEEE Trans. Circuit Theory </a:t>
            </a:r>
            <a:r>
              <a:rPr lang="en-US" sz="2000" dirty="0">
                <a:solidFill>
                  <a:srgbClr val="000000"/>
                </a:solidFill>
              </a:rPr>
              <a:t>18, 507 (1971).</a:t>
            </a:r>
          </a:p>
        </p:txBody>
      </p:sp>
    </p:spTree>
    <p:extLst>
      <p:ext uri="{BB962C8B-B14F-4D97-AF65-F5344CB8AC3E}">
        <p14:creationId xmlns:p14="http://schemas.microsoft.com/office/powerpoint/2010/main" val="3584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751296"/>
          </a:xfrm>
          <a:prstGeom prst="rect">
            <a:avLst/>
          </a:prstGeom>
        </p:spPr>
      </p:pic>
      <p:sp>
        <p:nvSpPr>
          <p:cNvPr id="5" name="Rectangle 4"/>
          <p:cNvSpPr/>
          <p:nvPr/>
        </p:nvSpPr>
        <p:spPr>
          <a:xfrm>
            <a:off x="1784733" y="1751296"/>
            <a:ext cx="7006728" cy="3939540"/>
          </a:xfrm>
          <a:prstGeom prst="rect">
            <a:avLst/>
          </a:prstGeom>
        </p:spPr>
        <p:txBody>
          <a:bodyPr wrap="square">
            <a:spAutoFit/>
          </a:bodyPr>
          <a:lstStyle/>
          <a:p>
            <a:r>
              <a:rPr lang="en-US" sz="1000" dirty="0" smtClean="0"/>
              <a:t>Hewlett Packard Labs is kicking </a:t>
            </a:r>
            <a:r>
              <a:rPr lang="en-US" sz="1000" dirty="0"/>
              <a:t>off an exciting 12-part lecture series with the world-renowned </a:t>
            </a:r>
            <a:r>
              <a:rPr lang="en-US" sz="1000" u="sng" dirty="0">
                <a:hlinkClick r:id="rId3"/>
              </a:rPr>
              <a:t>Professor Leon Chua</a:t>
            </a:r>
            <a:r>
              <a:rPr lang="en-US" sz="1000" dirty="0"/>
              <a:t> – accomplished IEEE Fellow, Professor of Electrical Engineering and Computer Sciences at UC Berkeley, and a pioneer in neural network and Memristor research.</a:t>
            </a:r>
          </a:p>
          <a:p>
            <a:r>
              <a:rPr lang="en-US" sz="1000" dirty="0"/>
              <a:t> </a:t>
            </a:r>
          </a:p>
          <a:p>
            <a:r>
              <a:rPr lang="en-US" sz="1000" dirty="0"/>
              <a:t>Over the course of the 12 weekly lectures, Professor Chua will offer a peek into his life’s work exploring distinct research areas which have emerged from highly nonlinear and dynamical phenomena including: Memristors, Cellular Nonlinear Networks (CNN), The Local Activity Principle and the Edge of Chaos.</a:t>
            </a:r>
          </a:p>
          <a:p>
            <a:r>
              <a:rPr lang="en-US" sz="1000" dirty="0"/>
              <a:t> </a:t>
            </a:r>
          </a:p>
          <a:p>
            <a:r>
              <a:rPr lang="en-US" sz="1000" dirty="0"/>
              <a:t>Don’t miss this rare opportunity to hear from one of the greatest thought leaders of our </a:t>
            </a:r>
            <a:r>
              <a:rPr lang="en-US" sz="1000" dirty="0" smtClean="0"/>
              <a:t>industry. </a:t>
            </a:r>
            <a:r>
              <a:rPr lang="en-US" sz="1000" dirty="0"/>
              <a:t>‘Linearize then analyze’ is no longer valid for understanding nanodevices or neurons – a new mathematical theory of electronics is needed, and was developed 35 years ago</a:t>
            </a:r>
            <a:r>
              <a:rPr lang="en-US" sz="1000" dirty="0" smtClean="0"/>
              <a:t>!</a:t>
            </a:r>
            <a:endParaRPr lang="en-US" sz="1000" dirty="0"/>
          </a:p>
          <a:p>
            <a:pPr>
              <a:lnSpc>
                <a:spcPts val="1400"/>
              </a:lnSpc>
            </a:pPr>
            <a:endParaRPr lang="en-US" sz="1000" b="1" dirty="0">
              <a:latin typeface="HP Simplified" panose="020B0604020204020204" pitchFamily="34" charset="0"/>
              <a:ea typeface="Calibri" panose="020F0502020204030204" pitchFamily="34" charset="0"/>
              <a:cs typeface="Times New Roman" panose="02020603050405020304" pitchFamily="18" charset="0"/>
            </a:endParaRPr>
          </a:p>
          <a:p>
            <a:pPr>
              <a:lnSpc>
                <a:spcPts val="1400"/>
              </a:lnSpc>
            </a:pPr>
            <a:r>
              <a:rPr lang="en-US" sz="1000" b="1" dirty="0" smtClean="0">
                <a:latin typeface="HP Simplified" panose="020B0604020204020204" pitchFamily="34" charset="0"/>
                <a:ea typeface="Calibri" panose="020F0502020204030204" pitchFamily="34" charset="0"/>
                <a:cs typeface="Times New Roman" panose="02020603050405020304" pitchFamily="18" charset="0"/>
              </a:rPr>
              <a:t>Event details:</a:t>
            </a:r>
            <a:endParaRPr lang="en-US" sz="1000" dirty="0" smtClean="0">
              <a:latin typeface="Calibri" panose="020F0502020204030204" pitchFamily="34" charset="0"/>
              <a:ea typeface="Calibri" panose="020F0502020204030204" pitchFamily="34" charset="0"/>
              <a:cs typeface="Times New Roman" panose="02020603050405020304" pitchFamily="18" charset="0"/>
            </a:endParaRPr>
          </a:p>
          <a:p>
            <a:pPr>
              <a:lnSpc>
                <a:spcPts val="1400"/>
              </a:lnSpc>
            </a:pPr>
            <a:r>
              <a:rPr lang="en-US" sz="1000" b="1" dirty="0" smtClean="0">
                <a:latin typeface="HP Simplified" panose="020B0604020204020204" pitchFamily="34" charset="0"/>
                <a:ea typeface="Calibri" panose="020F0502020204030204" pitchFamily="34" charset="0"/>
                <a:cs typeface="Times New Roman" panose="02020603050405020304" pitchFamily="18" charset="0"/>
              </a:rPr>
              <a:t>What</a:t>
            </a:r>
            <a:r>
              <a:rPr lang="en-US" sz="1000" b="1" dirty="0">
                <a:latin typeface="HP Simplified" panose="020B0604020204020204" pitchFamily="34" charset="0"/>
                <a:ea typeface="Calibri" panose="020F0502020204030204" pitchFamily="34" charset="0"/>
                <a:cs typeface="Times New Roman" panose="02020603050405020304" pitchFamily="18" charset="0"/>
              </a:rPr>
              <a:t>: </a:t>
            </a:r>
            <a:r>
              <a:rPr lang="en-US" sz="1000" dirty="0">
                <a:latin typeface="HP Simplified" panose="020B0604020204020204" pitchFamily="34" charset="0"/>
                <a:ea typeface="Calibri" panose="020F0502020204030204" pitchFamily="34" charset="0"/>
                <a:cs typeface="Times New Roman" panose="02020603050405020304" pitchFamily="18" charset="0"/>
              </a:rPr>
              <a:t>Chua Lecture Series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pPr>
            <a:r>
              <a:rPr lang="en-US" sz="1000" b="1" dirty="0">
                <a:latin typeface="HP Simplified" panose="020B0604020204020204" pitchFamily="34" charset="0"/>
                <a:ea typeface="Calibri" panose="020F0502020204030204" pitchFamily="34" charset="0"/>
                <a:cs typeface="Times New Roman" panose="02020603050405020304" pitchFamily="18" charset="0"/>
              </a:rPr>
              <a:t>When</a:t>
            </a:r>
            <a:r>
              <a:rPr lang="en-US" sz="1000" dirty="0">
                <a:latin typeface="HP Simplified" panose="020B0604020204020204" pitchFamily="34" charset="0"/>
                <a:ea typeface="Calibri" panose="020F0502020204030204" pitchFamily="34" charset="0"/>
                <a:cs typeface="Times New Roman" panose="02020603050405020304" pitchFamily="18" charset="0"/>
              </a:rPr>
              <a:t>:  Every Tuesday starting September 8  through November 24, 10:30 a.m. –  12:00 p.m. Pacific </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Time</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pPr>
            <a:r>
              <a:rPr lang="en-US" sz="1000" b="1" dirty="0">
                <a:latin typeface="HP Simplified" panose="020B0604020204020204" pitchFamily="34" charset="0"/>
                <a:ea typeface="Calibri" panose="020F0502020204030204" pitchFamily="34" charset="0"/>
                <a:cs typeface="Times New Roman" panose="02020603050405020304" pitchFamily="18" charset="0"/>
              </a:rPr>
              <a:t>How to attend</a:t>
            </a:r>
            <a:r>
              <a:rPr lang="en-US" sz="1000" dirty="0">
                <a:latin typeface="Calibri" panose="020F0502020204030204" pitchFamily="34" charset="0"/>
                <a:ea typeface="Calibri" panose="020F0502020204030204" pitchFamily="34" charset="0"/>
                <a:cs typeface="Times New Roman" panose="02020603050405020304" pitchFamily="18" charset="0"/>
              </a:rPr>
              <a:t>: </a:t>
            </a:r>
            <a:r>
              <a:rPr lang="en-US" sz="1000" b="1" dirty="0" smtClean="0">
                <a:solidFill>
                  <a:srgbClr val="0096D6"/>
                </a:solidFill>
                <a:latin typeface="HP Simplified" panose="020B0604020204020204" pitchFamily="34" charset="0"/>
                <a:ea typeface="Calibri" panose="020F0502020204030204" pitchFamily="34" charset="0"/>
                <a:cs typeface="Times New Roman" panose="02020603050405020304" pitchFamily="18" charset="0"/>
                <a:hlinkClick r:id="rId4"/>
              </a:rPr>
              <a:t>Register here</a:t>
            </a:r>
            <a:r>
              <a:rPr lang="en-US" sz="1000" dirty="0" smtClean="0">
                <a:solidFill>
                  <a:srgbClr val="0096D6"/>
                </a:solidFill>
                <a:latin typeface="HP Simplified" panose="020B0604020204020204" pitchFamily="34" charset="0"/>
                <a:ea typeface="Calibri" panose="020F0502020204030204" pitchFamily="34" charset="0"/>
                <a:cs typeface="Times New Roman" panose="02020603050405020304" pitchFamily="18" charset="0"/>
              </a:rPr>
              <a:t> </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 Attend in person or on the web. </a:t>
            </a:r>
          </a:p>
          <a:p>
            <a:pPr marL="171450" indent="-171450">
              <a:lnSpc>
                <a:spcPct val="105000"/>
              </a:lnSpc>
              <a:buFont typeface="Arial" panose="020B0604020202020204" pitchFamily="34" charset="0"/>
              <a:buChar char="•"/>
            </a:pPr>
            <a:r>
              <a:rPr lang="en-US" sz="1000" dirty="0">
                <a:latin typeface="HP Simplified" panose="020B0604020204020204" pitchFamily="34" charset="0"/>
                <a:ea typeface="Calibri" panose="020F0502020204030204" pitchFamily="34" charset="0"/>
                <a:cs typeface="Times New Roman" panose="02020603050405020304" pitchFamily="18" charset="0"/>
              </a:rPr>
              <a:t>We highly recommend that you take the opportunity to hear the Professor Chua lectures in person at Building 20 Auditorium in Palo Alto. </a:t>
            </a:r>
            <a:endParaRPr lang="en-US" sz="1000" dirty="0" smtClean="0">
              <a:latin typeface="HP Simplified" panose="020B0604020204020204" pitchFamily="34" charset="0"/>
              <a:ea typeface="Calibri" panose="020F0502020204030204" pitchFamily="34" charset="0"/>
              <a:cs typeface="Times New Roman" panose="02020603050405020304" pitchFamily="18" charset="0"/>
            </a:endParaRPr>
          </a:p>
          <a:p>
            <a:pPr>
              <a:lnSpc>
                <a:spcPct val="105000"/>
              </a:lnSpc>
            </a:pPr>
            <a:r>
              <a:rPr lang="en-US" sz="1000" dirty="0">
                <a:latin typeface="HP Simplified" panose="020B0604020204020204" pitchFamily="34" charset="0"/>
                <a:ea typeface="Calibri" panose="020F0502020204030204" pitchFamily="34" charset="0"/>
                <a:cs typeface="Times New Roman" panose="02020603050405020304" pitchFamily="18" charset="0"/>
              </a:rPr>
              <a:t> </a:t>
            </a:r>
            <a:endParaRPr lang="en-US" sz="1000" dirty="0" smtClean="0">
              <a:latin typeface="HP Simplified" panose="020B0604020204020204" pitchFamily="34" charset="0"/>
              <a:ea typeface="Calibri" panose="020F0502020204030204" pitchFamily="34" charset="0"/>
              <a:cs typeface="Times New Roman" panose="02020603050405020304" pitchFamily="18" charset="0"/>
            </a:endParaRPr>
          </a:p>
          <a:p>
            <a:pPr>
              <a:lnSpc>
                <a:spcPct val="105000"/>
              </a:lnSpc>
            </a:pPr>
            <a:r>
              <a:rPr lang="en-US" sz="1000" dirty="0" smtClean="0">
                <a:latin typeface="HP Simplified" panose="020B0604020204020204" pitchFamily="34" charset="0"/>
                <a:ea typeface="Calibri" panose="020F0502020204030204" pitchFamily="34" charset="0"/>
                <a:cs typeface="Times New Roman" panose="02020603050405020304" pitchFamily="18" charset="0"/>
              </a:rPr>
              <a:t>Register </a:t>
            </a:r>
            <a:r>
              <a:rPr lang="en-US" sz="1000" dirty="0">
                <a:latin typeface="HP Simplified" panose="020B0604020204020204" pitchFamily="34" charset="0"/>
                <a:ea typeface="Calibri" panose="020F0502020204030204" pitchFamily="34" charset="0"/>
                <a:cs typeface="Times New Roman" panose="02020603050405020304" pitchFamily="18" charset="0"/>
              </a:rPr>
              <a:t>for </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upcoming lecture and </a:t>
            </a:r>
            <a:r>
              <a:rPr lang="en-US" sz="1000" dirty="0">
                <a:latin typeface="HP Simplified" panose="020B0604020204020204" pitchFamily="34" charset="0"/>
                <a:ea typeface="Calibri" panose="020F0502020204030204" pitchFamily="34" charset="0"/>
                <a:cs typeface="Times New Roman" panose="02020603050405020304" pitchFamily="18" charset="0"/>
              </a:rPr>
              <a:t>scroll down the registration page to sign up for the entire lecture series</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 This is open to everyone so feel free to share this event with your colleagues, friends and social networks!</a:t>
            </a:r>
          </a:p>
          <a:p>
            <a:pPr>
              <a:lnSpc>
                <a:spcPct val="105000"/>
              </a:lnSpc>
            </a:pPr>
            <a:endParaRPr lang="en-US" sz="1000" dirty="0">
              <a:latin typeface="HP Simplified" panose="020B0604020204020204" pitchFamily="34" charset="0"/>
              <a:ea typeface="Calibri" panose="020F0502020204030204" pitchFamily="34" charset="0"/>
              <a:cs typeface="Times New Roman" panose="02020603050405020304" pitchFamily="18" charset="0"/>
            </a:endParaRPr>
          </a:p>
          <a:p>
            <a:pPr>
              <a:lnSpc>
                <a:spcPct val="105000"/>
              </a:lnSpc>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pPr>
            <a:r>
              <a:rPr lang="en-US" sz="1000" dirty="0">
                <a:latin typeface="HP Simplified" panose="020B0604020204020204" pitchFamily="34" charset="0"/>
                <a:ea typeface="Calibri" panose="020F0502020204030204" pitchFamily="34" charset="0"/>
                <a:cs typeface="Times New Roman" panose="02020603050405020304" pitchFamily="18"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p:cNvGrpSpPr/>
          <p:nvPr/>
        </p:nvGrpSpPr>
        <p:grpSpPr>
          <a:xfrm>
            <a:off x="139799" y="1939065"/>
            <a:ext cx="1467863" cy="2656650"/>
            <a:chOff x="216917" y="1917032"/>
            <a:chExt cx="1467863" cy="2656650"/>
          </a:xfrm>
        </p:grpSpPr>
        <p:pic>
          <p:nvPicPr>
            <p:cNvPr id="4" name="Picture 3"/>
            <p:cNvPicPr>
              <a:picLocks noChangeAspect="1"/>
            </p:cNvPicPr>
            <p:nvPr/>
          </p:nvPicPr>
          <p:blipFill>
            <a:blip r:embed="rId5"/>
            <a:stretch>
              <a:fillRect/>
            </a:stretch>
          </p:blipFill>
          <p:spPr>
            <a:xfrm>
              <a:off x="216917" y="1917032"/>
              <a:ext cx="1434065" cy="100584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740" y="3476402"/>
              <a:ext cx="1463040" cy="109728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49221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7" name="Picture 2" descr="Abstract Image"/>
          <p:cNvPicPr>
            <a:picLocks noChangeAspect="1" noChangeArrowheads="1"/>
          </p:cNvPicPr>
          <p:nvPr/>
        </p:nvPicPr>
        <p:blipFill>
          <a:blip r:embed="rId2">
            <a:extLst>
              <a:ext uri="{28A0092B-C50C-407E-A947-70E740481C1C}">
                <a14:useLocalDpi xmlns:a14="http://schemas.microsoft.com/office/drawing/2010/main" val="0"/>
              </a:ext>
            </a:extLst>
          </a:blip>
          <a:srcRect r="60899"/>
          <a:stretch>
            <a:fillRect/>
          </a:stretch>
        </p:blipFill>
        <p:spPr bwMode="auto">
          <a:xfrm>
            <a:off x="1478280" y="1604833"/>
            <a:ext cx="3108484" cy="22666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9654" name="Rectangle 54"/>
          <p:cNvSpPr>
            <a:spLocks noChangeArrowheads="1"/>
          </p:cNvSpPr>
          <p:nvPr/>
        </p:nvSpPr>
        <p:spPr bwMode="auto">
          <a:xfrm>
            <a:off x="2153084" y="4002185"/>
            <a:ext cx="243368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spcAft>
                <a:spcPct val="0"/>
              </a:spcAft>
            </a:pPr>
            <a:r>
              <a:rPr lang="en-US" sz="900" dirty="0"/>
              <a:t>Sung Hyun Jo, et al. Nano </a:t>
            </a:r>
            <a:r>
              <a:rPr lang="en-US" sz="900" dirty="0" err="1"/>
              <a:t>Lett</a:t>
            </a:r>
            <a:r>
              <a:rPr lang="en-US" sz="900" dirty="0"/>
              <a:t>. 10, 1297 (2010)</a:t>
            </a:r>
          </a:p>
        </p:txBody>
      </p:sp>
      <p:sp>
        <p:nvSpPr>
          <p:cNvPr id="3938399" name="Rectangle 95"/>
          <p:cNvSpPr>
            <a:spLocks noChangeArrowheads="1"/>
          </p:cNvSpPr>
          <p:nvPr/>
        </p:nvSpPr>
        <p:spPr bwMode="invGray">
          <a:xfrm>
            <a:off x="0" y="146448"/>
            <a:ext cx="9102328" cy="6167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lstStyle/>
          <a:p>
            <a:pPr algn="ctr">
              <a:spcBef>
                <a:spcPct val="25000"/>
              </a:spcBef>
              <a:spcAft>
                <a:spcPct val="0"/>
              </a:spcAft>
              <a:defRPr/>
            </a:pPr>
            <a:r>
              <a:rPr lang="en-US" sz="2700" dirty="0" smtClean="0"/>
              <a:t>Viable path toward scalable biomimetic computing?</a:t>
            </a:r>
            <a:endParaRPr lang="en-US" sz="2700" dirty="0"/>
          </a:p>
        </p:txBody>
      </p:sp>
      <p:sp>
        <p:nvSpPr>
          <p:cNvPr id="2" name="TextBox 1"/>
          <p:cNvSpPr txBox="1"/>
          <p:nvPr/>
        </p:nvSpPr>
        <p:spPr>
          <a:xfrm>
            <a:off x="359725" y="919452"/>
            <a:ext cx="2338257" cy="636072"/>
          </a:xfrm>
          <a:prstGeom prst="rect">
            <a:avLst/>
          </a:prstGeom>
          <a:noFill/>
          <a:ln w="12700">
            <a:solidFill>
              <a:srgbClr val="FF0000"/>
            </a:solidFill>
          </a:ln>
        </p:spPr>
        <p:txBody>
          <a:bodyPr wrap="square" rtlCol="0">
            <a:spAutoFit/>
          </a:bodyPr>
          <a:lstStyle/>
          <a:p>
            <a:pPr marL="0" algn="ctr" defTabSz="430213">
              <a:spcAft>
                <a:spcPts val="400"/>
              </a:spcAft>
              <a:buSzPct val="100000"/>
            </a:pPr>
            <a:r>
              <a:rPr lang="en-US" sz="1600" b="1" dirty="0" smtClean="0">
                <a:solidFill>
                  <a:srgbClr val="FF0000"/>
                </a:solidFill>
                <a:latin typeface="HP Simplified" pitchFamily="34" charset="0"/>
                <a:cs typeface="HP Simplified" pitchFamily="34" charset="0"/>
              </a:rPr>
              <a:t>Neuron (</a:t>
            </a:r>
            <a:r>
              <a:rPr lang="en-US" sz="1600" b="1" dirty="0" err="1" smtClean="0">
                <a:solidFill>
                  <a:srgbClr val="FF0000"/>
                </a:solidFill>
                <a:latin typeface="HP Simplified" pitchFamily="34" charset="0"/>
                <a:cs typeface="HP Simplified" pitchFamily="34" charset="0"/>
              </a:rPr>
              <a:t>neuristor</a:t>
            </a:r>
            <a:r>
              <a:rPr lang="en-US" sz="1600" b="1" dirty="0" smtClean="0">
                <a:solidFill>
                  <a:srgbClr val="FF0000"/>
                </a:solidFill>
                <a:latin typeface="HP Simplified" pitchFamily="34" charset="0"/>
                <a:cs typeface="HP Simplified" pitchFamily="34" charset="0"/>
              </a:rPr>
              <a:t>)</a:t>
            </a:r>
            <a:endParaRPr lang="en-US" sz="1600" dirty="0">
              <a:solidFill>
                <a:srgbClr val="FF0000"/>
              </a:solidFill>
              <a:latin typeface="HP Simplified" pitchFamily="34" charset="0"/>
              <a:cs typeface="HP Simplified" pitchFamily="34" charset="0"/>
            </a:endParaRPr>
          </a:p>
          <a:p>
            <a:pPr marL="0" algn="ctr" defTabSz="430213">
              <a:spcAft>
                <a:spcPts val="400"/>
              </a:spcAft>
              <a:buSzPct val="100000"/>
            </a:pPr>
            <a:r>
              <a:rPr lang="en-US" sz="1600" dirty="0" smtClean="0">
                <a:solidFill>
                  <a:srgbClr val="FF0000"/>
                </a:solidFill>
                <a:latin typeface="HP Simplified" pitchFamily="34" charset="0"/>
                <a:cs typeface="HP Simplified" pitchFamily="34" charset="0"/>
              </a:rPr>
              <a:t>Locally active </a:t>
            </a:r>
            <a:r>
              <a:rPr lang="en-US" sz="1600" dirty="0" err="1" smtClean="0">
                <a:solidFill>
                  <a:srgbClr val="FF0000"/>
                </a:solidFill>
                <a:latin typeface="HP Simplified" pitchFamily="34" charset="0"/>
                <a:cs typeface="HP Simplified" pitchFamily="34" charset="0"/>
              </a:rPr>
              <a:t>memristors</a:t>
            </a:r>
            <a:endParaRPr lang="en-US" sz="1600" dirty="0">
              <a:solidFill>
                <a:srgbClr val="FF0000"/>
              </a:solidFill>
              <a:latin typeface="HP Simplified" pitchFamily="34" charset="0"/>
              <a:cs typeface="HP Simplified" pitchFamily="34" charset="0"/>
            </a:endParaRPr>
          </a:p>
        </p:txBody>
      </p:sp>
      <p:sp>
        <p:nvSpPr>
          <p:cNvPr id="48" name="TextBox 47"/>
          <p:cNvSpPr txBox="1"/>
          <p:nvPr/>
        </p:nvSpPr>
        <p:spPr>
          <a:xfrm>
            <a:off x="4861560" y="1055702"/>
            <a:ext cx="4179808" cy="2913618"/>
          </a:xfrm>
          <a:prstGeom prst="rect">
            <a:avLst/>
          </a:prstGeom>
          <a:noFill/>
        </p:spPr>
        <p:txBody>
          <a:bodyPr wrap="square" rtlCol="0">
            <a:spAutoFit/>
          </a:bodyPr>
          <a:lstStyle/>
          <a:p>
            <a:pPr marL="0" defTabSz="430213">
              <a:spcAft>
                <a:spcPts val="400"/>
              </a:spcAft>
              <a:buSzPct val="100000"/>
            </a:pPr>
            <a:r>
              <a:rPr lang="en-US" sz="1600" dirty="0" smtClean="0">
                <a:latin typeface="HP Simplified" pitchFamily="34" charset="0"/>
                <a:cs typeface="HP Simplified" pitchFamily="34" charset="0"/>
              </a:rPr>
              <a:t>Captures key features of the brain:</a:t>
            </a:r>
          </a:p>
          <a:p>
            <a:pPr marL="0" defTabSz="430213">
              <a:spcAft>
                <a:spcPts val="400"/>
              </a:spcAft>
              <a:buSzPct val="100000"/>
            </a:pPr>
            <a:endParaRPr lang="en-US" sz="1600" dirty="0" smtClean="0">
              <a:latin typeface="HP Simplified" pitchFamily="34" charset="0"/>
              <a:cs typeface="HP Simplified" pitchFamily="34" charset="0"/>
            </a:endParaRPr>
          </a:p>
          <a:p>
            <a:pPr marL="0" defTabSz="430213">
              <a:spcAft>
                <a:spcPts val="400"/>
              </a:spcAft>
              <a:buSzPct val="100000"/>
            </a:pPr>
            <a:r>
              <a:rPr lang="en-US" sz="1600" dirty="0" smtClean="0">
                <a:latin typeface="HP Simplified" pitchFamily="34" charset="0"/>
                <a:cs typeface="HP Simplified" pitchFamily="34" charset="0"/>
              </a:rPr>
              <a:t>1) Non-linear dynamics (“edge of chaos”) of neurons</a:t>
            </a:r>
          </a:p>
          <a:p>
            <a:pPr marL="0" defTabSz="430213">
              <a:spcAft>
                <a:spcPts val="400"/>
              </a:spcAft>
              <a:buSzPct val="100000"/>
            </a:pPr>
            <a:endParaRPr lang="en-US" sz="1600" dirty="0" smtClean="0">
              <a:latin typeface="HP Simplified" pitchFamily="34" charset="0"/>
              <a:cs typeface="HP Simplified" pitchFamily="34" charset="0"/>
            </a:endParaRPr>
          </a:p>
          <a:p>
            <a:pPr marL="0" defTabSz="430213">
              <a:spcAft>
                <a:spcPts val="400"/>
              </a:spcAft>
              <a:buSzPct val="100000"/>
            </a:pPr>
            <a:r>
              <a:rPr lang="en-US" sz="1600" dirty="0" smtClean="0">
                <a:latin typeface="HP Simplified" pitchFamily="34" charset="0"/>
                <a:cs typeface="HP Simplified" pitchFamily="34" charset="0"/>
              </a:rPr>
              <a:t>2) High density architecture, localized memory</a:t>
            </a:r>
          </a:p>
          <a:p>
            <a:pPr marL="0" defTabSz="430213">
              <a:spcAft>
                <a:spcPts val="400"/>
              </a:spcAft>
              <a:buSzPct val="100000"/>
            </a:pPr>
            <a:r>
              <a:rPr lang="en-US" sz="1600" i="1" dirty="0" smtClean="0">
                <a:latin typeface="HP Simplified" pitchFamily="34" charset="0"/>
                <a:cs typeface="HP Simplified" pitchFamily="34" charset="0"/>
              </a:rPr>
              <a:t>i.e. not the von </a:t>
            </a:r>
            <a:r>
              <a:rPr lang="en-US" sz="1600" i="1" dirty="0" err="1" smtClean="0">
                <a:latin typeface="HP Simplified" pitchFamily="34" charset="0"/>
                <a:cs typeface="HP Simplified" pitchFamily="34" charset="0"/>
              </a:rPr>
              <a:t>Neuman</a:t>
            </a:r>
            <a:r>
              <a:rPr lang="en-US" sz="1600" i="1" dirty="0" smtClean="0">
                <a:latin typeface="HP Simplified" pitchFamily="34" charset="0"/>
                <a:cs typeface="HP Simplified" pitchFamily="34" charset="0"/>
              </a:rPr>
              <a:t> architecture with physically separated compute and memory !</a:t>
            </a:r>
          </a:p>
          <a:p>
            <a:pPr marL="0" defTabSz="430213">
              <a:spcAft>
                <a:spcPts val="400"/>
              </a:spcAft>
              <a:buSzPct val="100000"/>
            </a:pPr>
            <a:endParaRPr lang="en-US" sz="1600" i="1" dirty="0">
              <a:latin typeface="HP Simplified" pitchFamily="34" charset="0"/>
              <a:cs typeface="HP Simplified" pitchFamily="34" charset="0"/>
            </a:endParaRPr>
          </a:p>
          <a:p>
            <a:pPr marL="0" defTabSz="430213">
              <a:spcAft>
                <a:spcPts val="400"/>
              </a:spcAft>
              <a:buSzPct val="100000"/>
            </a:pPr>
            <a:r>
              <a:rPr lang="en-US" sz="1600" dirty="0" smtClean="0">
                <a:latin typeface="HP Simplified" pitchFamily="34" charset="0"/>
                <a:cs typeface="HP Simplified" pitchFamily="34" charset="0"/>
              </a:rPr>
              <a:t>3) Massive parallelism </a:t>
            </a:r>
          </a:p>
        </p:txBody>
      </p:sp>
      <p:sp>
        <p:nvSpPr>
          <p:cNvPr id="49" name="TextBox 48"/>
          <p:cNvSpPr txBox="1"/>
          <p:nvPr/>
        </p:nvSpPr>
        <p:spPr>
          <a:xfrm>
            <a:off x="91126" y="3149739"/>
            <a:ext cx="1387154" cy="882293"/>
          </a:xfrm>
          <a:prstGeom prst="rect">
            <a:avLst/>
          </a:prstGeom>
          <a:noFill/>
          <a:ln>
            <a:solidFill>
              <a:srgbClr val="FF0000"/>
            </a:solidFill>
          </a:ln>
        </p:spPr>
        <p:txBody>
          <a:bodyPr wrap="square" rtlCol="0">
            <a:spAutoFit/>
          </a:bodyPr>
          <a:lstStyle/>
          <a:p>
            <a:pPr marL="0" algn="ctr" defTabSz="430213">
              <a:spcAft>
                <a:spcPts val="400"/>
              </a:spcAft>
              <a:buSzPct val="100000"/>
            </a:pPr>
            <a:r>
              <a:rPr lang="en-US" sz="1600" b="1" dirty="0" smtClean="0">
                <a:solidFill>
                  <a:srgbClr val="FF0000"/>
                </a:solidFill>
                <a:latin typeface="HP Simplified" pitchFamily="34" charset="0"/>
                <a:cs typeface="HP Simplified" pitchFamily="34" charset="0"/>
              </a:rPr>
              <a:t>Synapse</a:t>
            </a:r>
          </a:p>
          <a:p>
            <a:pPr marL="0" algn="ctr" defTabSz="430213">
              <a:spcAft>
                <a:spcPts val="400"/>
              </a:spcAft>
              <a:buSzPct val="100000"/>
            </a:pPr>
            <a:r>
              <a:rPr lang="en-US" sz="1600" dirty="0" smtClean="0">
                <a:solidFill>
                  <a:srgbClr val="FF0000"/>
                </a:solidFill>
                <a:latin typeface="HP Simplified" pitchFamily="34" charset="0"/>
                <a:cs typeface="HP Simplified" pitchFamily="34" charset="0"/>
              </a:rPr>
              <a:t>Nonvolatile </a:t>
            </a:r>
            <a:r>
              <a:rPr lang="en-US" sz="1600" dirty="0" err="1" smtClean="0">
                <a:solidFill>
                  <a:srgbClr val="FF0000"/>
                </a:solidFill>
                <a:latin typeface="HP Simplified" pitchFamily="34" charset="0"/>
                <a:cs typeface="HP Simplified" pitchFamily="34" charset="0"/>
              </a:rPr>
              <a:t>memristors</a:t>
            </a:r>
            <a:endParaRPr lang="en-US" sz="1600" dirty="0" smtClean="0">
              <a:solidFill>
                <a:srgbClr val="FF0000"/>
              </a:solidFill>
              <a:latin typeface="HP Simplified" pitchFamily="34" charset="0"/>
              <a:cs typeface="HP Simplified" pitchFamily="34" charset="0"/>
            </a:endParaRPr>
          </a:p>
        </p:txBody>
      </p:sp>
      <p:cxnSp>
        <p:nvCxnSpPr>
          <p:cNvPr id="4" name="Straight Arrow Connector 3"/>
          <p:cNvCxnSpPr/>
          <p:nvPr/>
        </p:nvCxnSpPr>
        <p:spPr>
          <a:xfrm>
            <a:off x="1406701" y="1604833"/>
            <a:ext cx="674804" cy="596314"/>
          </a:xfrm>
          <a:prstGeom prst="straightConnector1">
            <a:avLst/>
          </a:prstGeom>
          <a:ln w="57150" cmpd="sng">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1490165" y="3055620"/>
            <a:ext cx="1375269" cy="386507"/>
          </a:xfrm>
          <a:prstGeom prst="straightConnector1">
            <a:avLst/>
          </a:prstGeom>
          <a:ln w="57150" cmpd="sng">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9160675"/>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15709" y="914691"/>
            <a:ext cx="3745957" cy="3232614"/>
            <a:chOff x="413293" y="916209"/>
            <a:chExt cx="3745957" cy="3232614"/>
          </a:xfrm>
        </p:grpSpPr>
        <p:grpSp>
          <p:nvGrpSpPr>
            <p:cNvPr id="12" name="Group 11"/>
            <p:cNvGrpSpPr/>
            <p:nvPr/>
          </p:nvGrpSpPr>
          <p:grpSpPr>
            <a:xfrm>
              <a:off x="564630" y="916209"/>
              <a:ext cx="3575971" cy="3232614"/>
              <a:chOff x="564630" y="916209"/>
              <a:chExt cx="3575971" cy="3232614"/>
            </a:xfrm>
          </p:grpSpPr>
          <p:pic>
            <p:nvPicPr>
              <p:cNvPr id="5" name="Picture 4"/>
              <p:cNvPicPr>
                <a:picLocks noChangeAspect="1"/>
              </p:cNvPicPr>
              <p:nvPr/>
            </p:nvPicPr>
            <p:blipFill>
              <a:blip r:embed="rId2"/>
              <a:stretch>
                <a:fillRect/>
              </a:stretch>
            </p:blipFill>
            <p:spPr>
              <a:xfrm>
                <a:off x="564630" y="916209"/>
                <a:ext cx="3575971" cy="3232614"/>
              </a:xfrm>
              <a:prstGeom prst="rect">
                <a:avLst/>
              </a:prstGeom>
            </p:spPr>
          </p:pic>
          <p:sp>
            <p:nvSpPr>
              <p:cNvPr id="10" name="Rectangle 9"/>
              <p:cNvSpPr/>
              <p:nvPr/>
            </p:nvSpPr>
            <p:spPr>
              <a:xfrm>
                <a:off x="2001520" y="1031240"/>
                <a:ext cx="970280" cy="527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2224594" y="1327150"/>
                <a:ext cx="451931" cy="2686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Rectangle 14"/>
            <p:cNvSpPr/>
            <p:nvPr/>
          </p:nvSpPr>
          <p:spPr>
            <a:xfrm>
              <a:off x="413293" y="3860800"/>
              <a:ext cx="3745957" cy="2880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Title 1"/>
          <p:cNvSpPr>
            <a:spLocks noGrp="1"/>
          </p:cNvSpPr>
          <p:nvPr>
            <p:ph type="title"/>
          </p:nvPr>
        </p:nvSpPr>
        <p:spPr>
          <a:xfrm>
            <a:off x="4855913" y="3632656"/>
            <a:ext cx="4198792" cy="1196831"/>
          </a:xfrm>
        </p:spPr>
        <p:txBody>
          <a:bodyPr/>
          <a:lstStyle/>
          <a:p>
            <a:r>
              <a:rPr lang="en-US" sz="1600" b="0" dirty="0" smtClean="0"/>
              <a:t>Accelerates many workloads </a:t>
            </a:r>
            <a:br>
              <a:rPr lang="en-US" sz="1600" b="0" dirty="0" smtClean="0"/>
            </a:br>
            <a:r>
              <a:rPr lang="en-US" sz="1600" b="0" dirty="0" smtClean="0"/>
              <a:t>FFT, Metropolis-Hastings, Simulated Annealing</a:t>
            </a:r>
            <a:br>
              <a:rPr lang="en-US" sz="1600" b="0" dirty="0" smtClean="0"/>
            </a:br>
            <a:r>
              <a:rPr lang="en-US" sz="1600" b="0" dirty="0" smtClean="0"/>
              <a:t/>
            </a:r>
            <a:br>
              <a:rPr lang="en-US" sz="1600" b="0" dirty="0" smtClean="0"/>
            </a:br>
            <a:r>
              <a:rPr lang="en-US" sz="1600" b="0" dirty="0" smtClean="0"/>
              <a:t> </a:t>
            </a:r>
            <a:endParaRPr lang="en-US" sz="1600" b="0" dirty="0"/>
          </a:p>
        </p:txBody>
      </p:sp>
      <p:sp>
        <p:nvSpPr>
          <p:cNvPr id="9" name="Rectangle 95"/>
          <p:cNvSpPr>
            <a:spLocks noChangeArrowheads="1"/>
          </p:cNvSpPr>
          <p:nvPr/>
        </p:nvSpPr>
        <p:spPr bwMode="invGray">
          <a:xfrm>
            <a:off x="0" y="146448"/>
            <a:ext cx="9102328" cy="6167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lstStyle/>
          <a:p>
            <a:pPr algn="ctr">
              <a:spcBef>
                <a:spcPct val="25000"/>
              </a:spcBef>
              <a:spcAft>
                <a:spcPct val="0"/>
              </a:spcAft>
              <a:defRPr/>
            </a:pPr>
            <a:r>
              <a:rPr lang="en-US" sz="2700" dirty="0"/>
              <a:t>A</a:t>
            </a:r>
            <a:r>
              <a:rPr lang="en-US" sz="2700" dirty="0" smtClean="0"/>
              <a:t>nalog applications of nonvolatile </a:t>
            </a:r>
            <a:r>
              <a:rPr lang="en-US" sz="2700" dirty="0" err="1" smtClean="0"/>
              <a:t>memristors</a:t>
            </a:r>
            <a:endParaRPr lang="en-US" sz="2700" dirty="0"/>
          </a:p>
        </p:txBody>
      </p:sp>
      <p:sp>
        <p:nvSpPr>
          <p:cNvPr id="13" name="TextBox 12"/>
          <p:cNvSpPr txBox="1"/>
          <p:nvPr/>
        </p:nvSpPr>
        <p:spPr>
          <a:xfrm>
            <a:off x="662711" y="1012481"/>
            <a:ext cx="2990850" cy="369332"/>
          </a:xfrm>
          <a:prstGeom prst="rect">
            <a:avLst/>
          </a:prstGeom>
          <a:noFill/>
        </p:spPr>
        <p:txBody>
          <a:bodyPr wrap="square" rtlCol="0">
            <a:spAutoFit/>
          </a:bodyPr>
          <a:lstStyle/>
          <a:p>
            <a:r>
              <a:rPr lang="en-US" dirty="0" err="1" smtClean="0"/>
              <a:t>Memristor</a:t>
            </a:r>
            <a:r>
              <a:rPr lang="en-US" dirty="0" smtClean="0"/>
              <a:t> array = matrix </a:t>
            </a:r>
            <a:r>
              <a:rPr lang="en-US" dirty="0" err="1" smtClean="0"/>
              <a:t>G</a:t>
            </a:r>
            <a:r>
              <a:rPr lang="en-US" baseline="-25000" dirty="0" err="1" smtClean="0"/>
              <a:t>ij</a:t>
            </a:r>
            <a:endParaRPr lang="en-US" baseline="-25000" dirty="0"/>
          </a:p>
        </p:txBody>
      </p:sp>
      <p:sp>
        <p:nvSpPr>
          <p:cNvPr id="14" name="TextBox 13"/>
          <p:cNvSpPr txBox="1"/>
          <p:nvPr/>
        </p:nvSpPr>
        <p:spPr>
          <a:xfrm>
            <a:off x="654873" y="3896145"/>
            <a:ext cx="3661876" cy="646331"/>
          </a:xfrm>
          <a:prstGeom prst="rect">
            <a:avLst/>
          </a:prstGeom>
          <a:noFill/>
        </p:spPr>
        <p:txBody>
          <a:bodyPr wrap="square" rtlCol="0">
            <a:spAutoFit/>
          </a:bodyPr>
          <a:lstStyle/>
          <a:p>
            <a:r>
              <a:rPr lang="en-US" dirty="0" smtClean="0"/>
              <a:t>Computes Matrix-vector dot product V</a:t>
            </a:r>
            <a:r>
              <a:rPr lang="en-US" baseline="30000" dirty="0" smtClean="0"/>
              <a:t>I</a:t>
            </a:r>
            <a:r>
              <a:rPr lang="en-US" dirty="0" smtClean="0"/>
              <a:t> * G in one time step</a:t>
            </a:r>
            <a:endParaRPr lang="en-US" baseline="-25000" dirty="0"/>
          </a:p>
        </p:txBody>
      </p:sp>
      <p:pic>
        <p:nvPicPr>
          <p:cNvPr id="17" name="Picture 16"/>
          <p:cNvPicPr>
            <a:picLocks noChangeAspect="1"/>
          </p:cNvPicPr>
          <p:nvPr/>
        </p:nvPicPr>
        <p:blipFill>
          <a:blip r:embed="rId3"/>
          <a:stretch>
            <a:fillRect/>
          </a:stretch>
        </p:blipFill>
        <p:spPr>
          <a:xfrm>
            <a:off x="5059675" y="1029722"/>
            <a:ext cx="3102646" cy="2484365"/>
          </a:xfrm>
          <a:prstGeom prst="rect">
            <a:avLst/>
          </a:prstGeom>
        </p:spPr>
      </p:pic>
      <p:cxnSp>
        <p:nvCxnSpPr>
          <p:cNvPr id="19" name="Straight Arrow Connector 18"/>
          <p:cNvCxnSpPr/>
          <p:nvPr/>
        </p:nvCxnSpPr>
        <p:spPr>
          <a:xfrm flipH="1">
            <a:off x="3430832" y="1594270"/>
            <a:ext cx="1837267" cy="131412"/>
          </a:xfrm>
          <a:prstGeom prst="straightConnector1">
            <a:avLst/>
          </a:prstGeom>
          <a:ln w="38100" cmpd="sng">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480556" y="1828970"/>
            <a:ext cx="1941581" cy="738664"/>
          </a:xfrm>
          <a:prstGeom prst="rect">
            <a:avLst/>
          </a:prstGeom>
          <a:noFill/>
        </p:spPr>
        <p:txBody>
          <a:bodyPr wrap="square" rtlCol="0">
            <a:spAutoFit/>
          </a:bodyPr>
          <a:lstStyle/>
          <a:p>
            <a:r>
              <a:rPr lang="en-US" sz="1400" dirty="0" smtClean="0">
                <a:solidFill>
                  <a:srgbClr val="0096D6"/>
                </a:solidFill>
              </a:rPr>
              <a:t>Requires non-binary states for each </a:t>
            </a:r>
            <a:r>
              <a:rPr lang="en-US" sz="1400" dirty="0" err="1" smtClean="0">
                <a:solidFill>
                  <a:srgbClr val="0096D6"/>
                </a:solidFill>
              </a:rPr>
              <a:t>memristor</a:t>
            </a:r>
            <a:endParaRPr lang="en-US" sz="1400" dirty="0">
              <a:solidFill>
                <a:srgbClr val="0096D6"/>
              </a:solidFill>
            </a:endParaRPr>
          </a:p>
        </p:txBody>
      </p:sp>
    </p:spTree>
    <p:extLst>
      <p:ext uri="{BB962C8B-B14F-4D97-AF65-F5344CB8AC3E}">
        <p14:creationId xmlns:p14="http://schemas.microsoft.com/office/powerpoint/2010/main" val="27518129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6" name="Picture 71" descr="HPIM11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90975" y="946304"/>
            <a:ext cx="3571875" cy="2277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2627" name="Picture 11" descr="10umTL_2umG_picture_with_Cascad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4141" y="1044907"/>
            <a:ext cx="2057400" cy="1235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5109" name="Oval 5"/>
          <p:cNvSpPr>
            <a:spLocks noChangeArrowheads="1"/>
          </p:cNvSpPr>
          <p:nvPr/>
        </p:nvSpPr>
        <p:spPr bwMode="auto">
          <a:xfrm>
            <a:off x="4741069" y="1735881"/>
            <a:ext cx="372666" cy="454432"/>
          </a:xfrm>
          <a:prstGeom prst="ellipse">
            <a:avLst/>
          </a:prstGeom>
          <a:noFill/>
          <a:ln w="38100">
            <a:solidFill>
              <a:srgbClr val="FF00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buFontTx/>
              <a:buChar char="•"/>
              <a:defRPr/>
            </a:pPr>
            <a:endParaRPr lang="en-US" sz="1500">
              <a:solidFill>
                <a:srgbClr val="000000"/>
              </a:solidFill>
            </a:endParaRPr>
          </a:p>
        </p:txBody>
      </p:sp>
      <p:sp>
        <p:nvSpPr>
          <p:cNvPr id="175110" name="Line 6"/>
          <p:cNvSpPr>
            <a:spLocks noChangeShapeType="1"/>
          </p:cNvSpPr>
          <p:nvPr/>
        </p:nvSpPr>
        <p:spPr bwMode="auto">
          <a:xfrm flipV="1">
            <a:off x="3228478" y="2039273"/>
            <a:ext cx="1630777" cy="244182"/>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Char char="•"/>
              <a:defRPr/>
            </a:pPr>
            <a:endParaRPr lang="en-US" sz="1500">
              <a:solidFill>
                <a:srgbClr val="000000"/>
              </a:solidFill>
            </a:endParaRPr>
          </a:p>
        </p:txBody>
      </p:sp>
      <p:sp>
        <p:nvSpPr>
          <p:cNvPr id="175111" name="Line 7"/>
          <p:cNvSpPr>
            <a:spLocks noChangeShapeType="1"/>
          </p:cNvSpPr>
          <p:nvPr/>
        </p:nvSpPr>
        <p:spPr bwMode="auto">
          <a:xfrm>
            <a:off x="3315395" y="1044906"/>
            <a:ext cx="1577085" cy="738409"/>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Char char="•"/>
              <a:defRPr/>
            </a:pPr>
            <a:endParaRPr lang="en-US" sz="1500">
              <a:solidFill>
                <a:srgbClr val="000000"/>
              </a:solidFill>
            </a:endParaRPr>
          </a:p>
        </p:txBody>
      </p:sp>
      <p:sp>
        <p:nvSpPr>
          <p:cNvPr id="175113" name="Text Box 9"/>
          <p:cNvSpPr txBox="1">
            <a:spLocks noChangeArrowheads="1"/>
          </p:cNvSpPr>
          <p:nvPr/>
        </p:nvSpPr>
        <p:spPr bwMode="auto">
          <a:xfrm>
            <a:off x="1834457" y="2098609"/>
            <a:ext cx="732893" cy="2539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eaLnBrk="0" hangingPunct="0">
              <a:defRPr sz="2000" b="1">
                <a:solidFill>
                  <a:schemeClr val="tx1"/>
                </a:solidFill>
                <a:latin typeface="Futura Bk" charset="0"/>
                <a:ea typeface="ＭＳ Ｐゴシック" charset="0"/>
                <a:cs typeface="ＭＳ Ｐゴシック" charset="0"/>
              </a:defRPr>
            </a:lvl1pPr>
            <a:lvl2pPr eaLnBrk="0" hangingPunct="0">
              <a:defRPr sz="2000" b="1">
                <a:solidFill>
                  <a:schemeClr val="tx1"/>
                </a:solidFill>
                <a:latin typeface="Futura Bk" charset="0"/>
                <a:ea typeface="ＭＳ Ｐゴシック" charset="0"/>
              </a:defRPr>
            </a:lvl2pPr>
            <a:lvl3pPr eaLnBrk="0" hangingPunct="0">
              <a:defRPr sz="2000" b="1">
                <a:solidFill>
                  <a:schemeClr val="tx1"/>
                </a:solidFill>
                <a:latin typeface="Futura Bk" charset="0"/>
                <a:ea typeface="ＭＳ Ｐゴシック" charset="0"/>
              </a:defRPr>
            </a:lvl3pPr>
            <a:lvl4pPr eaLnBrk="0" hangingPunct="0">
              <a:defRPr sz="2000" b="1">
                <a:solidFill>
                  <a:schemeClr val="tx1"/>
                </a:solidFill>
                <a:latin typeface="Futura Bk" charset="0"/>
                <a:ea typeface="ＭＳ Ｐゴシック" charset="0"/>
              </a:defRPr>
            </a:lvl4pPr>
            <a:lvl5pPr eaLnBrk="0" hangingPunct="0">
              <a:defRPr sz="2000" b="1">
                <a:solidFill>
                  <a:schemeClr val="tx1"/>
                </a:solidFill>
                <a:latin typeface="Futura Bk" charset="0"/>
                <a:ea typeface="ＭＳ Ｐゴシック" charset="0"/>
              </a:defRPr>
            </a:lvl5pPr>
            <a:lvl6pPr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6pPr>
            <a:lvl7pPr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7pPr>
            <a:lvl8pPr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8pPr>
            <a:lvl9pPr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9pPr>
          </a:lstStyle>
          <a:p>
            <a:pPr eaLnBrk="1" hangingPunct="1">
              <a:defRPr/>
            </a:pPr>
            <a:r>
              <a:rPr lang="en-US" sz="1050">
                <a:solidFill>
                  <a:srgbClr val="FFFFFF"/>
                </a:solidFill>
              </a:rPr>
              <a:t>200 </a:t>
            </a:r>
            <a:r>
              <a:rPr lang="el-GR" sz="1050">
                <a:solidFill>
                  <a:srgbClr val="FFFFFF"/>
                </a:solidFill>
              </a:rPr>
              <a:t>μ</a:t>
            </a:r>
            <a:r>
              <a:rPr lang="en-US" sz="1050">
                <a:solidFill>
                  <a:srgbClr val="FFFFFF"/>
                </a:solidFill>
              </a:rPr>
              <a:t>m</a:t>
            </a:r>
          </a:p>
        </p:txBody>
      </p:sp>
      <p:sp>
        <p:nvSpPr>
          <p:cNvPr id="175114" name="Line 10"/>
          <p:cNvSpPr>
            <a:spLocks noChangeShapeType="1"/>
          </p:cNvSpPr>
          <p:nvPr/>
        </p:nvSpPr>
        <p:spPr bwMode="auto">
          <a:xfrm>
            <a:off x="2502965" y="2007295"/>
            <a:ext cx="246460" cy="0"/>
          </a:xfrm>
          <a:prstGeom prst="line">
            <a:avLst/>
          </a:prstGeom>
          <a:noFill/>
          <a:ln w="28575">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endParaRPr lang="en-US" sz="1500">
              <a:solidFill>
                <a:srgbClr val="000000"/>
              </a:solidFill>
            </a:endParaRPr>
          </a:p>
        </p:txBody>
      </p:sp>
      <p:sp>
        <p:nvSpPr>
          <p:cNvPr id="3526933" name="Text Box 277"/>
          <p:cNvSpPr txBox="1">
            <a:spLocks noChangeArrowheads="1"/>
          </p:cNvSpPr>
          <p:nvPr/>
        </p:nvSpPr>
        <p:spPr bwMode="auto">
          <a:xfrm>
            <a:off x="7149437" y="392306"/>
            <a:ext cx="1271105" cy="553998"/>
          </a:xfrm>
          <a:prstGeom prst="rect">
            <a:avLst/>
          </a:prstGeom>
          <a:noFill/>
          <a:ln w="2857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lvl1pPr eaLnBrk="0" hangingPunct="0">
              <a:defRPr sz="2000" b="1">
                <a:solidFill>
                  <a:schemeClr val="tx1"/>
                </a:solidFill>
                <a:latin typeface="Futura Bk" charset="0"/>
                <a:ea typeface="ＭＳ Ｐゴシック" charset="0"/>
                <a:cs typeface="ＭＳ Ｐゴシック" charset="0"/>
              </a:defRPr>
            </a:lvl1pPr>
            <a:lvl2pPr marL="742950" indent="-285750" eaLnBrk="0" hangingPunct="0">
              <a:defRPr sz="2000" b="1">
                <a:solidFill>
                  <a:schemeClr val="tx1"/>
                </a:solidFill>
                <a:latin typeface="Futura Bk" charset="0"/>
                <a:ea typeface="ＭＳ Ｐゴシック" charset="0"/>
              </a:defRPr>
            </a:lvl2pPr>
            <a:lvl3pPr marL="1143000" indent="-228600" eaLnBrk="0" hangingPunct="0">
              <a:defRPr sz="2000" b="1">
                <a:solidFill>
                  <a:schemeClr val="tx1"/>
                </a:solidFill>
                <a:latin typeface="Futura Bk" charset="0"/>
                <a:ea typeface="ＭＳ Ｐゴシック" charset="0"/>
              </a:defRPr>
            </a:lvl3pPr>
            <a:lvl4pPr marL="1600200" indent="-228600" eaLnBrk="0" hangingPunct="0">
              <a:defRPr sz="2000" b="1">
                <a:solidFill>
                  <a:schemeClr val="tx1"/>
                </a:solidFill>
                <a:latin typeface="Futura Bk" charset="0"/>
                <a:ea typeface="ＭＳ Ｐゴシック" charset="0"/>
              </a:defRPr>
            </a:lvl4pPr>
            <a:lvl5pPr marL="2057400" indent="-228600" eaLnBrk="0" hangingPunct="0">
              <a:defRPr sz="2000" b="1">
                <a:solidFill>
                  <a:schemeClr val="tx1"/>
                </a:solidFill>
                <a:latin typeface="Futura Bk" charset="0"/>
                <a:ea typeface="ＭＳ Ｐゴシック" charset="0"/>
              </a:defRPr>
            </a:lvl5pPr>
            <a:lvl6pPr marL="25146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6pPr>
            <a:lvl7pPr marL="29718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7pPr>
            <a:lvl8pPr marL="34290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8pPr>
            <a:lvl9pPr marL="38862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9pPr>
          </a:lstStyle>
          <a:p>
            <a:pPr eaLnBrk="1" hangingPunct="1">
              <a:lnSpc>
                <a:spcPct val="100000"/>
              </a:lnSpc>
              <a:spcBef>
                <a:spcPct val="0"/>
              </a:spcBef>
              <a:spcAft>
                <a:spcPct val="0"/>
              </a:spcAft>
              <a:defRPr/>
            </a:pPr>
            <a:r>
              <a:rPr lang="en-US" sz="1500" b="0" dirty="0">
                <a:solidFill>
                  <a:srgbClr val="000000"/>
                </a:solidFill>
              </a:rPr>
              <a:t>Real-time Oscilloscope</a:t>
            </a:r>
          </a:p>
        </p:txBody>
      </p:sp>
      <p:sp>
        <p:nvSpPr>
          <p:cNvPr id="175116" name="Line 12"/>
          <p:cNvSpPr>
            <a:spLocks noChangeShapeType="1"/>
          </p:cNvSpPr>
          <p:nvPr/>
        </p:nvSpPr>
        <p:spPr bwMode="auto">
          <a:xfrm flipH="1">
            <a:off x="6918723" y="946304"/>
            <a:ext cx="388010" cy="366712"/>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Char char="•"/>
              <a:defRPr/>
            </a:pPr>
            <a:endParaRPr lang="en-US" sz="1500">
              <a:solidFill>
                <a:srgbClr val="000000"/>
              </a:solidFill>
            </a:endParaRPr>
          </a:p>
        </p:txBody>
      </p:sp>
      <p:sp>
        <p:nvSpPr>
          <p:cNvPr id="16" name="Text Box 84"/>
          <p:cNvSpPr txBox="1">
            <a:spLocks noChangeArrowheads="1"/>
          </p:cNvSpPr>
          <p:nvPr/>
        </p:nvSpPr>
        <p:spPr bwMode="auto">
          <a:xfrm>
            <a:off x="1702797" y="1022794"/>
            <a:ext cx="1272778"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1500" dirty="0">
                <a:solidFill>
                  <a:srgbClr val="000000"/>
                </a:solidFill>
              </a:rPr>
              <a:t>Coplanar Waveguide</a:t>
            </a:r>
          </a:p>
        </p:txBody>
      </p:sp>
      <p:sp>
        <p:nvSpPr>
          <p:cNvPr id="18" name="Rectangle 27"/>
          <p:cNvSpPr>
            <a:spLocks noChangeArrowheads="1"/>
          </p:cNvSpPr>
          <p:nvPr/>
        </p:nvSpPr>
        <p:spPr bwMode="invGray">
          <a:xfrm>
            <a:off x="130629" y="108348"/>
            <a:ext cx="7018808" cy="61674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lIns="0" tIns="0" rIns="0" bIns="0" anchor="ctr"/>
          <a:lstStyle/>
          <a:p>
            <a:pPr>
              <a:lnSpc>
                <a:spcPct val="100000"/>
              </a:lnSpc>
              <a:spcBef>
                <a:spcPct val="0"/>
              </a:spcBef>
              <a:spcAft>
                <a:spcPct val="0"/>
              </a:spcAft>
              <a:defRPr/>
            </a:pPr>
            <a:r>
              <a:rPr lang="en-US" sz="2800" dirty="0" smtClean="0">
                <a:solidFill>
                  <a:srgbClr val="000000"/>
                </a:solidFill>
              </a:rPr>
              <a:t>Need for high </a:t>
            </a:r>
            <a:r>
              <a:rPr lang="en-US" sz="2800" dirty="0">
                <a:solidFill>
                  <a:srgbClr val="000000"/>
                </a:solidFill>
              </a:rPr>
              <a:t>speed </a:t>
            </a:r>
            <a:r>
              <a:rPr lang="en-US" sz="2800" dirty="0" smtClean="0">
                <a:solidFill>
                  <a:srgbClr val="000000"/>
                </a:solidFill>
              </a:rPr>
              <a:t>dynamic electrical testing</a:t>
            </a:r>
            <a:endParaRPr lang="en-US" sz="2800" dirty="0">
              <a:solidFill>
                <a:srgbClr val="000000"/>
              </a:solidFill>
            </a:endParaRPr>
          </a:p>
        </p:txBody>
      </p:sp>
      <p:pic>
        <p:nvPicPr>
          <p:cNvPr id="24" name="Picture 8" descr="Wafer1 - Piece2 MDP afterlliftoff3 5um s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2174" y="2408392"/>
            <a:ext cx="1846304" cy="1384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 name="TextBox 21"/>
          <p:cNvSpPr txBox="1">
            <a:spLocks noChangeArrowheads="1"/>
          </p:cNvSpPr>
          <p:nvPr/>
        </p:nvSpPr>
        <p:spPr bwMode="auto">
          <a:xfrm>
            <a:off x="1272527" y="2886343"/>
            <a:ext cx="661988"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algn="ctr" eaLnBrk="1" hangingPunct="1">
              <a:lnSpc>
                <a:spcPct val="100000"/>
              </a:lnSpc>
              <a:spcBef>
                <a:spcPct val="0"/>
              </a:spcBef>
              <a:spcAft>
                <a:spcPct val="0"/>
              </a:spcAft>
            </a:pPr>
            <a:r>
              <a:rPr lang="en-US" sz="900" b="0" dirty="0">
                <a:solidFill>
                  <a:srgbClr val="000000"/>
                </a:solidFill>
                <a:latin typeface="Arial" charset="0"/>
                <a:cs typeface="Arial" charset="0"/>
              </a:rPr>
              <a:t>Top Electrode</a:t>
            </a:r>
          </a:p>
        </p:txBody>
      </p:sp>
      <p:sp>
        <p:nvSpPr>
          <p:cNvPr id="26" name="TextBox 21"/>
          <p:cNvSpPr txBox="1">
            <a:spLocks noChangeArrowheads="1"/>
          </p:cNvSpPr>
          <p:nvPr/>
        </p:nvSpPr>
        <p:spPr bwMode="auto">
          <a:xfrm>
            <a:off x="2653407" y="2900654"/>
            <a:ext cx="661988"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algn="ctr" eaLnBrk="1" hangingPunct="1">
              <a:lnSpc>
                <a:spcPct val="100000"/>
              </a:lnSpc>
              <a:spcBef>
                <a:spcPct val="0"/>
              </a:spcBef>
              <a:spcAft>
                <a:spcPct val="0"/>
              </a:spcAft>
            </a:pPr>
            <a:r>
              <a:rPr lang="en-US" sz="900" b="0" dirty="0">
                <a:solidFill>
                  <a:srgbClr val="000000"/>
                </a:solidFill>
                <a:latin typeface="Arial" charset="0"/>
                <a:cs typeface="Arial" charset="0"/>
              </a:rPr>
              <a:t>Bottom Electrode</a:t>
            </a:r>
          </a:p>
        </p:txBody>
      </p:sp>
      <p:sp>
        <p:nvSpPr>
          <p:cNvPr id="27" name="TextBox 15"/>
          <p:cNvSpPr txBox="1">
            <a:spLocks noChangeArrowheads="1"/>
          </p:cNvSpPr>
          <p:nvPr/>
        </p:nvSpPr>
        <p:spPr bwMode="auto">
          <a:xfrm>
            <a:off x="1836451" y="2390144"/>
            <a:ext cx="914400"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algn="just" eaLnBrk="1" hangingPunct="1">
              <a:lnSpc>
                <a:spcPct val="100000"/>
              </a:lnSpc>
              <a:spcBef>
                <a:spcPct val="0"/>
              </a:spcBef>
              <a:spcAft>
                <a:spcPct val="0"/>
              </a:spcAft>
            </a:pPr>
            <a:r>
              <a:rPr lang="en-US" sz="1350" b="0" dirty="0" err="1">
                <a:solidFill>
                  <a:srgbClr val="000000"/>
                </a:solidFill>
                <a:latin typeface="Arial" charset="0"/>
                <a:cs typeface="Arial" charset="0"/>
              </a:rPr>
              <a:t>Memristor</a:t>
            </a:r>
            <a:r>
              <a:rPr lang="en-US" sz="1350" b="0" dirty="0">
                <a:solidFill>
                  <a:srgbClr val="000000"/>
                </a:solidFill>
                <a:latin typeface="Arial" charset="0"/>
                <a:cs typeface="Arial" charset="0"/>
              </a:rPr>
              <a:t> </a:t>
            </a:r>
            <a:endParaRPr lang="el-GR" sz="1350" b="0" dirty="0">
              <a:solidFill>
                <a:srgbClr val="000000"/>
              </a:solidFill>
              <a:latin typeface="Arial" charset="0"/>
              <a:cs typeface="Arial" charset="0"/>
            </a:endParaRPr>
          </a:p>
        </p:txBody>
      </p:sp>
      <p:sp>
        <p:nvSpPr>
          <p:cNvPr id="28" name="Line 42"/>
          <p:cNvSpPr>
            <a:spLocks noChangeShapeType="1"/>
          </p:cNvSpPr>
          <p:nvPr/>
        </p:nvSpPr>
        <p:spPr bwMode="auto">
          <a:xfrm flipH="1">
            <a:off x="2311240" y="2688413"/>
            <a:ext cx="101339" cy="395166"/>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Char char="•"/>
              <a:defRPr/>
            </a:pPr>
            <a:endParaRPr lang="en-US" sz="1500">
              <a:solidFill>
                <a:srgbClr val="000000"/>
              </a:solidFill>
            </a:endParaRPr>
          </a:p>
        </p:txBody>
      </p:sp>
      <p:pic>
        <p:nvPicPr>
          <p:cNvPr id="29" name="Picture 7" descr="2umEleft_10um_TL_tapered_top_electrode_S21_and_HFSS_2_20GHz_2-0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77147" y="3345608"/>
            <a:ext cx="3447571" cy="1410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 name="Text Box 277"/>
          <p:cNvSpPr txBox="1">
            <a:spLocks noChangeArrowheads="1"/>
          </p:cNvSpPr>
          <p:nvPr/>
        </p:nvSpPr>
        <p:spPr bwMode="auto">
          <a:xfrm>
            <a:off x="6461647" y="2820181"/>
            <a:ext cx="1055468" cy="553998"/>
          </a:xfrm>
          <a:prstGeom prst="rect">
            <a:avLst/>
          </a:prstGeom>
          <a:solidFill>
            <a:schemeClr val="bg1"/>
          </a:solidFill>
          <a:ln w="28575">
            <a:solidFill>
              <a:schemeClr val="tx1"/>
            </a:solidFill>
            <a:miter lim="800000"/>
            <a:headEnd/>
            <a:tailEnd/>
          </a:ln>
          <a:effectLst/>
          <a:extLst/>
        </p:spPr>
        <p:txBody>
          <a:bodyPr wrap="square">
            <a:spAutoFit/>
          </a:bodyPr>
          <a:lstStyle>
            <a:lvl1pPr eaLnBrk="0" hangingPunct="0">
              <a:defRPr sz="2000" b="1">
                <a:solidFill>
                  <a:schemeClr val="tx1"/>
                </a:solidFill>
                <a:latin typeface="Futura Bk" charset="0"/>
                <a:ea typeface="ＭＳ Ｐゴシック" charset="0"/>
                <a:cs typeface="ＭＳ Ｐゴシック" charset="0"/>
              </a:defRPr>
            </a:lvl1pPr>
            <a:lvl2pPr marL="742950" indent="-285750" eaLnBrk="0" hangingPunct="0">
              <a:defRPr sz="2000" b="1">
                <a:solidFill>
                  <a:schemeClr val="tx1"/>
                </a:solidFill>
                <a:latin typeface="Futura Bk" charset="0"/>
                <a:ea typeface="ＭＳ Ｐゴシック" charset="0"/>
              </a:defRPr>
            </a:lvl2pPr>
            <a:lvl3pPr marL="1143000" indent="-228600" eaLnBrk="0" hangingPunct="0">
              <a:defRPr sz="2000" b="1">
                <a:solidFill>
                  <a:schemeClr val="tx1"/>
                </a:solidFill>
                <a:latin typeface="Futura Bk" charset="0"/>
                <a:ea typeface="ＭＳ Ｐゴシック" charset="0"/>
              </a:defRPr>
            </a:lvl3pPr>
            <a:lvl4pPr marL="1600200" indent="-228600" eaLnBrk="0" hangingPunct="0">
              <a:defRPr sz="2000" b="1">
                <a:solidFill>
                  <a:schemeClr val="tx1"/>
                </a:solidFill>
                <a:latin typeface="Futura Bk" charset="0"/>
                <a:ea typeface="ＭＳ Ｐゴシック" charset="0"/>
              </a:defRPr>
            </a:lvl4pPr>
            <a:lvl5pPr marL="2057400" indent="-228600" eaLnBrk="0" hangingPunct="0">
              <a:defRPr sz="2000" b="1">
                <a:solidFill>
                  <a:schemeClr val="tx1"/>
                </a:solidFill>
                <a:latin typeface="Futura Bk" charset="0"/>
                <a:ea typeface="ＭＳ Ｐゴシック" charset="0"/>
              </a:defRPr>
            </a:lvl5pPr>
            <a:lvl6pPr marL="25146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6pPr>
            <a:lvl7pPr marL="29718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7pPr>
            <a:lvl8pPr marL="34290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8pPr>
            <a:lvl9pPr marL="38862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9pPr>
          </a:lstStyle>
          <a:p>
            <a:pPr eaLnBrk="1" hangingPunct="1">
              <a:lnSpc>
                <a:spcPct val="100000"/>
              </a:lnSpc>
              <a:spcBef>
                <a:spcPct val="0"/>
              </a:spcBef>
              <a:spcAft>
                <a:spcPct val="0"/>
              </a:spcAft>
              <a:defRPr/>
            </a:pPr>
            <a:r>
              <a:rPr lang="en-US" sz="1500" b="0" dirty="0">
                <a:solidFill>
                  <a:srgbClr val="000000"/>
                </a:solidFill>
              </a:rPr>
              <a:t>Fast pulse generator</a:t>
            </a:r>
          </a:p>
        </p:txBody>
      </p:sp>
      <p:sp>
        <p:nvSpPr>
          <p:cNvPr id="31" name="Text Box 277"/>
          <p:cNvSpPr txBox="1">
            <a:spLocks noChangeArrowheads="1"/>
          </p:cNvSpPr>
          <p:nvPr/>
        </p:nvSpPr>
        <p:spPr bwMode="auto">
          <a:xfrm>
            <a:off x="5674045" y="3643754"/>
            <a:ext cx="1055468" cy="553998"/>
          </a:xfrm>
          <a:prstGeom prst="rect">
            <a:avLst/>
          </a:prstGeom>
          <a:solidFill>
            <a:schemeClr val="bg1"/>
          </a:solidFill>
          <a:ln w="28575">
            <a:solidFill>
              <a:schemeClr val="tx1"/>
            </a:solidFill>
            <a:miter lim="800000"/>
            <a:headEnd/>
            <a:tailEnd/>
          </a:ln>
          <a:effectLst/>
          <a:extLst/>
        </p:spPr>
        <p:txBody>
          <a:bodyPr wrap="square">
            <a:spAutoFit/>
          </a:bodyPr>
          <a:lstStyle>
            <a:lvl1pPr eaLnBrk="0" hangingPunct="0">
              <a:defRPr sz="2000" b="1">
                <a:solidFill>
                  <a:schemeClr val="tx1"/>
                </a:solidFill>
                <a:latin typeface="Futura Bk" charset="0"/>
                <a:ea typeface="ＭＳ Ｐゴシック" charset="0"/>
                <a:cs typeface="ＭＳ Ｐゴシック" charset="0"/>
              </a:defRPr>
            </a:lvl1pPr>
            <a:lvl2pPr marL="742950" indent="-285750" eaLnBrk="0" hangingPunct="0">
              <a:defRPr sz="2000" b="1">
                <a:solidFill>
                  <a:schemeClr val="tx1"/>
                </a:solidFill>
                <a:latin typeface="Futura Bk" charset="0"/>
                <a:ea typeface="ＭＳ Ｐゴシック" charset="0"/>
              </a:defRPr>
            </a:lvl2pPr>
            <a:lvl3pPr marL="1143000" indent="-228600" eaLnBrk="0" hangingPunct="0">
              <a:defRPr sz="2000" b="1">
                <a:solidFill>
                  <a:schemeClr val="tx1"/>
                </a:solidFill>
                <a:latin typeface="Futura Bk" charset="0"/>
                <a:ea typeface="ＭＳ Ｐゴシック" charset="0"/>
              </a:defRPr>
            </a:lvl3pPr>
            <a:lvl4pPr marL="1600200" indent="-228600" eaLnBrk="0" hangingPunct="0">
              <a:defRPr sz="2000" b="1">
                <a:solidFill>
                  <a:schemeClr val="tx1"/>
                </a:solidFill>
                <a:latin typeface="Futura Bk" charset="0"/>
                <a:ea typeface="ＭＳ Ｐゴシック" charset="0"/>
              </a:defRPr>
            </a:lvl4pPr>
            <a:lvl5pPr marL="2057400" indent="-228600" eaLnBrk="0" hangingPunct="0">
              <a:defRPr sz="2000" b="1">
                <a:solidFill>
                  <a:schemeClr val="tx1"/>
                </a:solidFill>
                <a:latin typeface="Futura Bk" charset="0"/>
                <a:ea typeface="ＭＳ Ｐゴシック" charset="0"/>
              </a:defRPr>
            </a:lvl5pPr>
            <a:lvl6pPr marL="25146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6pPr>
            <a:lvl7pPr marL="29718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7pPr>
            <a:lvl8pPr marL="34290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8pPr>
            <a:lvl9pPr marL="3886200" indent="-228600" eaLnBrk="0" fontAlgn="base" hangingPunct="0">
              <a:lnSpc>
                <a:spcPct val="90000"/>
              </a:lnSpc>
              <a:spcBef>
                <a:spcPct val="30000"/>
              </a:spcBef>
              <a:spcAft>
                <a:spcPct val="10000"/>
              </a:spcAft>
              <a:buChar char="•"/>
              <a:defRPr sz="2000" b="1">
                <a:solidFill>
                  <a:schemeClr val="tx1"/>
                </a:solidFill>
                <a:latin typeface="Futura Bk" charset="0"/>
                <a:ea typeface="ＭＳ Ｐゴシック" charset="0"/>
              </a:defRPr>
            </a:lvl9pPr>
          </a:lstStyle>
          <a:p>
            <a:pPr eaLnBrk="1" hangingPunct="1">
              <a:lnSpc>
                <a:spcPct val="100000"/>
              </a:lnSpc>
              <a:spcBef>
                <a:spcPct val="0"/>
              </a:spcBef>
              <a:spcAft>
                <a:spcPct val="0"/>
              </a:spcAft>
              <a:defRPr/>
            </a:pPr>
            <a:r>
              <a:rPr lang="en-US" sz="1500" b="0" dirty="0">
                <a:solidFill>
                  <a:srgbClr val="000000"/>
                </a:solidFill>
              </a:rPr>
              <a:t>&gt; </a:t>
            </a:r>
            <a:r>
              <a:rPr lang="en-US" sz="1500" b="0" dirty="0" smtClean="0">
                <a:solidFill>
                  <a:srgbClr val="000000"/>
                </a:solidFill>
              </a:rPr>
              <a:t>30 </a:t>
            </a:r>
            <a:r>
              <a:rPr lang="en-US" sz="1500" b="0" dirty="0">
                <a:solidFill>
                  <a:srgbClr val="000000"/>
                </a:solidFill>
              </a:rPr>
              <a:t>GHz bandwidth</a:t>
            </a:r>
          </a:p>
        </p:txBody>
      </p:sp>
      <p:sp>
        <p:nvSpPr>
          <p:cNvPr id="32" name="Line 42"/>
          <p:cNvSpPr>
            <a:spLocks noChangeShapeType="1"/>
          </p:cNvSpPr>
          <p:nvPr/>
        </p:nvSpPr>
        <p:spPr bwMode="auto">
          <a:xfrm flipH="1" flipV="1">
            <a:off x="2280840" y="1665033"/>
            <a:ext cx="141872" cy="719406"/>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Char char="•"/>
              <a:defRPr/>
            </a:pPr>
            <a:endParaRPr lang="en-US" sz="1500">
              <a:solidFill>
                <a:srgbClr val="000000"/>
              </a:solidFill>
            </a:endParaRPr>
          </a:p>
        </p:txBody>
      </p:sp>
      <p:sp>
        <p:nvSpPr>
          <p:cNvPr id="23" name="Text Box 80"/>
          <p:cNvSpPr txBox="1">
            <a:spLocks noChangeArrowheads="1"/>
          </p:cNvSpPr>
          <p:nvPr/>
        </p:nvSpPr>
        <p:spPr bwMode="auto">
          <a:xfrm>
            <a:off x="418431" y="4122652"/>
            <a:ext cx="3773790" cy="415498"/>
          </a:xfrm>
          <a:prstGeom prst="rect">
            <a:avLst/>
          </a:prstGeom>
          <a:noFill/>
          <a:ln w="9525" algn="ctr">
            <a:noFill/>
            <a:miter lim="800000"/>
            <a:headEnd/>
            <a:tailEnd/>
          </a:ln>
          <a:effectLst/>
        </p:spPr>
        <p:txBody>
          <a:bodyPr wrap="none">
            <a:spAutoFit/>
          </a:bodyPr>
          <a:lstStyle/>
          <a:p>
            <a:pPr marL="85725" indent="-85725"/>
            <a:r>
              <a:rPr lang="en-US" sz="1050" dirty="0">
                <a:solidFill>
                  <a:srgbClr val="000000"/>
                </a:solidFill>
                <a:latin typeface="Futura Bk" pitchFamily="34" charset="0"/>
                <a:ea typeface="ＭＳ Ｐゴシック" pitchFamily="34" charset="-128"/>
              </a:rPr>
              <a:t>A. C. </a:t>
            </a:r>
            <a:r>
              <a:rPr lang="en-US" sz="1050" dirty="0" err="1">
                <a:solidFill>
                  <a:srgbClr val="000000"/>
                </a:solidFill>
                <a:latin typeface="Futura Bk" pitchFamily="34" charset="0"/>
                <a:ea typeface="ＭＳ Ｐゴシック" pitchFamily="34" charset="-128"/>
              </a:rPr>
              <a:t>Torrezan</a:t>
            </a:r>
            <a:r>
              <a:rPr lang="en-US" sz="1050" dirty="0">
                <a:solidFill>
                  <a:srgbClr val="000000"/>
                </a:solidFill>
                <a:latin typeface="Futura Bk" pitchFamily="34" charset="0"/>
                <a:ea typeface="ＭＳ Ｐゴシック" pitchFamily="34" charset="-128"/>
              </a:rPr>
              <a:t>, et al., </a:t>
            </a:r>
            <a:r>
              <a:rPr lang="en-US" sz="1050" i="1" dirty="0">
                <a:solidFill>
                  <a:srgbClr val="000000"/>
                </a:solidFill>
                <a:latin typeface="Futura Bk" pitchFamily="34" charset="0"/>
                <a:ea typeface="ＭＳ Ｐゴシック" pitchFamily="34" charset="-128"/>
              </a:rPr>
              <a:t>Nanotechnology</a:t>
            </a:r>
            <a:r>
              <a:rPr lang="en-US" sz="1050" dirty="0">
                <a:solidFill>
                  <a:srgbClr val="000000"/>
                </a:solidFill>
                <a:latin typeface="Futura Bk" pitchFamily="34" charset="0"/>
                <a:ea typeface="ＭＳ Ｐゴシック" pitchFamily="34" charset="-128"/>
              </a:rPr>
              <a:t>, 22, 485203 (2011)</a:t>
            </a:r>
          </a:p>
          <a:p>
            <a:pPr marL="85725" indent="-85725"/>
            <a:r>
              <a:rPr lang="en-US" sz="1050" dirty="0">
                <a:solidFill>
                  <a:srgbClr val="000000"/>
                </a:solidFill>
                <a:latin typeface="Futura Bk" pitchFamily="34" charset="0"/>
                <a:ea typeface="ＭＳ Ｐゴシック" pitchFamily="34" charset="-128"/>
              </a:rPr>
              <a:t>J. P. Strachan, et al., </a:t>
            </a:r>
            <a:r>
              <a:rPr lang="en-US" sz="1050" i="1" dirty="0">
                <a:solidFill>
                  <a:srgbClr val="000000"/>
                </a:solidFill>
                <a:latin typeface="Futura Bk" pitchFamily="34" charset="0"/>
                <a:ea typeface="ＭＳ Ｐゴシック" pitchFamily="34" charset="-128"/>
              </a:rPr>
              <a:t>Nanotechnology</a:t>
            </a:r>
            <a:r>
              <a:rPr lang="en-US" sz="1050" dirty="0">
                <a:solidFill>
                  <a:srgbClr val="000000"/>
                </a:solidFill>
                <a:latin typeface="Futura Bk" pitchFamily="34" charset="0"/>
                <a:ea typeface="ＭＳ Ｐゴシック" pitchFamily="34" charset="-128"/>
              </a:rPr>
              <a:t>, 22, 505402 (2011)</a:t>
            </a:r>
          </a:p>
        </p:txBody>
      </p:sp>
      <p:sp>
        <p:nvSpPr>
          <p:cNvPr id="33" name="Line 12"/>
          <p:cNvSpPr>
            <a:spLocks noChangeShapeType="1"/>
          </p:cNvSpPr>
          <p:nvPr/>
        </p:nvSpPr>
        <p:spPr bwMode="auto">
          <a:xfrm flipH="1" flipV="1">
            <a:off x="6946900" y="2692400"/>
            <a:ext cx="63500" cy="139699"/>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Char char="•"/>
              <a:defRPr/>
            </a:pPr>
            <a:endParaRPr lang="en-US" sz="1500">
              <a:solidFill>
                <a:srgbClr val="000000"/>
              </a:solidFill>
            </a:endParaRPr>
          </a:p>
        </p:txBody>
      </p:sp>
    </p:spTree>
    <p:extLst>
      <p:ext uri="{BB962C8B-B14F-4D97-AF65-F5344CB8AC3E}">
        <p14:creationId xmlns:p14="http://schemas.microsoft.com/office/powerpoint/2010/main" val="626874732"/>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7"/>
          <p:cNvSpPr>
            <a:spLocks noChangeArrowheads="1"/>
          </p:cNvSpPr>
          <p:nvPr/>
        </p:nvSpPr>
        <p:spPr bwMode="invGray">
          <a:xfrm>
            <a:off x="728133" y="97880"/>
            <a:ext cx="7738533" cy="61674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lIns="0" tIns="0" rIns="0" bIns="0" anchor="ctr"/>
          <a:lstStyle/>
          <a:p>
            <a:pPr algn="ctr">
              <a:lnSpc>
                <a:spcPct val="100000"/>
              </a:lnSpc>
              <a:spcBef>
                <a:spcPct val="0"/>
              </a:spcBef>
              <a:spcAft>
                <a:spcPct val="0"/>
              </a:spcAft>
            </a:pPr>
            <a:r>
              <a:rPr lang="en-US" sz="3200" dirty="0">
                <a:solidFill>
                  <a:srgbClr val="000000"/>
                </a:solidFill>
              </a:rPr>
              <a:t>~100 </a:t>
            </a:r>
            <a:r>
              <a:rPr lang="en-US" sz="3200" dirty="0" err="1">
                <a:solidFill>
                  <a:srgbClr val="000000"/>
                </a:solidFill>
              </a:rPr>
              <a:t>ps</a:t>
            </a:r>
            <a:r>
              <a:rPr lang="en-US" sz="3200" dirty="0">
                <a:solidFill>
                  <a:srgbClr val="000000"/>
                </a:solidFill>
              </a:rPr>
              <a:t> ON and OFF switching in </a:t>
            </a:r>
            <a:r>
              <a:rPr lang="en-US" sz="3200" dirty="0" err="1">
                <a:solidFill>
                  <a:srgbClr val="000000"/>
                </a:solidFill>
              </a:rPr>
              <a:t>TaO</a:t>
            </a:r>
            <a:r>
              <a:rPr lang="en-US" sz="3200" baseline="-25000" dirty="0" err="1">
                <a:solidFill>
                  <a:srgbClr val="000000"/>
                </a:solidFill>
              </a:rPr>
              <a:t>x</a:t>
            </a:r>
            <a:r>
              <a:rPr lang="en-US" sz="3200" dirty="0">
                <a:solidFill>
                  <a:srgbClr val="000000"/>
                </a:solidFill>
              </a:rPr>
              <a:t> </a:t>
            </a:r>
          </a:p>
        </p:txBody>
      </p:sp>
      <p:grpSp>
        <p:nvGrpSpPr>
          <p:cNvPr id="4" name="Group 3"/>
          <p:cNvGrpSpPr/>
          <p:nvPr/>
        </p:nvGrpSpPr>
        <p:grpSpPr>
          <a:xfrm>
            <a:off x="1587640" y="714624"/>
            <a:ext cx="5807947" cy="4360715"/>
            <a:chOff x="1896463" y="791623"/>
            <a:chExt cx="3862147" cy="4283716"/>
          </a:xfrm>
        </p:grpSpPr>
        <p:pic>
          <p:nvPicPr>
            <p:cNvPr id="2" name="Picture 1" descr="Fast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6463" y="791623"/>
              <a:ext cx="3862147" cy="2178492"/>
            </a:xfrm>
            <a:prstGeom prst="rect">
              <a:avLst/>
            </a:prstGeom>
          </p:spPr>
        </p:pic>
        <p:pic>
          <p:nvPicPr>
            <p:cNvPr id="3" name="Picture 2" descr="FastOF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2356" y="2951264"/>
              <a:ext cx="3705461" cy="2124075"/>
            </a:xfrm>
            <a:prstGeom prst="rect">
              <a:avLst/>
            </a:prstGeom>
          </p:spPr>
        </p:pic>
      </p:grpSp>
    </p:spTree>
    <p:extLst>
      <p:ext uri="{BB962C8B-B14F-4D97-AF65-F5344CB8AC3E}">
        <p14:creationId xmlns:p14="http://schemas.microsoft.com/office/powerpoint/2010/main" val="3657549582"/>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0359" name="Picture 7" descr="xTE33BE27 27 TEM 500Kx"/>
          <p:cNvPicPr>
            <a:picLocks noChangeAspect="1" noChangeArrowheads="1"/>
          </p:cNvPicPr>
          <p:nvPr/>
        </p:nvPicPr>
        <p:blipFill>
          <a:blip r:embed="rId3" cstate="print">
            <a:lum bright="12000"/>
            <a:extLst>
              <a:ext uri="{28A0092B-C50C-407E-A947-70E740481C1C}">
                <a14:useLocalDpi xmlns:a14="http://schemas.microsoft.com/office/drawing/2010/main"/>
              </a:ext>
            </a:extLst>
          </a:blip>
          <a:srcRect/>
          <a:stretch>
            <a:fillRect/>
          </a:stretch>
        </p:blipFill>
        <p:spPr bwMode="auto">
          <a:xfrm>
            <a:off x="1839516" y="931599"/>
            <a:ext cx="2399109" cy="12108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3940360" name="Picture 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702446" y="797446"/>
            <a:ext cx="2058591" cy="13084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940362" name="Text Box 10"/>
          <p:cNvSpPr txBox="1">
            <a:spLocks noChangeArrowheads="1"/>
          </p:cNvSpPr>
          <p:nvPr/>
        </p:nvSpPr>
        <p:spPr bwMode="auto">
          <a:xfrm>
            <a:off x="1935957" y="1425709"/>
            <a:ext cx="1079897" cy="2654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r">
              <a:lnSpc>
                <a:spcPct val="100000"/>
              </a:lnSpc>
              <a:spcBef>
                <a:spcPct val="0"/>
              </a:spcBef>
              <a:spcAft>
                <a:spcPct val="0"/>
              </a:spcAft>
              <a:defRPr/>
            </a:pPr>
            <a:r>
              <a:rPr lang="en-US" altLang="zh-CN" sz="1125">
                <a:ea typeface="宋体" charset="0"/>
                <a:cs typeface="宋体" charset="0"/>
              </a:rPr>
              <a:t>TiO</a:t>
            </a:r>
            <a:r>
              <a:rPr lang="en-US" altLang="zh-CN" sz="1125" baseline="-25000">
                <a:ea typeface="宋体" charset="0"/>
                <a:cs typeface="宋体" charset="0"/>
              </a:rPr>
              <a:t>2</a:t>
            </a:r>
            <a:endParaRPr lang="en-US" altLang="zh-CN" sz="1125">
              <a:ea typeface="宋体" charset="0"/>
              <a:cs typeface="宋体" charset="0"/>
            </a:endParaRPr>
          </a:p>
        </p:txBody>
      </p:sp>
      <p:sp>
        <p:nvSpPr>
          <p:cNvPr id="3940363" name="Rectangle 11"/>
          <p:cNvSpPr>
            <a:spLocks noChangeArrowheads="1"/>
          </p:cNvSpPr>
          <p:nvPr/>
        </p:nvSpPr>
        <p:spPr bwMode="auto">
          <a:xfrm>
            <a:off x="1865710" y="1675740"/>
            <a:ext cx="998934" cy="2654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85725" indent="-85725" algn="r">
              <a:defRPr/>
            </a:pPr>
            <a:r>
              <a:rPr lang="en-US" altLang="zh-CN" sz="1125">
                <a:solidFill>
                  <a:schemeClr val="bg1"/>
                </a:solidFill>
                <a:ea typeface="宋体" charset="0"/>
                <a:cs typeface="宋体" charset="0"/>
              </a:rPr>
              <a:t>Pt</a:t>
            </a:r>
          </a:p>
        </p:txBody>
      </p:sp>
      <p:sp>
        <p:nvSpPr>
          <p:cNvPr id="3940364" name="Text Box 12"/>
          <p:cNvSpPr txBox="1">
            <a:spLocks noChangeArrowheads="1"/>
          </p:cNvSpPr>
          <p:nvPr/>
        </p:nvSpPr>
        <p:spPr bwMode="auto">
          <a:xfrm>
            <a:off x="3746037" y="2288461"/>
            <a:ext cx="5049970" cy="26199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00000"/>
              </a:lnSpc>
              <a:spcBef>
                <a:spcPct val="50000"/>
              </a:spcBef>
              <a:spcAft>
                <a:spcPct val="0"/>
              </a:spcAft>
              <a:defRPr/>
            </a:pPr>
            <a:r>
              <a:rPr lang="en-US" i="1" dirty="0"/>
              <a:t>An accurate, predictive circuit model needs a good microphysical model</a:t>
            </a:r>
          </a:p>
          <a:p>
            <a:pPr>
              <a:lnSpc>
                <a:spcPct val="100000"/>
              </a:lnSpc>
              <a:spcBef>
                <a:spcPct val="50000"/>
              </a:spcBef>
              <a:spcAft>
                <a:spcPct val="0"/>
              </a:spcAft>
              <a:defRPr/>
            </a:pPr>
            <a:endParaRPr lang="en-US" sz="600" u="sng" dirty="0"/>
          </a:p>
          <a:p>
            <a:pPr>
              <a:lnSpc>
                <a:spcPct val="100000"/>
              </a:lnSpc>
              <a:spcBef>
                <a:spcPct val="50000"/>
              </a:spcBef>
              <a:spcAft>
                <a:spcPct val="0"/>
              </a:spcAft>
              <a:defRPr/>
            </a:pPr>
            <a:r>
              <a:rPr lang="en-US" sz="1200" u="sng" dirty="0"/>
              <a:t>Key questions:</a:t>
            </a:r>
          </a:p>
          <a:p>
            <a:pPr>
              <a:lnSpc>
                <a:spcPct val="100000"/>
              </a:lnSpc>
              <a:spcBef>
                <a:spcPct val="50000"/>
              </a:spcBef>
              <a:spcAft>
                <a:spcPct val="0"/>
              </a:spcAft>
              <a:defRPr/>
            </a:pPr>
            <a:r>
              <a:rPr lang="en-US" sz="1200" dirty="0"/>
              <a:t>What are the important physical processes involved in switching (heating, drift, diffusion)?</a:t>
            </a:r>
          </a:p>
          <a:p>
            <a:pPr>
              <a:lnSpc>
                <a:spcPct val="100000"/>
              </a:lnSpc>
              <a:spcBef>
                <a:spcPct val="50000"/>
              </a:spcBef>
              <a:spcAft>
                <a:spcPct val="0"/>
              </a:spcAft>
              <a:defRPr/>
            </a:pPr>
            <a:r>
              <a:rPr lang="en-US" sz="1200" dirty="0"/>
              <a:t>Role of oxygen vacancies (n-type dopants), </a:t>
            </a:r>
            <a:r>
              <a:rPr lang="en-US" sz="1200" dirty="0" err="1"/>
              <a:t>electromigration</a:t>
            </a:r>
            <a:r>
              <a:rPr lang="en-US" sz="1200" dirty="0"/>
              <a:t>, dielectric breakdown, migration of the metal electrode atoms?  Metal/oxide </a:t>
            </a:r>
            <a:r>
              <a:rPr lang="en-US" sz="1200" dirty="0" err="1"/>
              <a:t>schottky</a:t>
            </a:r>
            <a:r>
              <a:rPr lang="en-US" sz="1200" dirty="0"/>
              <a:t>-barrier physics, electrochemistry, etc.</a:t>
            </a:r>
          </a:p>
          <a:p>
            <a:pPr>
              <a:lnSpc>
                <a:spcPct val="100000"/>
              </a:lnSpc>
              <a:spcBef>
                <a:spcPct val="50000"/>
              </a:spcBef>
              <a:spcAft>
                <a:spcPct val="0"/>
              </a:spcAft>
              <a:defRPr/>
            </a:pPr>
            <a:endParaRPr lang="en-US" sz="600" i="1" dirty="0"/>
          </a:p>
          <a:p>
            <a:pPr>
              <a:lnSpc>
                <a:spcPct val="100000"/>
              </a:lnSpc>
              <a:spcBef>
                <a:spcPct val="50000"/>
              </a:spcBef>
              <a:spcAft>
                <a:spcPct val="0"/>
              </a:spcAft>
              <a:defRPr/>
            </a:pPr>
            <a:r>
              <a:rPr lang="en-US" sz="1350" i="1" dirty="0"/>
              <a:t>Approach: materials/device characterization + electrical modeling</a:t>
            </a:r>
          </a:p>
        </p:txBody>
      </p:sp>
      <p:sp>
        <p:nvSpPr>
          <p:cNvPr id="3940365" name="Rectangle 13"/>
          <p:cNvSpPr>
            <a:spLocks noChangeArrowheads="1"/>
          </p:cNvSpPr>
          <p:nvPr/>
        </p:nvSpPr>
        <p:spPr bwMode="auto">
          <a:xfrm>
            <a:off x="1987154" y="1151865"/>
            <a:ext cx="864394" cy="2654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85725" indent="-85725" algn="r">
              <a:defRPr/>
            </a:pPr>
            <a:r>
              <a:rPr lang="en-US" altLang="zh-CN" sz="1125">
                <a:solidFill>
                  <a:schemeClr val="bg1"/>
                </a:solidFill>
                <a:ea typeface="宋体" charset="0"/>
                <a:cs typeface="宋体" charset="0"/>
              </a:rPr>
              <a:t>Pt</a:t>
            </a:r>
          </a:p>
        </p:txBody>
      </p:sp>
      <p:sp>
        <p:nvSpPr>
          <p:cNvPr id="3940366" name="Text Box 14"/>
          <p:cNvSpPr txBox="1">
            <a:spLocks noChangeArrowheads="1"/>
          </p:cNvSpPr>
          <p:nvPr/>
        </p:nvSpPr>
        <p:spPr bwMode="auto">
          <a:xfrm>
            <a:off x="3240881" y="1632878"/>
            <a:ext cx="622286"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defRPr/>
            </a:pPr>
            <a:r>
              <a:rPr lang="en-US" sz="1200">
                <a:solidFill>
                  <a:schemeClr val="bg1"/>
                </a:solidFill>
                <a:latin typeface="Futura Bk" charset="0"/>
              </a:rPr>
              <a:t>20 nm</a:t>
            </a:r>
          </a:p>
        </p:txBody>
      </p:sp>
      <p:sp>
        <p:nvSpPr>
          <p:cNvPr id="3940367" name="Line 15"/>
          <p:cNvSpPr>
            <a:spLocks noChangeShapeType="1"/>
          </p:cNvSpPr>
          <p:nvPr/>
        </p:nvSpPr>
        <p:spPr bwMode="auto">
          <a:xfrm>
            <a:off x="3402806" y="1854334"/>
            <a:ext cx="229791" cy="0"/>
          </a:xfrm>
          <a:prstGeom prst="line">
            <a:avLst/>
          </a:prstGeom>
          <a:noFill/>
          <a:ln w="2857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endParaRPr lang="en-US" sz="1350"/>
          </a:p>
        </p:txBody>
      </p:sp>
      <p:pic>
        <p:nvPicPr>
          <p:cNvPr id="240650" name="Picture 16" descr="1000cycl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062" y="2288461"/>
            <a:ext cx="2987371" cy="2559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40369" name="Line 17"/>
          <p:cNvSpPr>
            <a:spLocks noChangeShapeType="1"/>
          </p:cNvSpPr>
          <p:nvPr/>
        </p:nvSpPr>
        <p:spPr bwMode="auto">
          <a:xfrm>
            <a:off x="1576388" y="1786468"/>
            <a:ext cx="428625" cy="1191"/>
          </a:xfrm>
          <a:prstGeom prst="line">
            <a:avLst/>
          </a:prstGeom>
          <a:noFill/>
          <a:ln w="381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350"/>
          </a:p>
        </p:txBody>
      </p:sp>
      <p:sp>
        <p:nvSpPr>
          <p:cNvPr id="3940370" name="Line 18"/>
          <p:cNvSpPr>
            <a:spLocks noChangeShapeType="1"/>
          </p:cNvSpPr>
          <p:nvPr/>
        </p:nvSpPr>
        <p:spPr bwMode="auto">
          <a:xfrm flipH="1">
            <a:off x="1585913" y="1590015"/>
            <a:ext cx="1191" cy="188119"/>
          </a:xfrm>
          <a:prstGeom prst="line">
            <a:avLst/>
          </a:prstGeom>
          <a:noFill/>
          <a:ln w="381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350"/>
          </a:p>
        </p:txBody>
      </p:sp>
      <p:sp>
        <p:nvSpPr>
          <p:cNvPr id="3940371" name="Oval 19"/>
          <p:cNvSpPr>
            <a:spLocks noChangeArrowheads="1"/>
          </p:cNvSpPr>
          <p:nvPr/>
        </p:nvSpPr>
        <p:spPr bwMode="auto">
          <a:xfrm>
            <a:off x="1462088" y="1307837"/>
            <a:ext cx="273844" cy="273844"/>
          </a:xfrm>
          <a:prstGeom prst="ellipse">
            <a:avLst/>
          </a:prstGeom>
          <a:solidFill>
            <a:srgbClr val="FF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spcAft>
                <a:spcPct val="0"/>
              </a:spcAft>
              <a:defRPr/>
            </a:pPr>
            <a:endParaRPr lang="en-US" sz="1275">
              <a:latin typeface="Arial" charset="0"/>
            </a:endParaRPr>
          </a:p>
        </p:txBody>
      </p:sp>
      <p:sp>
        <p:nvSpPr>
          <p:cNvPr id="3940372" name="Text Box 20"/>
          <p:cNvSpPr txBox="1">
            <a:spLocks noChangeArrowheads="1"/>
          </p:cNvSpPr>
          <p:nvPr/>
        </p:nvSpPr>
        <p:spPr bwMode="auto">
          <a:xfrm>
            <a:off x="1375172" y="1444759"/>
            <a:ext cx="261610" cy="369332"/>
          </a:xfrm>
          <a:prstGeom prst="rect">
            <a:avLst/>
          </a:prstGeom>
          <a:noFill/>
          <a:ln>
            <a:noFill/>
          </a:ln>
          <a:effectLst/>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spcAft>
                <a:spcPct val="0"/>
              </a:spcAft>
              <a:defRPr/>
            </a:pPr>
            <a:r>
              <a:rPr lang="en-US">
                <a:latin typeface="Helvetica" charset="0"/>
              </a:rPr>
              <a:t>-</a:t>
            </a:r>
          </a:p>
        </p:txBody>
      </p:sp>
      <p:sp>
        <p:nvSpPr>
          <p:cNvPr id="3940373" name="Text Box 21"/>
          <p:cNvSpPr txBox="1">
            <a:spLocks noChangeArrowheads="1"/>
          </p:cNvSpPr>
          <p:nvPr/>
        </p:nvSpPr>
        <p:spPr bwMode="auto">
          <a:xfrm>
            <a:off x="1356122" y="1076856"/>
            <a:ext cx="296876" cy="323165"/>
          </a:xfrm>
          <a:prstGeom prst="rect">
            <a:avLst/>
          </a:prstGeom>
          <a:noFill/>
          <a:ln>
            <a:noFill/>
          </a:ln>
          <a:effectLst/>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spcAft>
                <a:spcPct val="0"/>
              </a:spcAft>
              <a:defRPr/>
            </a:pPr>
            <a:r>
              <a:rPr lang="en-US" sz="1500">
                <a:latin typeface="Helvetica" charset="0"/>
              </a:rPr>
              <a:t>+</a:t>
            </a:r>
          </a:p>
        </p:txBody>
      </p:sp>
      <p:sp>
        <p:nvSpPr>
          <p:cNvPr id="3940374" name="Text Box 22"/>
          <p:cNvSpPr txBox="1">
            <a:spLocks noChangeArrowheads="1"/>
          </p:cNvSpPr>
          <p:nvPr/>
        </p:nvSpPr>
        <p:spPr bwMode="auto">
          <a:xfrm>
            <a:off x="1458516" y="1307837"/>
            <a:ext cx="290464" cy="323165"/>
          </a:xfrm>
          <a:prstGeom prst="rect">
            <a:avLst/>
          </a:prstGeom>
          <a:noFill/>
          <a:ln>
            <a:noFill/>
          </a:ln>
          <a:effectLst/>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spcAft>
                <a:spcPct val="0"/>
              </a:spcAft>
              <a:defRPr/>
            </a:pPr>
            <a:r>
              <a:rPr lang="en-US" sz="1500"/>
              <a:t>V</a:t>
            </a:r>
          </a:p>
        </p:txBody>
      </p:sp>
      <p:sp>
        <p:nvSpPr>
          <p:cNvPr id="3940375" name="Line 23"/>
          <p:cNvSpPr>
            <a:spLocks noChangeShapeType="1"/>
          </p:cNvSpPr>
          <p:nvPr/>
        </p:nvSpPr>
        <p:spPr bwMode="auto">
          <a:xfrm flipH="1">
            <a:off x="1593056" y="1114956"/>
            <a:ext cx="1191" cy="188119"/>
          </a:xfrm>
          <a:prstGeom prst="line">
            <a:avLst/>
          </a:prstGeom>
          <a:noFill/>
          <a:ln w="381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350"/>
          </a:p>
        </p:txBody>
      </p:sp>
      <p:sp>
        <p:nvSpPr>
          <p:cNvPr id="3940376" name="Line 24"/>
          <p:cNvSpPr>
            <a:spLocks noChangeShapeType="1"/>
          </p:cNvSpPr>
          <p:nvPr/>
        </p:nvSpPr>
        <p:spPr bwMode="auto">
          <a:xfrm>
            <a:off x="1593056" y="1126862"/>
            <a:ext cx="428625" cy="1191"/>
          </a:xfrm>
          <a:prstGeom prst="line">
            <a:avLst/>
          </a:prstGeom>
          <a:noFill/>
          <a:ln w="381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350"/>
          </a:p>
        </p:txBody>
      </p:sp>
      <p:sp>
        <p:nvSpPr>
          <p:cNvPr id="3940378" name="Line 26"/>
          <p:cNvSpPr>
            <a:spLocks noChangeShapeType="1"/>
          </p:cNvSpPr>
          <p:nvPr/>
        </p:nvSpPr>
        <p:spPr bwMode="auto">
          <a:xfrm>
            <a:off x="6148388" y="1136387"/>
            <a:ext cx="245269" cy="451247"/>
          </a:xfrm>
          <a:prstGeom prst="line">
            <a:avLst/>
          </a:prstGeom>
          <a:noFill/>
          <a:ln w="38100">
            <a:solidFill>
              <a:schemeClr val="bg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endParaRPr lang="en-US" sz="1350"/>
          </a:p>
        </p:txBody>
      </p:sp>
      <p:sp>
        <p:nvSpPr>
          <p:cNvPr id="3940379" name="Text Box 27"/>
          <p:cNvSpPr txBox="1">
            <a:spLocks noChangeArrowheads="1"/>
          </p:cNvSpPr>
          <p:nvPr/>
        </p:nvSpPr>
        <p:spPr bwMode="auto">
          <a:xfrm>
            <a:off x="6709173" y="1168534"/>
            <a:ext cx="1291828"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defRPr/>
            </a:pPr>
            <a:r>
              <a:rPr lang="en-US" sz="1200" dirty="0">
                <a:latin typeface="Futura Bk" charset="0"/>
              </a:rPr>
              <a:t>30nm – 10</a:t>
            </a:r>
            <a:r>
              <a:rPr lang="el-GR" sz="1200" dirty="0">
                <a:latin typeface="Futura Bk" charset="0"/>
              </a:rPr>
              <a:t>μ</a:t>
            </a:r>
            <a:r>
              <a:rPr lang="en-US" sz="1200" dirty="0">
                <a:latin typeface="Futura Bk" charset="0"/>
              </a:rPr>
              <a:t>m</a:t>
            </a:r>
          </a:p>
        </p:txBody>
      </p:sp>
      <p:sp>
        <p:nvSpPr>
          <p:cNvPr id="24" name="Rectangle 9"/>
          <p:cNvSpPr txBox="1">
            <a:spLocks noChangeArrowheads="1"/>
          </p:cNvSpPr>
          <p:nvPr/>
        </p:nvSpPr>
        <p:spPr bwMode="invGray">
          <a:xfrm>
            <a:off x="778747" y="82267"/>
            <a:ext cx="7018707" cy="616744"/>
          </a:xfrm>
          <a:prstGeom prst="rect">
            <a:avLst/>
          </a:prstGeom>
          <a:solidFill>
            <a:sysClr val="window" lastClr="FFFFFF"/>
          </a:solidFill>
        </p:spPr>
        <p:txBody>
          <a:bodyPr vert="horz" lIns="0" tIns="0" rIns="0" bIns="0" rtlCol="0" anchor="ctr">
            <a:normAutofit/>
          </a:bodyPr>
          <a:lstStyle/>
          <a:p>
            <a:pPr algn="ctr" defTabSz="685800">
              <a:spcBef>
                <a:spcPct val="0"/>
              </a:spcBef>
              <a:defRPr/>
            </a:pPr>
            <a:r>
              <a:rPr lang="en-US" sz="2400" dirty="0">
                <a:solidFill>
                  <a:sysClr val="windowText" lastClr="000000"/>
                </a:solidFill>
                <a:latin typeface="Futura Bk" charset="0"/>
                <a:ea typeface="+mj-ea"/>
                <a:cs typeface="+mj-cs"/>
              </a:rPr>
              <a:t>Understanding </a:t>
            </a:r>
            <a:r>
              <a:rPr lang="en-US" sz="2400" dirty="0" err="1" smtClean="0">
                <a:solidFill>
                  <a:sysClr val="windowText" lastClr="000000"/>
                </a:solidFill>
                <a:latin typeface="Futura Bk" charset="0"/>
                <a:ea typeface="+mj-ea"/>
                <a:cs typeface="+mj-cs"/>
              </a:rPr>
              <a:t>Memristor</a:t>
            </a:r>
            <a:r>
              <a:rPr lang="en-US" sz="2400" dirty="0" smtClean="0">
                <a:solidFill>
                  <a:sysClr val="windowText" lastClr="000000"/>
                </a:solidFill>
                <a:latin typeface="Futura Bk" charset="0"/>
                <a:ea typeface="+mj-ea"/>
                <a:cs typeface="+mj-cs"/>
              </a:rPr>
              <a:t> </a:t>
            </a:r>
            <a:r>
              <a:rPr lang="en-US" sz="2400" dirty="0" smtClean="0">
                <a:solidFill>
                  <a:sysClr val="windowText" lastClr="000000"/>
                </a:solidFill>
                <a:latin typeface="Futura Bk" charset="0"/>
                <a:ea typeface="+mj-ea"/>
                <a:cs typeface="+mj-cs"/>
              </a:rPr>
              <a:t>Microphysics</a:t>
            </a:r>
            <a:endParaRPr lang="en-US" sz="2400" dirty="0">
              <a:solidFill>
                <a:sysClr val="windowText" lastClr="000000"/>
              </a:solidFill>
              <a:latin typeface="Futura Bk" charset="0"/>
              <a:ea typeface="+mj-ea"/>
              <a:cs typeface="+mj-cs"/>
            </a:endParaRPr>
          </a:p>
        </p:txBody>
      </p:sp>
    </p:spTree>
    <p:custDataLst>
      <p:tags r:id="rId1"/>
    </p:custDataLst>
    <p:extLst>
      <p:ext uri="{BB962C8B-B14F-4D97-AF65-F5344CB8AC3E}">
        <p14:creationId xmlns:p14="http://schemas.microsoft.com/office/powerpoint/2010/main" val="926243712"/>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ChangeAspect="1"/>
          </p:cNvGraphicFramePr>
          <p:nvPr>
            <p:extLst/>
          </p:nvPr>
        </p:nvGraphicFramePr>
        <p:xfrm>
          <a:off x="422030" y="950320"/>
          <a:ext cx="2527192" cy="3985933"/>
        </p:xfrm>
        <a:graphic>
          <a:graphicData uri="http://schemas.openxmlformats.org/presentationml/2006/ole">
            <mc:AlternateContent xmlns:mc="http://schemas.openxmlformats.org/markup-compatibility/2006">
              <mc:Choice xmlns:v="urn:schemas-microsoft-com:vml" Requires="v">
                <p:oleObj spid="_x0000_s151596" name="CorelDRAW" r:id="rId3" imgW="3135337" imgH="4945849" progId="CorelDRAW.Graphic.12">
                  <p:embed/>
                </p:oleObj>
              </mc:Choice>
              <mc:Fallback>
                <p:oleObj name="CorelDRAW" r:id="rId3" imgW="3135337" imgH="4945849" progId="CorelDRAW.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030" y="950320"/>
                        <a:ext cx="2527192" cy="3985933"/>
                      </a:xfrm>
                      <a:prstGeom prst="rect">
                        <a:avLst/>
                      </a:prstGeom>
                      <a:noFill/>
                      <a:ln>
                        <a:noFill/>
                      </a:ln>
                      <a:effectLst/>
                      <a:extLst/>
                    </p:spPr>
                  </p:pic>
                </p:oleObj>
              </mc:Fallback>
            </mc:AlternateContent>
          </a:graphicData>
        </a:graphic>
      </p:graphicFrame>
      <p:sp>
        <p:nvSpPr>
          <p:cNvPr id="6148" name="Rectangle 4"/>
          <p:cNvSpPr>
            <a:spLocks noChangeArrowheads="1"/>
          </p:cNvSpPr>
          <p:nvPr/>
        </p:nvSpPr>
        <p:spPr bwMode="auto">
          <a:xfrm>
            <a:off x="2605030" y="1107155"/>
            <a:ext cx="6016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Futura Bk" panose="020B0502020204020303" pitchFamily="34" charset="0"/>
                <a:cs typeface="Arial" panose="020B0604020202020204" pitchFamily="34" charset="0"/>
              </a:defRPr>
            </a:lvl1pPr>
            <a:lvl2pPr marL="742950" indent="-285750" eaLnBrk="0" hangingPunct="0">
              <a:defRPr sz="1600" b="1">
                <a:solidFill>
                  <a:schemeClr val="tx1"/>
                </a:solidFill>
                <a:latin typeface="Futura Bk" panose="020B0502020204020303" pitchFamily="34" charset="0"/>
                <a:cs typeface="Arial" panose="020B0604020202020204" pitchFamily="34" charset="0"/>
              </a:defRPr>
            </a:lvl2pPr>
            <a:lvl3pPr marL="1143000" indent="-228600" eaLnBrk="0" hangingPunct="0">
              <a:defRPr sz="1600" b="1">
                <a:solidFill>
                  <a:schemeClr val="tx1"/>
                </a:solidFill>
                <a:latin typeface="Futura Bk" panose="020B0502020204020303" pitchFamily="34" charset="0"/>
                <a:cs typeface="Arial" panose="020B0604020202020204" pitchFamily="34" charset="0"/>
              </a:defRPr>
            </a:lvl3pPr>
            <a:lvl4pPr marL="1600200" indent="-228600" eaLnBrk="0" hangingPunct="0">
              <a:defRPr sz="1600" b="1">
                <a:solidFill>
                  <a:schemeClr val="tx1"/>
                </a:solidFill>
                <a:latin typeface="Futura Bk" panose="020B0502020204020303" pitchFamily="34" charset="0"/>
                <a:cs typeface="Arial" panose="020B0604020202020204" pitchFamily="34" charset="0"/>
              </a:defRPr>
            </a:lvl4pPr>
            <a:lvl5pPr marL="2057400" indent="-228600" eaLnBrk="0" hangingPunct="0">
              <a:defRPr sz="1600" b="1">
                <a:solidFill>
                  <a:schemeClr val="tx1"/>
                </a:solidFill>
                <a:latin typeface="Futura Bk" panose="020B0502020204020303" pitchFamily="34" charset="0"/>
                <a:cs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9pPr>
          </a:lstStyle>
          <a:p>
            <a:pPr algn="ctr" eaLnBrk="1" hangingPunct="1"/>
            <a:r>
              <a:rPr lang="en-US" altLang="en-US" sz="1800" dirty="0">
                <a:solidFill>
                  <a:srgbClr val="0096D6"/>
                </a:solidFill>
              </a:rPr>
              <a:t>Scanning Transmission X-ray </a:t>
            </a:r>
            <a:r>
              <a:rPr lang="en-US" altLang="en-US" sz="1800" dirty="0" smtClean="0">
                <a:solidFill>
                  <a:srgbClr val="0096D6"/>
                </a:solidFill>
              </a:rPr>
              <a:t>Microscope (STXM</a:t>
            </a:r>
            <a:r>
              <a:rPr lang="en-US" altLang="en-US" sz="1800" dirty="0">
                <a:solidFill>
                  <a:srgbClr val="0096D6"/>
                </a:solidFill>
              </a:rPr>
              <a:t>)</a:t>
            </a:r>
          </a:p>
        </p:txBody>
      </p:sp>
      <p:sp>
        <p:nvSpPr>
          <p:cNvPr id="6149" name="Text Box 9"/>
          <p:cNvSpPr txBox="1">
            <a:spLocks noChangeArrowheads="1"/>
          </p:cNvSpPr>
          <p:nvPr/>
        </p:nvSpPr>
        <p:spPr bwMode="auto">
          <a:xfrm>
            <a:off x="2823803" y="1583148"/>
            <a:ext cx="619477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chemeClr val="tx1"/>
                </a:solidFill>
                <a:latin typeface="Futura Bk" panose="020B0502020204020303" pitchFamily="34" charset="0"/>
                <a:cs typeface="Arial" panose="020B0604020202020204" pitchFamily="34" charset="0"/>
              </a:defRPr>
            </a:lvl1pPr>
            <a:lvl2pPr marL="742950" indent="-285750" eaLnBrk="0" hangingPunct="0">
              <a:defRPr sz="1600" b="1">
                <a:solidFill>
                  <a:schemeClr val="tx1"/>
                </a:solidFill>
                <a:latin typeface="Futura Bk" panose="020B0502020204020303" pitchFamily="34" charset="0"/>
                <a:cs typeface="Arial" panose="020B0604020202020204" pitchFamily="34" charset="0"/>
              </a:defRPr>
            </a:lvl2pPr>
            <a:lvl3pPr marL="1143000" indent="-228600" eaLnBrk="0" hangingPunct="0">
              <a:defRPr sz="1600" b="1">
                <a:solidFill>
                  <a:schemeClr val="tx1"/>
                </a:solidFill>
                <a:latin typeface="Futura Bk" panose="020B0502020204020303" pitchFamily="34" charset="0"/>
                <a:cs typeface="Arial" panose="020B0604020202020204" pitchFamily="34" charset="0"/>
              </a:defRPr>
            </a:lvl3pPr>
            <a:lvl4pPr marL="1600200" indent="-228600" eaLnBrk="0" hangingPunct="0">
              <a:defRPr sz="1600" b="1">
                <a:solidFill>
                  <a:schemeClr val="tx1"/>
                </a:solidFill>
                <a:latin typeface="Futura Bk" panose="020B0502020204020303" pitchFamily="34" charset="0"/>
                <a:cs typeface="Arial" panose="020B0604020202020204" pitchFamily="34" charset="0"/>
              </a:defRPr>
            </a:lvl4pPr>
            <a:lvl5pPr marL="2057400" indent="-228600" eaLnBrk="0" hangingPunct="0">
              <a:defRPr sz="1600" b="1">
                <a:solidFill>
                  <a:schemeClr val="tx1"/>
                </a:solidFill>
                <a:latin typeface="Futura Bk" panose="020B0502020204020303" pitchFamily="34" charset="0"/>
                <a:cs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Futura Bk" panose="020B0502020204020303" pitchFamily="34" charset="0"/>
                <a:cs typeface="Arial" panose="020B0604020202020204" pitchFamily="34" charset="0"/>
              </a:defRPr>
            </a:lvl9pPr>
          </a:lstStyle>
          <a:p>
            <a:pPr eaLnBrk="1" hangingPunct="1"/>
            <a:r>
              <a:rPr lang="en-US" altLang="en-US" sz="2000" b="0" dirty="0" smtClean="0">
                <a:solidFill>
                  <a:srgbClr val="0096D6"/>
                </a:solidFill>
                <a:latin typeface="Arial" panose="020B0604020202020204" pitchFamily="34" charset="0"/>
              </a:rPr>
              <a:t>Spatial </a:t>
            </a:r>
            <a:r>
              <a:rPr lang="en-US" altLang="en-US" sz="2000" b="0" dirty="0">
                <a:solidFill>
                  <a:srgbClr val="0096D6"/>
                </a:solidFill>
                <a:latin typeface="Arial" panose="020B0604020202020204" pitchFamily="34" charset="0"/>
              </a:rPr>
              <a:t>resolution </a:t>
            </a:r>
            <a:r>
              <a:rPr lang="en-US" altLang="en-US" sz="2000" b="0" dirty="0" smtClean="0">
                <a:solidFill>
                  <a:srgbClr val="0096D6"/>
                </a:solidFill>
                <a:latin typeface="Arial" panose="020B0604020202020204" pitchFamily="34" charset="0"/>
              </a:rPr>
              <a:t>down </a:t>
            </a:r>
            <a:r>
              <a:rPr lang="en-US" altLang="en-US" sz="2000" b="0" dirty="0">
                <a:solidFill>
                  <a:srgbClr val="0096D6"/>
                </a:solidFill>
                <a:latin typeface="Arial" panose="020B0604020202020204" pitchFamily="34" charset="0"/>
              </a:rPr>
              <a:t>to 25nm</a:t>
            </a:r>
            <a:endParaRPr lang="en-US" altLang="en-US" sz="2000" b="0" dirty="0" smtClean="0">
              <a:solidFill>
                <a:srgbClr val="0096D6"/>
              </a:solidFill>
              <a:latin typeface="Arial" panose="020B0604020202020204" pitchFamily="34" charset="0"/>
            </a:endParaRPr>
          </a:p>
          <a:p>
            <a:pPr eaLnBrk="1" hangingPunct="1"/>
            <a:r>
              <a:rPr lang="en-US" altLang="en-US" sz="2000" b="0" dirty="0" smtClean="0">
                <a:solidFill>
                  <a:srgbClr val="0096D6"/>
                </a:solidFill>
                <a:latin typeface="Arial" panose="020B0604020202020204" pitchFamily="34" charset="0"/>
              </a:rPr>
              <a:t>Probes entire depth of sample</a:t>
            </a:r>
          </a:p>
          <a:p>
            <a:pPr eaLnBrk="1" hangingPunct="1"/>
            <a:r>
              <a:rPr lang="en-US" altLang="en-US" sz="2000" b="0" dirty="0">
                <a:solidFill>
                  <a:srgbClr val="0096D6"/>
                </a:solidFill>
                <a:latin typeface="Arial" panose="020B0604020202020204" pitchFamily="34" charset="0"/>
              </a:rPr>
              <a:t>Energy resolution (70 </a:t>
            </a:r>
            <a:r>
              <a:rPr lang="en-US" altLang="en-US" sz="2000" b="0" dirty="0" err="1">
                <a:solidFill>
                  <a:srgbClr val="0096D6"/>
                </a:solidFill>
                <a:latin typeface="Arial" panose="020B0604020202020204" pitchFamily="34" charset="0"/>
              </a:rPr>
              <a:t>meV</a:t>
            </a:r>
            <a:r>
              <a:rPr lang="en-US" altLang="en-US" sz="2000" b="0" dirty="0">
                <a:solidFill>
                  <a:srgbClr val="0096D6"/>
                </a:solidFill>
                <a:latin typeface="Arial" panose="020B0604020202020204" pitchFamily="34" charset="0"/>
              </a:rPr>
              <a:t>) for chemical identification</a:t>
            </a:r>
          </a:p>
          <a:p>
            <a:pPr eaLnBrk="1" hangingPunct="1"/>
            <a:endParaRPr lang="en-US" altLang="en-US" sz="2000" b="0" dirty="0">
              <a:solidFill>
                <a:srgbClr val="0096D6"/>
              </a:solidFill>
              <a:latin typeface="Arial" panose="020B0604020202020204" pitchFamily="34" charset="0"/>
            </a:endParaRPr>
          </a:p>
        </p:txBody>
      </p:sp>
      <p:sp>
        <p:nvSpPr>
          <p:cNvPr id="6147" name="Rectangle 2"/>
          <p:cNvSpPr>
            <a:spLocks noGrp="1" noChangeArrowheads="1"/>
          </p:cNvSpPr>
          <p:nvPr>
            <p:ph type="title" idx="4294967295"/>
          </p:nvPr>
        </p:nvSpPr>
        <p:spPr>
          <a:xfrm>
            <a:off x="422030" y="77391"/>
            <a:ext cx="8199455" cy="659606"/>
          </a:xfrm>
        </p:spPr>
        <p:txBody>
          <a:bodyPr vert="horz" wrap="square" lIns="0" tIns="0" rIns="0" bIns="0" rtlCol="0" anchor="t" anchorCtr="0">
            <a:noAutofit/>
          </a:bodyPr>
          <a:lstStyle/>
          <a:p>
            <a:pPr eaLnBrk="1" hangingPunct="1">
              <a:lnSpc>
                <a:spcPct val="110000"/>
              </a:lnSpc>
            </a:pPr>
            <a:r>
              <a:rPr lang="en-US" altLang="en-US" b="0" dirty="0">
                <a:latin typeface="Futura Bk" panose="020B0502020204020303" pitchFamily="34" charset="0"/>
              </a:rPr>
              <a:t>Getting </a:t>
            </a:r>
            <a:r>
              <a:rPr lang="en-US" altLang="en-US" b="0" dirty="0" smtClean="0">
                <a:latin typeface="Futura Bk" panose="020B0502020204020303" pitchFamily="34" charset="0"/>
              </a:rPr>
              <a:t>nanoscale chemical resolution: STXM </a:t>
            </a:r>
            <a:r>
              <a:rPr lang="en-US" altLang="en-US" b="0" dirty="0">
                <a:latin typeface="Futura Bk" panose="020B0502020204020303" pitchFamily="34" charset="0"/>
              </a:rPr>
              <a:t>at the </a:t>
            </a:r>
            <a:r>
              <a:rPr lang="en-US" altLang="en-US" b="0" dirty="0" smtClean="0">
                <a:latin typeface="Futura Bk" panose="020B0502020204020303" pitchFamily="34" charset="0"/>
              </a:rPr>
              <a:t>Advanced Light Source, Berkeley</a:t>
            </a:r>
            <a:endParaRPr lang="en-US" altLang="en-US" b="0" dirty="0">
              <a:latin typeface="Futura Bk" panose="020B0502020204020303" pitchFamily="34" charset="0"/>
            </a:endParaRPr>
          </a:p>
        </p:txBody>
      </p:sp>
      <p:pic>
        <p:nvPicPr>
          <p:cNvPr id="7" name="Picture 2" descr="http://newscenter.lbl.gov/wp-content/uploads/als-interi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4454" y="2906587"/>
            <a:ext cx="4993476" cy="1872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0720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7" name="Picture 9" descr="Fig1_v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1498998"/>
            <a:ext cx="2119313" cy="20347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08578" name="Rectangle 2"/>
          <p:cNvSpPr>
            <a:spLocks noGrp="1" noChangeArrowheads="1"/>
          </p:cNvSpPr>
          <p:nvPr>
            <p:ph type="title"/>
          </p:nvPr>
        </p:nvSpPr>
        <p:spPr>
          <a:xfrm>
            <a:off x="346668" y="139304"/>
            <a:ext cx="8184383" cy="583406"/>
          </a:xfrm>
        </p:spPr>
        <p:txBody>
          <a:bodyPr/>
          <a:lstStyle/>
          <a:p>
            <a:pPr eaLnBrk="1" hangingPunct="1">
              <a:defRPr/>
            </a:pPr>
            <a:r>
              <a:rPr lang="en-US" b="0" dirty="0" smtClean="0">
                <a:cs typeface="+mj-cs"/>
              </a:rPr>
              <a:t>X-ray </a:t>
            </a:r>
            <a:r>
              <a:rPr lang="en-US" b="0" dirty="0" err="1">
                <a:cs typeface="+mj-cs"/>
              </a:rPr>
              <a:t>s</a:t>
            </a:r>
            <a:r>
              <a:rPr lang="en-US" b="0" dirty="0" err="1" smtClean="0">
                <a:cs typeface="+mj-cs"/>
              </a:rPr>
              <a:t>pectromicroscopy</a:t>
            </a:r>
            <a:r>
              <a:rPr lang="en-US" b="0" dirty="0" smtClean="0">
                <a:cs typeface="+mj-cs"/>
              </a:rPr>
              <a:t> </a:t>
            </a:r>
            <a:r>
              <a:rPr lang="en-US" b="0" dirty="0">
                <a:cs typeface="+mj-cs"/>
              </a:rPr>
              <a:t>and </a:t>
            </a:r>
            <a:r>
              <a:rPr lang="en-US" b="0" dirty="0" smtClean="0">
                <a:cs typeface="+mj-cs"/>
              </a:rPr>
              <a:t>TEM of TiO</a:t>
            </a:r>
            <a:r>
              <a:rPr lang="en-US" b="0" baseline="-25000" dirty="0" smtClean="0">
                <a:cs typeface="+mj-cs"/>
              </a:rPr>
              <a:t>2</a:t>
            </a:r>
            <a:r>
              <a:rPr lang="en-US" b="0" dirty="0" smtClean="0">
                <a:cs typeface="+mj-cs"/>
              </a:rPr>
              <a:t> NV </a:t>
            </a:r>
            <a:r>
              <a:rPr lang="en-US" b="0" dirty="0" err="1" smtClean="0">
                <a:cs typeface="+mj-cs"/>
              </a:rPr>
              <a:t>memristor</a:t>
            </a:r>
            <a:endParaRPr lang="en-US" b="0" dirty="0">
              <a:cs typeface="+mj-cs"/>
            </a:endParaRPr>
          </a:p>
        </p:txBody>
      </p:sp>
      <p:sp>
        <p:nvSpPr>
          <p:cNvPr id="3608579" name="Text Box 3"/>
          <p:cNvSpPr txBox="1">
            <a:spLocks noChangeArrowheads="1"/>
          </p:cNvSpPr>
          <p:nvPr/>
        </p:nvSpPr>
        <p:spPr bwMode="auto">
          <a:xfrm>
            <a:off x="1617074" y="832143"/>
            <a:ext cx="2821785"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100000"/>
              </a:lnSpc>
              <a:spcBef>
                <a:spcPct val="50000"/>
              </a:spcBef>
              <a:spcAft>
                <a:spcPct val="0"/>
              </a:spcAft>
              <a:defRPr/>
            </a:pPr>
            <a:r>
              <a:rPr lang="en-US" dirty="0">
                <a:latin typeface="Arial" charset="0"/>
              </a:rPr>
              <a:t>Devices fabricated atop </a:t>
            </a:r>
            <a:r>
              <a:rPr lang="en-US" dirty="0" smtClean="0">
                <a:latin typeface="Arial" charset="0"/>
              </a:rPr>
              <a:t>thin Si</a:t>
            </a:r>
            <a:r>
              <a:rPr lang="en-US" baseline="-25000" dirty="0" smtClean="0">
                <a:latin typeface="Arial" charset="0"/>
              </a:rPr>
              <a:t>3</a:t>
            </a:r>
            <a:r>
              <a:rPr lang="en-US" dirty="0" smtClean="0">
                <a:latin typeface="Arial" charset="0"/>
              </a:rPr>
              <a:t>N</a:t>
            </a:r>
            <a:r>
              <a:rPr lang="en-US" baseline="-25000" dirty="0" smtClean="0">
                <a:latin typeface="Arial" charset="0"/>
              </a:rPr>
              <a:t>4 </a:t>
            </a:r>
            <a:r>
              <a:rPr lang="en-US" dirty="0">
                <a:latin typeface="Arial" charset="0"/>
              </a:rPr>
              <a:t>windows</a:t>
            </a:r>
          </a:p>
        </p:txBody>
      </p:sp>
      <p:pic>
        <p:nvPicPr>
          <p:cNvPr id="254980" name="Picture 5" descr="DeviceSchemat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4956" y="1438275"/>
            <a:ext cx="3401616" cy="22943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08582" name="Text Box 6"/>
          <p:cNvSpPr txBox="1">
            <a:spLocks noChangeArrowheads="1"/>
          </p:cNvSpPr>
          <p:nvPr/>
        </p:nvSpPr>
        <p:spPr bwMode="auto">
          <a:xfrm>
            <a:off x="3433763" y="3224212"/>
            <a:ext cx="800219"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defRPr/>
            </a:pPr>
            <a:r>
              <a:rPr lang="en-US" sz="1350">
                <a:latin typeface="Myriad Pro" charset="0"/>
              </a:rPr>
              <a:t>Window</a:t>
            </a:r>
          </a:p>
        </p:txBody>
      </p:sp>
      <p:sp>
        <p:nvSpPr>
          <p:cNvPr id="3608583" name="Text Box 7"/>
          <p:cNvSpPr txBox="1">
            <a:spLocks noChangeArrowheads="1"/>
          </p:cNvSpPr>
          <p:nvPr/>
        </p:nvSpPr>
        <p:spPr bwMode="auto">
          <a:xfrm>
            <a:off x="346668" y="3374253"/>
            <a:ext cx="7847762" cy="144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00000"/>
              </a:lnSpc>
              <a:spcBef>
                <a:spcPct val="50000"/>
              </a:spcBef>
              <a:spcAft>
                <a:spcPct val="0"/>
              </a:spcAft>
              <a:defRPr/>
            </a:pPr>
            <a:r>
              <a:rPr lang="en-US" sz="1600" dirty="0">
                <a:latin typeface="Arial" charset="0"/>
              </a:rPr>
              <a:t>Allows:</a:t>
            </a:r>
          </a:p>
          <a:p>
            <a:pPr>
              <a:lnSpc>
                <a:spcPct val="100000"/>
              </a:lnSpc>
              <a:spcBef>
                <a:spcPct val="50000"/>
              </a:spcBef>
              <a:spcAft>
                <a:spcPct val="0"/>
              </a:spcAft>
              <a:defRPr/>
            </a:pPr>
            <a:r>
              <a:rPr lang="en-US" sz="1600" dirty="0">
                <a:latin typeface="Arial" charset="0"/>
              </a:rPr>
              <a:t>	1. Non-destructive characterization (no delamination or cross-sectioning)</a:t>
            </a:r>
          </a:p>
          <a:p>
            <a:pPr>
              <a:lnSpc>
                <a:spcPct val="100000"/>
              </a:lnSpc>
              <a:spcBef>
                <a:spcPct val="50000"/>
              </a:spcBef>
              <a:spcAft>
                <a:spcPct val="0"/>
              </a:spcAft>
              <a:defRPr/>
            </a:pPr>
            <a:r>
              <a:rPr lang="en-US" sz="1600" dirty="0">
                <a:latin typeface="Arial" charset="0"/>
              </a:rPr>
              <a:t>	2. X-ray or Electron microscopy of same device</a:t>
            </a:r>
          </a:p>
          <a:p>
            <a:pPr>
              <a:lnSpc>
                <a:spcPct val="100000"/>
              </a:lnSpc>
              <a:spcBef>
                <a:spcPct val="50000"/>
              </a:spcBef>
              <a:spcAft>
                <a:spcPct val="0"/>
              </a:spcAft>
              <a:defRPr/>
            </a:pPr>
            <a:r>
              <a:rPr lang="en-US" sz="1600" dirty="0">
                <a:latin typeface="Arial" charset="0"/>
              </a:rPr>
              <a:t>	3. In-situ electrical addressing of device during characterization</a:t>
            </a:r>
          </a:p>
        </p:txBody>
      </p:sp>
      <p:sp>
        <p:nvSpPr>
          <p:cNvPr id="2" name="TextBox 1"/>
          <p:cNvSpPr txBox="1"/>
          <p:nvPr/>
        </p:nvSpPr>
        <p:spPr>
          <a:xfrm>
            <a:off x="5476351" y="941115"/>
            <a:ext cx="1899139" cy="646331"/>
          </a:xfrm>
          <a:prstGeom prst="rect">
            <a:avLst/>
          </a:prstGeom>
          <a:noFill/>
        </p:spPr>
        <p:txBody>
          <a:bodyPr wrap="square" rtlCol="0">
            <a:spAutoFit/>
          </a:bodyPr>
          <a:lstStyle/>
          <a:p>
            <a:pPr marL="0" algn="ctr" defTabSz="430213">
              <a:spcAft>
                <a:spcPts val="400"/>
              </a:spcAft>
              <a:buSzPct val="100000"/>
            </a:pPr>
            <a:r>
              <a:rPr lang="en-US" dirty="0" smtClean="0">
                <a:solidFill>
                  <a:srgbClr val="000000"/>
                </a:solidFill>
                <a:latin typeface="HP Simplified" pitchFamily="34" charset="0"/>
                <a:cs typeface="HP Simplified" pitchFamily="34" charset="0"/>
              </a:rPr>
              <a:t>Photograph of actual device</a:t>
            </a:r>
          </a:p>
        </p:txBody>
      </p:sp>
      <p:sp>
        <p:nvSpPr>
          <p:cNvPr id="3" name="TextBox 2"/>
          <p:cNvSpPr txBox="1"/>
          <p:nvPr/>
        </p:nvSpPr>
        <p:spPr>
          <a:xfrm>
            <a:off x="286378" y="1376624"/>
            <a:ext cx="812983" cy="400110"/>
          </a:xfrm>
          <a:prstGeom prst="rect">
            <a:avLst/>
          </a:prstGeom>
          <a:noFill/>
        </p:spPr>
        <p:txBody>
          <a:bodyPr wrap="square" rtlCol="0">
            <a:spAutoFit/>
          </a:bodyPr>
          <a:lstStyle/>
          <a:p>
            <a:pPr marL="0" defTabSz="430213">
              <a:spcAft>
                <a:spcPts val="400"/>
              </a:spcAft>
              <a:buSzPct val="100000"/>
            </a:pPr>
            <a:r>
              <a:rPr lang="en-US" sz="2000" dirty="0" smtClean="0">
                <a:solidFill>
                  <a:srgbClr val="000000"/>
                </a:solidFill>
                <a:latin typeface="HP Simplified" pitchFamily="34" charset="0"/>
                <a:cs typeface="HP Simplified" pitchFamily="34" charset="0"/>
              </a:rPr>
              <a:t>2009</a:t>
            </a:r>
            <a:endParaRPr lang="en-US" sz="20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1577878077"/>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9643" name="Picture 11" descr="C:\Users\strachaj\Documents\ALS IndustryHighlightInterview\STXM_FigureJustMapping.tif"/>
          <p:cNvPicPr>
            <a:picLocks noChangeAspect="1" noChangeArrowheads="1"/>
          </p:cNvPicPr>
          <p:nvPr/>
        </p:nvPicPr>
        <p:blipFill>
          <a:blip r:embed="rId2"/>
          <a:srcRect/>
          <a:stretch>
            <a:fillRect/>
          </a:stretch>
        </p:blipFill>
        <p:spPr bwMode="auto">
          <a:xfrm>
            <a:off x="2720102" y="172402"/>
            <a:ext cx="2611082" cy="2599373"/>
          </a:xfrm>
          <a:prstGeom prst="rect">
            <a:avLst/>
          </a:prstGeom>
          <a:noFill/>
        </p:spPr>
      </p:pic>
      <p:grpSp>
        <p:nvGrpSpPr>
          <p:cNvPr id="257025" name="Group 2"/>
          <p:cNvGrpSpPr>
            <a:grpSpLocks/>
          </p:cNvGrpSpPr>
          <p:nvPr/>
        </p:nvGrpSpPr>
        <p:grpSpPr bwMode="auto">
          <a:xfrm>
            <a:off x="2288682" y="2596931"/>
            <a:ext cx="3429000" cy="2494360"/>
            <a:chOff x="2510" y="1980"/>
            <a:chExt cx="2880" cy="2095"/>
          </a:xfrm>
        </p:grpSpPr>
        <p:sp>
          <p:nvSpPr>
            <p:cNvPr id="257037" name="AutoShape 3"/>
            <p:cNvSpPr>
              <a:spLocks noChangeAspect="1" noChangeArrowheads="1" noTextEdit="1"/>
            </p:cNvSpPr>
            <p:nvPr/>
          </p:nvSpPr>
          <p:spPr bwMode="auto">
            <a:xfrm>
              <a:off x="2510" y="1980"/>
              <a:ext cx="2878" cy="20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350"/>
            </a:p>
          </p:txBody>
        </p:sp>
        <p:sp>
          <p:nvSpPr>
            <p:cNvPr id="257038" name="Rectangle 4"/>
            <p:cNvSpPr>
              <a:spLocks noChangeArrowheads="1"/>
            </p:cNvSpPr>
            <p:nvPr/>
          </p:nvSpPr>
          <p:spPr bwMode="auto">
            <a:xfrm>
              <a:off x="2510" y="1980"/>
              <a:ext cx="2880" cy="206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350"/>
            </a:p>
          </p:txBody>
        </p:sp>
        <p:sp>
          <p:nvSpPr>
            <p:cNvPr id="257039" name="Rectangle 5"/>
            <p:cNvSpPr>
              <a:spLocks noChangeArrowheads="1"/>
            </p:cNvSpPr>
            <p:nvPr/>
          </p:nvSpPr>
          <p:spPr bwMode="auto">
            <a:xfrm>
              <a:off x="2883" y="2134"/>
              <a:ext cx="2232" cy="167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350"/>
            </a:p>
          </p:txBody>
        </p:sp>
        <p:sp>
          <p:nvSpPr>
            <p:cNvPr id="257040" name="Rectangle 6"/>
            <p:cNvSpPr>
              <a:spLocks noChangeArrowheads="1"/>
            </p:cNvSpPr>
            <p:nvPr/>
          </p:nvSpPr>
          <p:spPr bwMode="auto">
            <a:xfrm>
              <a:off x="2883" y="2134"/>
              <a:ext cx="2232" cy="1677"/>
            </a:xfrm>
            <a:prstGeom prst="rect">
              <a:avLst/>
            </a:prstGeom>
            <a:noFill/>
            <a:ln w="0">
              <a:solidFill>
                <a:srgbClr val="FFFFFF"/>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350"/>
            </a:p>
          </p:txBody>
        </p:sp>
        <p:sp>
          <p:nvSpPr>
            <p:cNvPr id="257041" name="Line 7"/>
            <p:cNvSpPr>
              <a:spLocks noChangeShapeType="1"/>
            </p:cNvSpPr>
            <p:nvPr/>
          </p:nvSpPr>
          <p:spPr bwMode="auto">
            <a:xfrm>
              <a:off x="2883" y="2134"/>
              <a:ext cx="223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2" name="Line 8"/>
            <p:cNvSpPr>
              <a:spLocks noChangeShapeType="1"/>
            </p:cNvSpPr>
            <p:nvPr/>
          </p:nvSpPr>
          <p:spPr bwMode="auto">
            <a:xfrm>
              <a:off x="2883" y="3811"/>
              <a:ext cx="223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3" name="Line 9"/>
            <p:cNvSpPr>
              <a:spLocks noChangeShapeType="1"/>
            </p:cNvSpPr>
            <p:nvPr/>
          </p:nvSpPr>
          <p:spPr bwMode="auto">
            <a:xfrm flipV="1">
              <a:off x="5115" y="2134"/>
              <a:ext cx="0" cy="1677"/>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4" name="Line 10"/>
            <p:cNvSpPr>
              <a:spLocks noChangeShapeType="1"/>
            </p:cNvSpPr>
            <p:nvPr/>
          </p:nvSpPr>
          <p:spPr bwMode="auto">
            <a:xfrm flipV="1">
              <a:off x="2883" y="2134"/>
              <a:ext cx="0" cy="1677"/>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5" name="Line 11"/>
            <p:cNvSpPr>
              <a:spLocks noChangeShapeType="1"/>
            </p:cNvSpPr>
            <p:nvPr/>
          </p:nvSpPr>
          <p:spPr bwMode="auto">
            <a:xfrm>
              <a:off x="2883" y="3811"/>
              <a:ext cx="223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6" name="Line 12"/>
            <p:cNvSpPr>
              <a:spLocks noChangeShapeType="1"/>
            </p:cNvSpPr>
            <p:nvPr/>
          </p:nvSpPr>
          <p:spPr bwMode="auto">
            <a:xfrm flipV="1">
              <a:off x="2883" y="2134"/>
              <a:ext cx="0" cy="1677"/>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7" name="Line 13"/>
            <p:cNvSpPr>
              <a:spLocks noChangeShapeType="1"/>
            </p:cNvSpPr>
            <p:nvPr/>
          </p:nvSpPr>
          <p:spPr bwMode="auto">
            <a:xfrm flipV="1">
              <a:off x="3117" y="3789"/>
              <a:ext cx="0" cy="2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8" name="Line 14"/>
            <p:cNvSpPr>
              <a:spLocks noChangeShapeType="1"/>
            </p:cNvSpPr>
            <p:nvPr/>
          </p:nvSpPr>
          <p:spPr bwMode="auto">
            <a:xfrm>
              <a:off x="3117" y="2134"/>
              <a:ext cx="0" cy="23"/>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49" name="Rectangle 15"/>
            <p:cNvSpPr>
              <a:spLocks noChangeArrowheads="1"/>
            </p:cNvSpPr>
            <p:nvPr/>
          </p:nvSpPr>
          <p:spPr bwMode="auto">
            <a:xfrm>
              <a:off x="3071" y="3817"/>
              <a:ext cx="109"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455</a:t>
              </a:r>
              <a:endParaRPr lang="en-US" sz="1350">
                <a:latin typeface="Arial" charset="0"/>
              </a:endParaRPr>
            </a:p>
          </p:txBody>
        </p:sp>
        <p:sp>
          <p:nvSpPr>
            <p:cNvPr id="257050" name="Line 16"/>
            <p:cNvSpPr>
              <a:spLocks noChangeShapeType="1"/>
            </p:cNvSpPr>
            <p:nvPr/>
          </p:nvSpPr>
          <p:spPr bwMode="auto">
            <a:xfrm flipV="1">
              <a:off x="3705" y="3789"/>
              <a:ext cx="0" cy="2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51" name="Line 17"/>
            <p:cNvSpPr>
              <a:spLocks noChangeShapeType="1"/>
            </p:cNvSpPr>
            <p:nvPr/>
          </p:nvSpPr>
          <p:spPr bwMode="auto">
            <a:xfrm>
              <a:off x="3705" y="2134"/>
              <a:ext cx="0" cy="23"/>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52" name="Rectangle 18"/>
            <p:cNvSpPr>
              <a:spLocks noChangeArrowheads="1"/>
            </p:cNvSpPr>
            <p:nvPr/>
          </p:nvSpPr>
          <p:spPr bwMode="auto">
            <a:xfrm>
              <a:off x="3660" y="3817"/>
              <a:ext cx="109"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460</a:t>
              </a:r>
              <a:endParaRPr lang="en-US" sz="1350">
                <a:latin typeface="Arial" charset="0"/>
              </a:endParaRPr>
            </a:p>
          </p:txBody>
        </p:sp>
        <p:sp>
          <p:nvSpPr>
            <p:cNvPr id="257053" name="Line 19"/>
            <p:cNvSpPr>
              <a:spLocks noChangeShapeType="1"/>
            </p:cNvSpPr>
            <p:nvPr/>
          </p:nvSpPr>
          <p:spPr bwMode="auto">
            <a:xfrm flipV="1">
              <a:off x="4291" y="3789"/>
              <a:ext cx="0" cy="2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54" name="Line 20"/>
            <p:cNvSpPr>
              <a:spLocks noChangeShapeType="1"/>
            </p:cNvSpPr>
            <p:nvPr/>
          </p:nvSpPr>
          <p:spPr bwMode="auto">
            <a:xfrm>
              <a:off x="4291" y="2134"/>
              <a:ext cx="0" cy="23"/>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55" name="Rectangle 21"/>
            <p:cNvSpPr>
              <a:spLocks noChangeArrowheads="1"/>
            </p:cNvSpPr>
            <p:nvPr/>
          </p:nvSpPr>
          <p:spPr bwMode="auto">
            <a:xfrm>
              <a:off x="4245" y="3817"/>
              <a:ext cx="109"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465</a:t>
              </a:r>
              <a:endParaRPr lang="en-US" sz="1350">
                <a:latin typeface="Arial" charset="0"/>
              </a:endParaRPr>
            </a:p>
          </p:txBody>
        </p:sp>
        <p:sp>
          <p:nvSpPr>
            <p:cNvPr id="257056" name="Line 22"/>
            <p:cNvSpPr>
              <a:spLocks noChangeShapeType="1"/>
            </p:cNvSpPr>
            <p:nvPr/>
          </p:nvSpPr>
          <p:spPr bwMode="auto">
            <a:xfrm flipV="1">
              <a:off x="4879" y="3789"/>
              <a:ext cx="0" cy="2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57" name="Line 23"/>
            <p:cNvSpPr>
              <a:spLocks noChangeShapeType="1"/>
            </p:cNvSpPr>
            <p:nvPr/>
          </p:nvSpPr>
          <p:spPr bwMode="auto">
            <a:xfrm>
              <a:off x="4879" y="2134"/>
              <a:ext cx="0" cy="23"/>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58" name="Rectangle 24"/>
            <p:cNvSpPr>
              <a:spLocks noChangeArrowheads="1"/>
            </p:cNvSpPr>
            <p:nvPr/>
          </p:nvSpPr>
          <p:spPr bwMode="auto">
            <a:xfrm>
              <a:off x="4835" y="3817"/>
              <a:ext cx="109"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470</a:t>
              </a:r>
              <a:endParaRPr lang="en-US" sz="1350">
                <a:latin typeface="Arial" charset="0"/>
              </a:endParaRPr>
            </a:p>
          </p:txBody>
        </p:sp>
        <p:sp>
          <p:nvSpPr>
            <p:cNvPr id="257059" name="Line 25"/>
            <p:cNvSpPr>
              <a:spLocks noChangeShapeType="1"/>
            </p:cNvSpPr>
            <p:nvPr/>
          </p:nvSpPr>
          <p:spPr bwMode="auto">
            <a:xfrm>
              <a:off x="2883" y="3811"/>
              <a:ext cx="2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60" name="Line 26"/>
            <p:cNvSpPr>
              <a:spLocks noChangeShapeType="1"/>
            </p:cNvSpPr>
            <p:nvPr/>
          </p:nvSpPr>
          <p:spPr bwMode="auto">
            <a:xfrm flipH="1">
              <a:off x="5092" y="3811"/>
              <a:ext cx="23"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61" name="Rectangle 27"/>
            <p:cNvSpPr>
              <a:spLocks noChangeArrowheads="1"/>
            </p:cNvSpPr>
            <p:nvPr/>
          </p:nvSpPr>
          <p:spPr bwMode="auto">
            <a:xfrm>
              <a:off x="2844" y="3778"/>
              <a:ext cx="36"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0</a:t>
              </a:r>
              <a:endParaRPr lang="en-US" sz="1350">
                <a:latin typeface="Arial" charset="0"/>
              </a:endParaRPr>
            </a:p>
          </p:txBody>
        </p:sp>
        <p:sp>
          <p:nvSpPr>
            <p:cNvPr id="257062" name="Line 28"/>
            <p:cNvSpPr>
              <a:spLocks noChangeShapeType="1"/>
            </p:cNvSpPr>
            <p:nvPr/>
          </p:nvSpPr>
          <p:spPr bwMode="auto">
            <a:xfrm>
              <a:off x="2883" y="3457"/>
              <a:ext cx="2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63" name="Line 29"/>
            <p:cNvSpPr>
              <a:spLocks noChangeShapeType="1"/>
            </p:cNvSpPr>
            <p:nvPr/>
          </p:nvSpPr>
          <p:spPr bwMode="auto">
            <a:xfrm flipH="1">
              <a:off x="5092" y="3457"/>
              <a:ext cx="23"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64" name="Rectangle 30"/>
            <p:cNvSpPr>
              <a:spLocks noChangeArrowheads="1"/>
            </p:cNvSpPr>
            <p:nvPr/>
          </p:nvSpPr>
          <p:spPr bwMode="auto">
            <a:xfrm>
              <a:off x="2844" y="3426"/>
              <a:ext cx="36"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2</a:t>
              </a:r>
              <a:endParaRPr lang="en-US" sz="1350">
                <a:latin typeface="Arial" charset="0"/>
              </a:endParaRPr>
            </a:p>
          </p:txBody>
        </p:sp>
        <p:sp>
          <p:nvSpPr>
            <p:cNvPr id="257065" name="Line 31"/>
            <p:cNvSpPr>
              <a:spLocks noChangeShapeType="1"/>
            </p:cNvSpPr>
            <p:nvPr/>
          </p:nvSpPr>
          <p:spPr bwMode="auto">
            <a:xfrm>
              <a:off x="2883" y="3104"/>
              <a:ext cx="2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66" name="Line 32"/>
            <p:cNvSpPr>
              <a:spLocks noChangeShapeType="1"/>
            </p:cNvSpPr>
            <p:nvPr/>
          </p:nvSpPr>
          <p:spPr bwMode="auto">
            <a:xfrm flipH="1">
              <a:off x="5092" y="3104"/>
              <a:ext cx="23"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67" name="Rectangle 33"/>
            <p:cNvSpPr>
              <a:spLocks noChangeArrowheads="1"/>
            </p:cNvSpPr>
            <p:nvPr/>
          </p:nvSpPr>
          <p:spPr bwMode="auto">
            <a:xfrm>
              <a:off x="2844" y="3072"/>
              <a:ext cx="36"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4</a:t>
              </a:r>
              <a:endParaRPr lang="en-US" sz="1350">
                <a:latin typeface="Arial" charset="0"/>
              </a:endParaRPr>
            </a:p>
          </p:txBody>
        </p:sp>
        <p:sp>
          <p:nvSpPr>
            <p:cNvPr id="257068" name="Line 34"/>
            <p:cNvSpPr>
              <a:spLocks noChangeShapeType="1"/>
            </p:cNvSpPr>
            <p:nvPr/>
          </p:nvSpPr>
          <p:spPr bwMode="auto">
            <a:xfrm>
              <a:off x="2883" y="2751"/>
              <a:ext cx="2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69" name="Line 35"/>
            <p:cNvSpPr>
              <a:spLocks noChangeShapeType="1"/>
            </p:cNvSpPr>
            <p:nvPr/>
          </p:nvSpPr>
          <p:spPr bwMode="auto">
            <a:xfrm flipH="1">
              <a:off x="5092" y="2751"/>
              <a:ext cx="23"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70" name="Rectangle 36"/>
            <p:cNvSpPr>
              <a:spLocks noChangeArrowheads="1"/>
            </p:cNvSpPr>
            <p:nvPr/>
          </p:nvSpPr>
          <p:spPr bwMode="auto">
            <a:xfrm>
              <a:off x="2844" y="2719"/>
              <a:ext cx="36"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6</a:t>
              </a:r>
              <a:endParaRPr lang="en-US" sz="1350">
                <a:latin typeface="Arial" charset="0"/>
              </a:endParaRPr>
            </a:p>
          </p:txBody>
        </p:sp>
        <p:sp>
          <p:nvSpPr>
            <p:cNvPr id="257071" name="Line 37"/>
            <p:cNvSpPr>
              <a:spLocks noChangeShapeType="1"/>
            </p:cNvSpPr>
            <p:nvPr/>
          </p:nvSpPr>
          <p:spPr bwMode="auto">
            <a:xfrm>
              <a:off x="2883" y="2398"/>
              <a:ext cx="2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72" name="Line 38"/>
            <p:cNvSpPr>
              <a:spLocks noChangeShapeType="1"/>
            </p:cNvSpPr>
            <p:nvPr/>
          </p:nvSpPr>
          <p:spPr bwMode="auto">
            <a:xfrm flipH="1">
              <a:off x="5092" y="2398"/>
              <a:ext cx="23"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73" name="Rectangle 39"/>
            <p:cNvSpPr>
              <a:spLocks noChangeArrowheads="1"/>
            </p:cNvSpPr>
            <p:nvPr/>
          </p:nvSpPr>
          <p:spPr bwMode="auto">
            <a:xfrm>
              <a:off x="2844" y="2367"/>
              <a:ext cx="36" cy="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600">
                  <a:solidFill>
                    <a:srgbClr val="000000"/>
                  </a:solidFill>
                  <a:latin typeface="Helvetica" charset="0"/>
                </a:rPr>
                <a:t>8</a:t>
              </a:r>
              <a:endParaRPr lang="en-US" sz="1350">
                <a:latin typeface="Arial" charset="0"/>
              </a:endParaRPr>
            </a:p>
          </p:txBody>
        </p:sp>
        <p:sp>
          <p:nvSpPr>
            <p:cNvPr id="257074" name="Line 40"/>
            <p:cNvSpPr>
              <a:spLocks noChangeShapeType="1"/>
            </p:cNvSpPr>
            <p:nvPr/>
          </p:nvSpPr>
          <p:spPr bwMode="auto">
            <a:xfrm>
              <a:off x="2883" y="2134"/>
              <a:ext cx="223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75" name="Line 41"/>
            <p:cNvSpPr>
              <a:spLocks noChangeShapeType="1"/>
            </p:cNvSpPr>
            <p:nvPr/>
          </p:nvSpPr>
          <p:spPr bwMode="auto">
            <a:xfrm>
              <a:off x="2883" y="3811"/>
              <a:ext cx="2232" cy="0"/>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76" name="Line 42"/>
            <p:cNvSpPr>
              <a:spLocks noChangeShapeType="1"/>
            </p:cNvSpPr>
            <p:nvPr/>
          </p:nvSpPr>
          <p:spPr bwMode="auto">
            <a:xfrm flipV="1">
              <a:off x="5115" y="2134"/>
              <a:ext cx="0" cy="1677"/>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77" name="Line 43"/>
            <p:cNvSpPr>
              <a:spLocks noChangeShapeType="1"/>
            </p:cNvSpPr>
            <p:nvPr/>
          </p:nvSpPr>
          <p:spPr bwMode="auto">
            <a:xfrm flipV="1">
              <a:off x="2883" y="2134"/>
              <a:ext cx="0" cy="1677"/>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a:p>
          </p:txBody>
        </p:sp>
        <p:sp>
          <p:nvSpPr>
            <p:cNvPr id="257078" name="Freeform 44"/>
            <p:cNvSpPr>
              <a:spLocks/>
            </p:cNvSpPr>
            <p:nvPr/>
          </p:nvSpPr>
          <p:spPr bwMode="auto">
            <a:xfrm>
              <a:off x="2883" y="2170"/>
              <a:ext cx="2233" cy="934"/>
            </a:xfrm>
            <a:custGeom>
              <a:avLst/>
              <a:gdLst>
                <a:gd name="T0" fmla="*/ 76 w 2570"/>
                <a:gd name="T1" fmla="*/ 614 h 1074"/>
                <a:gd name="T2" fmla="*/ 108 w 2570"/>
                <a:gd name="T3" fmla="*/ 613 h 1074"/>
                <a:gd name="T4" fmla="*/ 138 w 2570"/>
                <a:gd name="T5" fmla="*/ 612 h 1074"/>
                <a:gd name="T6" fmla="*/ 169 w 2570"/>
                <a:gd name="T7" fmla="*/ 610 h 1074"/>
                <a:gd name="T8" fmla="*/ 200 w 2570"/>
                <a:gd name="T9" fmla="*/ 609 h 1074"/>
                <a:gd name="T10" fmla="*/ 230 w 2570"/>
                <a:gd name="T11" fmla="*/ 605 h 1074"/>
                <a:gd name="T12" fmla="*/ 262 w 2570"/>
                <a:gd name="T13" fmla="*/ 584 h 1074"/>
                <a:gd name="T14" fmla="*/ 293 w 2570"/>
                <a:gd name="T15" fmla="*/ 574 h 1074"/>
                <a:gd name="T16" fmla="*/ 324 w 2570"/>
                <a:gd name="T17" fmla="*/ 543 h 1074"/>
                <a:gd name="T18" fmla="*/ 354 w 2570"/>
                <a:gd name="T19" fmla="*/ 502 h 1074"/>
                <a:gd name="T20" fmla="*/ 384 w 2570"/>
                <a:gd name="T21" fmla="*/ 279 h 1074"/>
                <a:gd name="T22" fmla="*/ 415 w 2570"/>
                <a:gd name="T23" fmla="*/ 472 h 1074"/>
                <a:gd name="T24" fmla="*/ 446 w 2570"/>
                <a:gd name="T25" fmla="*/ 439 h 1074"/>
                <a:gd name="T26" fmla="*/ 476 w 2570"/>
                <a:gd name="T27" fmla="*/ 294 h 1074"/>
                <a:gd name="T28" fmla="*/ 508 w 2570"/>
                <a:gd name="T29" fmla="*/ 183 h 1074"/>
                <a:gd name="T30" fmla="*/ 539 w 2570"/>
                <a:gd name="T31" fmla="*/ 211 h 1074"/>
                <a:gd name="T32" fmla="*/ 569 w 2570"/>
                <a:gd name="T33" fmla="*/ 264 h 1074"/>
                <a:gd name="T34" fmla="*/ 600 w 2570"/>
                <a:gd name="T35" fmla="*/ 357 h 1074"/>
                <a:gd name="T36" fmla="*/ 631 w 2570"/>
                <a:gd name="T37" fmla="*/ 445 h 1074"/>
                <a:gd name="T38" fmla="*/ 661 w 2570"/>
                <a:gd name="T39" fmla="*/ 481 h 1074"/>
                <a:gd name="T40" fmla="*/ 693 w 2570"/>
                <a:gd name="T41" fmla="*/ 476 h 1074"/>
                <a:gd name="T42" fmla="*/ 723 w 2570"/>
                <a:gd name="T43" fmla="*/ 431 h 1074"/>
                <a:gd name="T44" fmla="*/ 754 w 2570"/>
                <a:gd name="T45" fmla="*/ 345 h 1074"/>
                <a:gd name="T46" fmla="*/ 785 w 2570"/>
                <a:gd name="T47" fmla="*/ 227 h 1074"/>
                <a:gd name="T48" fmla="*/ 815 w 2570"/>
                <a:gd name="T49" fmla="*/ 222 h 1074"/>
                <a:gd name="T50" fmla="*/ 846 w 2570"/>
                <a:gd name="T51" fmla="*/ 250 h 1074"/>
                <a:gd name="T52" fmla="*/ 878 w 2570"/>
                <a:gd name="T53" fmla="*/ 190 h 1074"/>
                <a:gd name="T54" fmla="*/ 909 w 2570"/>
                <a:gd name="T55" fmla="*/ 63 h 1074"/>
                <a:gd name="T56" fmla="*/ 939 w 2570"/>
                <a:gd name="T57" fmla="*/ 0 h 1074"/>
                <a:gd name="T58" fmla="*/ 971 w 2570"/>
                <a:gd name="T59" fmla="*/ 66 h 1074"/>
                <a:gd name="T60" fmla="*/ 1001 w 2570"/>
                <a:gd name="T61" fmla="*/ 189 h 1074"/>
                <a:gd name="T62" fmla="*/ 1031 w 2570"/>
                <a:gd name="T63" fmla="*/ 283 h 1074"/>
                <a:gd name="T64" fmla="*/ 1063 w 2570"/>
                <a:gd name="T65" fmla="*/ 370 h 1074"/>
                <a:gd name="T66" fmla="*/ 1093 w 2570"/>
                <a:gd name="T67" fmla="*/ 424 h 1074"/>
                <a:gd name="T68" fmla="*/ 1124 w 2570"/>
                <a:gd name="T69" fmla="*/ 456 h 1074"/>
                <a:gd name="T70" fmla="*/ 1155 w 2570"/>
                <a:gd name="T71" fmla="*/ 473 h 1074"/>
                <a:gd name="T72" fmla="*/ 1185 w 2570"/>
                <a:gd name="T73" fmla="*/ 484 h 1074"/>
                <a:gd name="T74" fmla="*/ 1216 w 2570"/>
                <a:gd name="T75" fmla="*/ 490 h 1074"/>
                <a:gd name="T76" fmla="*/ 1247 w 2570"/>
                <a:gd name="T77" fmla="*/ 490 h 1074"/>
                <a:gd name="T78" fmla="*/ 1278 w 2570"/>
                <a:gd name="T79" fmla="*/ 490 h 1074"/>
                <a:gd name="T80" fmla="*/ 1309 w 2570"/>
                <a:gd name="T81" fmla="*/ 486 h 1074"/>
                <a:gd name="T82" fmla="*/ 1465 w 2570"/>
                <a:gd name="T83" fmla="*/ 491 h 10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70" h="1074">
                  <a:moveTo>
                    <a:pt x="0" y="1074"/>
                  </a:moveTo>
                  <a:lnTo>
                    <a:pt x="134" y="1074"/>
                  </a:lnTo>
                  <a:lnTo>
                    <a:pt x="162" y="1074"/>
                  </a:lnTo>
                  <a:lnTo>
                    <a:pt x="190" y="1072"/>
                  </a:lnTo>
                  <a:lnTo>
                    <a:pt x="215" y="1072"/>
                  </a:lnTo>
                  <a:lnTo>
                    <a:pt x="243" y="1070"/>
                  </a:lnTo>
                  <a:lnTo>
                    <a:pt x="269" y="1067"/>
                  </a:lnTo>
                  <a:lnTo>
                    <a:pt x="297" y="1067"/>
                  </a:lnTo>
                  <a:lnTo>
                    <a:pt x="323" y="1063"/>
                  </a:lnTo>
                  <a:lnTo>
                    <a:pt x="351" y="1065"/>
                  </a:lnTo>
                  <a:lnTo>
                    <a:pt x="379" y="1065"/>
                  </a:lnTo>
                  <a:lnTo>
                    <a:pt x="404" y="1058"/>
                  </a:lnTo>
                  <a:lnTo>
                    <a:pt x="432" y="1042"/>
                  </a:lnTo>
                  <a:lnTo>
                    <a:pt x="458" y="1021"/>
                  </a:lnTo>
                  <a:lnTo>
                    <a:pt x="486" y="1014"/>
                  </a:lnTo>
                  <a:lnTo>
                    <a:pt x="514" y="1004"/>
                  </a:lnTo>
                  <a:lnTo>
                    <a:pt x="540" y="983"/>
                  </a:lnTo>
                  <a:lnTo>
                    <a:pt x="568" y="948"/>
                  </a:lnTo>
                  <a:lnTo>
                    <a:pt x="593" y="932"/>
                  </a:lnTo>
                  <a:lnTo>
                    <a:pt x="621" y="876"/>
                  </a:lnTo>
                  <a:lnTo>
                    <a:pt x="647" y="659"/>
                  </a:lnTo>
                  <a:lnTo>
                    <a:pt x="675" y="488"/>
                  </a:lnTo>
                  <a:lnTo>
                    <a:pt x="703" y="654"/>
                  </a:lnTo>
                  <a:lnTo>
                    <a:pt x="729" y="824"/>
                  </a:lnTo>
                  <a:lnTo>
                    <a:pt x="757" y="831"/>
                  </a:lnTo>
                  <a:lnTo>
                    <a:pt x="782" y="768"/>
                  </a:lnTo>
                  <a:lnTo>
                    <a:pt x="810" y="656"/>
                  </a:lnTo>
                  <a:lnTo>
                    <a:pt x="836" y="514"/>
                  </a:lnTo>
                  <a:lnTo>
                    <a:pt x="864" y="376"/>
                  </a:lnTo>
                  <a:lnTo>
                    <a:pt x="892" y="320"/>
                  </a:lnTo>
                  <a:lnTo>
                    <a:pt x="918" y="334"/>
                  </a:lnTo>
                  <a:lnTo>
                    <a:pt x="946" y="369"/>
                  </a:lnTo>
                  <a:lnTo>
                    <a:pt x="971" y="411"/>
                  </a:lnTo>
                  <a:lnTo>
                    <a:pt x="999" y="463"/>
                  </a:lnTo>
                  <a:lnTo>
                    <a:pt x="1027" y="540"/>
                  </a:lnTo>
                  <a:lnTo>
                    <a:pt x="1053" y="624"/>
                  </a:lnTo>
                  <a:lnTo>
                    <a:pt x="1081" y="715"/>
                  </a:lnTo>
                  <a:lnTo>
                    <a:pt x="1107" y="778"/>
                  </a:lnTo>
                  <a:lnTo>
                    <a:pt x="1135" y="820"/>
                  </a:lnTo>
                  <a:lnTo>
                    <a:pt x="1160" y="841"/>
                  </a:lnTo>
                  <a:lnTo>
                    <a:pt x="1188" y="843"/>
                  </a:lnTo>
                  <a:lnTo>
                    <a:pt x="1216" y="831"/>
                  </a:lnTo>
                  <a:lnTo>
                    <a:pt x="1242" y="808"/>
                  </a:lnTo>
                  <a:lnTo>
                    <a:pt x="1270" y="754"/>
                  </a:lnTo>
                  <a:lnTo>
                    <a:pt x="1296" y="691"/>
                  </a:lnTo>
                  <a:lnTo>
                    <a:pt x="1324" y="603"/>
                  </a:lnTo>
                  <a:lnTo>
                    <a:pt x="1350" y="498"/>
                  </a:lnTo>
                  <a:lnTo>
                    <a:pt x="1378" y="397"/>
                  </a:lnTo>
                  <a:lnTo>
                    <a:pt x="1406" y="362"/>
                  </a:lnTo>
                  <a:lnTo>
                    <a:pt x="1431" y="388"/>
                  </a:lnTo>
                  <a:lnTo>
                    <a:pt x="1459" y="435"/>
                  </a:lnTo>
                  <a:lnTo>
                    <a:pt x="1485" y="437"/>
                  </a:lnTo>
                  <a:lnTo>
                    <a:pt x="1513" y="400"/>
                  </a:lnTo>
                  <a:lnTo>
                    <a:pt x="1539" y="332"/>
                  </a:lnTo>
                  <a:lnTo>
                    <a:pt x="1567" y="220"/>
                  </a:lnTo>
                  <a:lnTo>
                    <a:pt x="1595" y="112"/>
                  </a:lnTo>
                  <a:lnTo>
                    <a:pt x="1620" y="26"/>
                  </a:lnTo>
                  <a:lnTo>
                    <a:pt x="1648" y="0"/>
                  </a:lnTo>
                  <a:lnTo>
                    <a:pt x="1674" y="31"/>
                  </a:lnTo>
                  <a:lnTo>
                    <a:pt x="1702" y="115"/>
                  </a:lnTo>
                  <a:lnTo>
                    <a:pt x="1730" y="222"/>
                  </a:lnTo>
                  <a:lnTo>
                    <a:pt x="1756" y="330"/>
                  </a:lnTo>
                  <a:lnTo>
                    <a:pt x="1784" y="423"/>
                  </a:lnTo>
                  <a:lnTo>
                    <a:pt x="1809" y="495"/>
                  </a:lnTo>
                  <a:lnTo>
                    <a:pt x="1837" y="586"/>
                  </a:lnTo>
                  <a:lnTo>
                    <a:pt x="1863" y="649"/>
                  </a:lnTo>
                  <a:lnTo>
                    <a:pt x="1891" y="698"/>
                  </a:lnTo>
                  <a:lnTo>
                    <a:pt x="1919" y="740"/>
                  </a:lnTo>
                  <a:lnTo>
                    <a:pt x="1945" y="773"/>
                  </a:lnTo>
                  <a:lnTo>
                    <a:pt x="1973" y="796"/>
                  </a:lnTo>
                  <a:lnTo>
                    <a:pt x="1998" y="813"/>
                  </a:lnTo>
                  <a:lnTo>
                    <a:pt x="2026" y="827"/>
                  </a:lnTo>
                  <a:lnTo>
                    <a:pt x="2052" y="841"/>
                  </a:lnTo>
                  <a:lnTo>
                    <a:pt x="2080" y="845"/>
                  </a:lnTo>
                  <a:lnTo>
                    <a:pt x="2108" y="852"/>
                  </a:lnTo>
                  <a:lnTo>
                    <a:pt x="2134" y="855"/>
                  </a:lnTo>
                  <a:lnTo>
                    <a:pt x="2162" y="855"/>
                  </a:lnTo>
                  <a:lnTo>
                    <a:pt x="2187" y="855"/>
                  </a:lnTo>
                  <a:lnTo>
                    <a:pt x="2215" y="855"/>
                  </a:lnTo>
                  <a:lnTo>
                    <a:pt x="2243" y="857"/>
                  </a:lnTo>
                  <a:lnTo>
                    <a:pt x="2269" y="855"/>
                  </a:lnTo>
                  <a:lnTo>
                    <a:pt x="2297" y="850"/>
                  </a:lnTo>
                  <a:lnTo>
                    <a:pt x="2433" y="852"/>
                  </a:lnTo>
                  <a:lnTo>
                    <a:pt x="2570" y="859"/>
                  </a:lnTo>
                </a:path>
              </a:pathLst>
            </a:custGeom>
            <a:noFill/>
            <a:ln w="28575" cap="flat" cmpd="sng">
              <a:solidFill>
                <a:srgbClr val="00FF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1350"/>
            </a:p>
          </p:txBody>
        </p:sp>
        <p:sp>
          <p:nvSpPr>
            <p:cNvPr id="257079" name="Rectangle 45"/>
            <p:cNvSpPr>
              <a:spLocks noChangeArrowheads="1"/>
            </p:cNvSpPr>
            <p:nvPr/>
          </p:nvSpPr>
          <p:spPr bwMode="auto">
            <a:xfrm>
              <a:off x="3589" y="3920"/>
              <a:ext cx="1018" cy="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1200" dirty="0">
                  <a:solidFill>
                    <a:srgbClr val="000000"/>
                  </a:solidFill>
                  <a:latin typeface="Helvetica" charset="0"/>
                </a:rPr>
                <a:t>X-ray energy (eV)</a:t>
              </a:r>
              <a:endParaRPr lang="en-US" sz="1200" dirty="0">
                <a:latin typeface="Arial" charset="0"/>
              </a:endParaRPr>
            </a:p>
          </p:txBody>
        </p:sp>
        <p:sp>
          <p:nvSpPr>
            <p:cNvPr id="257080" name="Rectangle 46"/>
            <p:cNvSpPr>
              <a:spLocks noChangeArrowheads="1"/>
            </p:cNvSpPr>
            <p:nvPr/>
          </p:nvSpPr>
          <p:spPr bwMode="auto">
            <a:xfrm rot="16200000">
              <a:off x="2390" y="2800"/>
              <a:ext cx="716" cy="1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900">
                  <a:solidFill>
                    <a:srgbClr val="000000"/>
                  </a:solidFill>
                  <a:latin typeface="Helvetica" charset="0"/>
                </a:rPr>
                <a:t>Absorption (a.u.)</a:t>
              </a:r>
              <a:endParaRPr lang="en-US" sz="900">
                <a:latin typeface="Arial" charset="0"/>
              </a:endParaRPr>
            </a:p>
          </p:txBody>
        </p:sp>
        <p:sp>
          <p:nvSpPr>
            <p:cNvPr id="257081" name="Freeform 47"/>
            <p:cNvSpPr>
              <a:spLocks/>
            </p:cNvSpPr>
            <p:nvPr/>
          </p:nvSpPr>
          <p:spPr bwMode="auto">
            <a:xfrm>
              <a:off x="2883" y="2662"/>
              <a:ext cx="1491" cy="795"/>
            </a:xfrm>
            <a:custGeom>
              <a:avLst/>
              <a:gdLst>
                <a:gd name="T0" fmla="*/ 15 w 1716"/>
                <a:gd name="T1" fmla="*/ 521 h 915"/>
                <a:gd name="T2" fmla="*/ 37 w 1716"/>
                <a:gd name="T3" fmla="*/ 520 h 915"/>
                <a:gd name="T4" fmla="*/ 62 w 1716"/>
                <a:gd name="T5" fmla="*/ 520 h 915"/>
                <a:gd name="T6" fmla="*/ 84 w 1716"/>
                <a:gd name="T7" fmla="*/ 520 h 915"/>
                <a:gd name="T8" fmla="*/ 108 w 1716"/>
                <a:gd name="T9" fmla="*/ 520 h 915"/>
                <a:gd name="T10" fmla="*/ 130 w 1716"/>
                <a:gd name="T11" fmla="*/ 520 h 915"/>
                <a:gd name="T12" fmla="*/ 153 w 1716"/>
                <a:gd name="T13" fmla="*/ 518 h 915"/>
                <a:gd name="T14" fmla="*/ 177 w 1716"/>
                <a:gd name="T15" fmla="*/ 518 h 915"/>
                <a:gd name="T16" fmla="*/ 200 w 1716"/>
                <a:gd name="T17" fmla="*/ 515 h 915"/>
                <a:gd name="T18" fmla="*/ 222 w 1716"/>
                <a:gd name="T19" fmla="*/ 509 h 915"/>
                <a:gd name="T20" fmla="*/ 246 w 1716"/>
                <a:gd name="T21" fmla="*/ 493 h 915"/>
                <a:gd name="T22" fmla="*/ 268 w 1716"/>
                <a:gd name="T23" fmla="*/ 492 h 915"/>
                <a:gd name="T24" fmla="*/ 293 w 1716"/>
                <a:gd name="T25" fmla="*/ 480 h 915"/>
                <a:gd name="T26" fmla="*/ 315 w 1716"/>
                <a:gd name="T27" fmla="*/ 460 h 915"/>
                <a:gd name="T28" fmla="*/ 337 w 1716"/>
                <a:gd name="T29" fmla="*/ 441 h 915"/>
                <a:gd name="T30" fmla="*/ 362 w 1716"/>
                <a:gd name="T31" fmla="*/ 252 h 915"/>
                <a:gd name="T32" fmla="*/ 384 w 1716"/>
                <a:gd name="T33" fmla="*/ 222 h 915"/>
                <a:gd name="T34" fmla="*/ 408 w 1716"/>
                <a:gd name="T35" fmla="*/ 415 h 915"/>
                <a:gd name="T36" fmla="*/ 432 w 1716"/>
                <a:gd name="T37" fmla="*/ 426 h 915"/>
                <a:gd name="T38" fmla="*/ 454 w 1716"/>
                <a:gd name="T39" fmla="*/ 383 h 915"/>
                <a:gd name="T40" fmla="*/ 476 w 1716"/>
                <a:gd name="T41" fmla="*/ 276 h 915"/>
                <a:gd name="T42" fmla="*/ 500 w 1716"/>
                <a:gd name="T43" fmla="*/ 172 h 915"/>
                <a:gd name="T44" fmla="*/ 523 w 1716"/>
                <a:gd name="T45" fmla="*/ 187 h 915"/>
                <a:gd name="T46" fmla="*/ 547 w 1716"/>
                <a:gd name="T47" fmla="*/ 207 h 915"/>
                <a:gd name="T48" fmla="*/ 569 w 1716"/>
                <a:gd name="T49" fmla="*/ 207 h 915"/>
                <a:gd name="T50" fmla="*/ 593 w 1716"/>
                <a:gd name="T51" fmla="*/ 237 h 915"/>
                <a:gd name="T52" fmla="*/ 616 w 1716"/>
                <a:gd name="T53" fmla="*/ 310 h 915"/>
                <a:gd name="T54" fmla="*/ 639 w 1716"/>
                <a:gd name="T55" fmla="*/ 376 h 915"/>
                <a:gd name="T56" fmla="*/ 661 w 1716"/>
                <a:gd name="T57" fmla="*/ 402 h 915"/>
                <a:gd name="T58" fmla="*/ 685 w 1716"/>
                <a:gd name="T59" fmla="*/ 397 h 915"/>
                <a:gd name="T60" fmla="*/ 708 w 1716"/>
                <a:gd name="T61" fmla="*/ 374 h 915"/>
                <a:gd name="T62" fmla="*/ 732 w 1716"/>
                <a:gd name="T63" fmla="*/ 317 h 915"/>
                <a:gd name="T64" fmla="*/ 754 w 1716"/>
                <a:gd name="T65" fmla="*/ 228 h 915"/>
                <a:gd name="T66" fmla="*/ 778 w 1716"/>
                <a:gd name="T67" fmla="*/ 119 h 915"/>
                <a:gd name="T68" fmla="*/ 802 w 1716"/>
                <a:gd name="T69" fmla="*/ 135 h 915"/>
                <a:gd name="T70" fmla="*/ 824 w 1716"/>
                <a:gd name="T71" fmla="*/ 210 h 915"/>
                <a:gd name="T72" fmla="*/ 846 w 1716"/>
                <a:gd name="T73" fmla="*/ 244 h 915"/>
                <a:gd name="T74" fmla="*/ 871 w 1716"/>
                <a:gd name="T75" fmla="*/ 215 h 915"/>
                <a:gd name="T76" fmla="*/ 893 w 1716"/>
                <a:gd name="T77" fmla="*/ 140 h 915"/>
                <a:gd name="T78" fmla="*/ 915 w 1716"/>
                <a:gd name="T79" fmla="*/ 63 h 915"/>
                <a:gd name="T80" fmla="*/ 939 w 1716"/>
                <a:gd name="T81" fmla="*/ 3 h 915"/>
                <a:gd name="T82" fmla="*/ 963 w 1716"/>
                <a:gd name="T83" fmla="*/ 15 h 91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16" h="915">
                  <a:moveTo>
                    <a:pt x="0" y="915"/>
                  </a:moveTo>
                  <a:lnTo>
                    <a:pt x="12" y="915"/>
                  </a:lnTo>
                  <a:lnTo>
                    <a:pt x="26" y="915"/>
                  </a:lnTo>
                  <a:lnTo>
                    <a:pt x="40" y="913"/>
                  </a:lnTo>
                  <a:lnTo>
                    <a:pt x="54" y="913"/>
                  </a:lnTo>
                  <a:lnTo>
                    <a:pt x="66" y="913"/>
                  </a:lnTo>
                  <a:lnTo>
                    <a:pt x="80" y="915"/>
                  </a:lnTo>
                  <a:lnTo>
                    <a:pt x="94" y="915"/>
                  </a:lnTo>
                  <a:lnTo>
                    <a:pt x="108" y="911"/>
                  </a:lnTo>
                  <a:lnTo>
                    <a:pt x="122" y="915"/>
                  </a:lnTo>
                  <a:lnTo>
                    <a:pt x="134" y="913"/>
                  </a:lnTo>
                  <a:lnTo>
                    <a:pt x="148" y="911"/>
                  </a:lnTo>
                  <a:lnTo>
                    <a:pt x="162" y="911"/>
                  </a:lnTo>
                  <a:lnTo>
                    <a:pt x="176" y="911"/>
                  </a:lnTo>
                  <a:lnTo>
                    <a:pt x="190" y="913"/>
                  </a:lnTo>
                  <a:lnTo>
                    <a:pt x="201" y="913"/>
                  </a:lnTo>
                  <a:lnTo>
                    <a:pt x="215" y="911"/>
                  </a:lnTo>
                  <a:lnTo>
                    <a:pt x="229" y="911"/>
                  </a:lnTo>
                  <a:lnTo>
                    <a:pt x="243" y="911"/>
                  </a:lnTo>
                  <a:lnTo>
                    <a:pt x="255" y="908"/>
                  </a:lnTo>
                  <a:lnTo>
                    <a:pt x="269" y="908"/>
                  </a:lnTo>
                  <a:lnTo>
                    <a:pt x="283" y="906"/>
                  </a:lnTo>
                  <a:lnTo>
                    <a:pt x="297" y="908"/>
                  </a:lnTo>
                  <a:lnTo>
                    <a:pt x="311" y="908"/>
                  </a:lnTo>
                  <a:lnTo>
                    <a:pt x="323" y="906"/>
                  </a:lnTo>
                  <a:lnTo>
                    <a:pt x="337" y="906"/>
                  </a:lnTo>
                  <a:lnTo>
                    <a:pt x="351" y="904"/>
                  </a:lnTo>
                  <a:lnTo>
                    <a:pt x="365" y="901"/>
                  </a:lnTo>
                  <a:lnTo>
                    <a:pt x="379" y="899"/>
                  </a:lnTo>
                  <a:lnTo>
                    <a:pt x="390" y="894"/>
                  </a:lnTo>
                  <a:lnTo>
                    <a:pt x="404" y="890"/>
                  </a:lnTo>
                  <a:lnTo>
                    <a:pt x="418" y="880"/>
                  </a:lnTo>
                  <a:lnTo>
                    <a:pt x="432" y="866"/>
                  </a:lnTo>
                  <a:lnTo>
                    <a:pt x="446" y="859"/>
                  </a:lnTo>
                  <a:lnTo>
                    <a:pt x="458" y="859"/>
                  </a:lnTo>
                  <a:lnTo>
                    <a:pt x="472" y="862"/>
                  </a:lnTo>
                  <a:lnTo>
                    <a:pt x="486" y="859"/>
                  </a:lnTo>
                  <a:lnTo>
                    <a:pt x="500" y="855"/>
                  </a:lnTo>
                  <a:lnTo>
                    <a:pt x="514" y="843"/>
                  </a:lnTo>
                  <a:lnTo>
                    <a:pt x="526" y="822"/>
                  </a:lnTo>
                  <a:lnTo>
                    <a:pt x="540" y="813"/>
                  </a:lnTo>
                  <a:lnTo>
                    <a:pt x="554" y="808"/>
                  </a:lnTo>
                  <a:lnTo>
                    <a:pt x="568" y="808"/>
                  </a:lnTo>
                  <a:lnTo>
                    <a:pt x="579" y="799"/>
                  </a:lnTo>
                  <a:lnTo>
                    <a:pt x="593" y="773"/>
                  </a:lnTo>
                  <a:lnTo>
                    <a:pt x="607" y="717"/>
                  </a:lnTo>
                  <a:lnTo>
                    <a:pt x="621" y="612"/>
                  </a:lnTo>
                  <a:lnTo>
                    <a:pt x="635" y="442"/>
                  </a:lnTo>
                  <a:lnTo>
                    <a:pt x="647" y="262"/>
                  </a:lnTo>
                  <a:lnTo>
                    <a:pt x="661" y="215"/>
                  </a:lnTo>
                  <a:lnTo>
                    <a:pt x="675" y="390"/>
                  </a:lnTo>
                  <a:lnTo>
                    <a:pt x="689" y="526"/>
                  </a:lnTo>
                  <a:lnTo>
                    <a:pt x="703" y="668"/>
                  </a:lnTo>
                  <a:lnTo>
                    <a:pt x="715" y="729"/>
                  </a:lnTo>
                  <a:lnTo>
                    <a:pt x="729" y="750"/>
                  </a:lnTo>
                  <a:lnTo>
                    <a:pt x="743" y="754"/>
                  </a:lnTo>
                  <a:lnTo>
                    <a:pt x="757" y="747"/>
                  </a:lnTo>
                  <a:lnTo>
                    <a:pt x="768" y="733"/>
                  </a:lnTo>
                  <a:lnTo>
                    <a:pt x="782" y="703"/>
                  </a:lnTo>
                  <a:lnTo>
                    <a:pt x="796" y="673"/>
                  </a:lnTo>
                  <a:lnTo>
                    <a:pt x="810" y="617"/>
                  </a:lnTo>
                  <a:lnTo>
                    <a:pt x="824" y="554"/>
                  </a:lnTo>
                  <a:lnTo>
                    <a:pt x="836" y="484"/>
                  </a:lnTo>
                  <a:lnTo>
                    <a:pt x="850" y="418"/>
                  </a:lnTo>
                  <a:lnTo>
                    <a:pt x="864" y="346"/>
                  </a:lnTo>
                  <a:lnTo>
                    <a:pt x="878" y="301"/>
                  </a:lnTo>
                  <a:lnTo>
                    <a:pt x="892" y="287"/>
                  </a:lnTo>
                  <a:lnTo>
                    <a:pt x="904" y="301"/>
                  </a:lnTo>
                  <a:lnTo>
                    <a:pt x="918" y="329"/>
                  </a:lnTo>
                  <a:lnTo>
                    <a:pt x="932" y="341"/>
                  </a:lnTo>
                  <a:lnTo>
                    <a:pt x="946" y="357"/>
                  </a:lnTo>
                  <a:lnTo>
                    <a:pt x="960" y="362"/>
                  </a:lnTo>
                  <a:lnTo>
                    <a:pt x="971" y="362"/>
                  </a:lnTo>
                  <a:lnTo>
                    <a:pt x="985" y="360"/>
                  </a:lnTo>
                  <a:lnTo>
                    <a:pt x="999" y="362"/>
                  </a:lnTo>
                  <a:lnTo>
                    <a:pt x="1013" y="374"/>
                  </a:lnTo>
                  <a:lnTo>
                    <a:pt x="1027" y="388"/>
                  </a:lnTo>
                  <a:lnTo>
                    <a:pt x="1039" y="416"/>
                  </a:lnTo>
                  <a:lnTo>
                    <a:pt x="1053" y="460"/>
                  </a:lnTo>
                  <a:lnTo>
                    <a:pt x="1067" y="502"/>
                  </a:lnTo>
                  <a:lnTo>
                    <a:pt x="1081" y="544"/>
                  </a:lnTo>
                  <a:lnTo>
                    <a:pt x="1093" y="582"/>
                  </a:lnTo>
                  <a:lnTo>
                    <a:pt x="1107" y="628"/>
                  </a:lnTo>
                  <a:lnTo>
                    <a:pt x="1121" y="659"/>
                  </a:lnTo>
                  <a:lnTo>
                    <a:pt x="1135" y="682"/>
                  </a:lnTo>
                  <a:lnTo>
                    <a:pt x="1149" y="696"/>
                  </a:lnTo>
                  <a:lnTo>
                    <a:pt x="1160" y="705"/>
                  </a:lnTo>
                  <a:lnTo>
                    <a:pt x="1174" y="705"/>
                  </a:lnTo>
                  <a:lnTo>
                    <a:pt x="1188" y="705"/>
                  </a:lnTo>
                  <a:lnTo>
                    <a:pt x="1202" y="696"/>
                  </a:lnTo>
                  <a:lnTo>
                    <a:pt x="1216" y="687"/>
                  </a:lnTo>
                  <a:lnTo>
                    <a:pt x="1228" y="666"/>
                  </a:lnTo>
                  <a:lnTo>
                    <a:pt x="1242" y="656"/>
                  </a:lnTo>
                  <a:lnTo>
                    <a:pt x="1256" y="621"/>
                  </a:lnTo>
                  <a:lnTo>
                    <a:pt x="1270" y="600"/>
                  </a:lnTo>
                  <a:lnTo>
                    <a:pt x="1284" y="556"/>
                  </a:lnTo>
                  <a:lnTo>
                    <a:pt x="1296" y="519"/>
                  </a:lnTo>
                  <a:lnTo>
                    <a:pt x="1310" y="453"/>
                  </a:lnTo>
                  <a:lnTo>
                    <a:pt x="1324" y="400"/>
                  </a:lnTo>
                  <a:lnTo>
                    <a:pt x="1338" y="325"/>
                  </a:lnTo>
                  <a:lnTo>
                    <a:pt x="1350" y="266"/>
                  </a:lnTo>
                  <a:lnTo>
                    <a:pt x="1364" y="210"/>
                  </a:lnTo>
                  <a:lnTo>
                    <a:pt x="1378" y="194"/>
                  </a:lnTo>
                  <a:lnTo>
                    <a:pt x="1392" y="206"/>
                  </a:lnTo>
                  <a:lnTo>
                    <a:pt x="1406" y="236"/>
                  </a:lnTo>
                  <a:lnTo>
                    <a:pt x="1417" y="290"/>
                  </a:lnTo>
                  <a:lnTo>
                    <a:pt x="1431" y="334"/>
                  </a:lnTo>
                  <a:lnTo>
                    <a:pt x="1445" y="369"/>
                  </a:lnTo>
                  <a:lnTo>
                    <a:pt x="1459" y="411"/>
                  </a:lnTo>
                  <a:lnTo>
                    <a:pt x="1473" y="421"/>
                  </a:lnTo>
                  <a:lnTo>
                    <a:pt x="1485" y="428"/>
                  </a:lnTo>
                  <a:lnTo>
                    <a:pt x="1499" y="421"/>
                  </a:lnTo>
                  <a:lnTo>
                    <a:pt x="1513" y="400"/>
                  </a:lnTo>
                  <a:lnTo>
                    <a:pt x="1527" y="378"/>
                  </a:lnTo>
                  <a:lnTo>
                    <a:pt x="1539" y="334"/>
                  </a:lnTo>
                  <a:lnTo>
                    <a:pt x="1553" y="304"/>
                  </a:lnTo>
                  <a:lnTo>
                    <a:pt x="1567" y="245"/>
                  </a:lnTo>
                  <a:lnTo>
                    <a:pt x="1581" y="210"/>
                  </a:lnTo>
                  <a:lnTo>
                    <a:pt x="1595" y="147"/>
                  </a:lnTo>
                  <a:lnTo>
                    <a:pt x="1606" y="112"/>
                  </a:lnTo>
                  <a:lnTo>
                    <a:pt x="1620" y="66"/>
                  </a:lnTo>
                  <a:lnTo>
                    <a:pt x="1634" y="31"/>
                  </a:lnTo>
                  <a:lnTo>
                    <a:pt x="1648" y="7"/>
                  </a:lnTo>
                  <a:lnTo>
                    <a:pt x="1662" y="0"/>
                  </a:lnTo>
                  <a:lnTo>
                    <a:pt x="1674" y="10"/>
                  </a:lnTo>
                  <a:lnTo>
                    <a:pt x="1688" y="26"/>
                  </a:lnTo>
                  <a:lnTo>
                    <a:pt x="1702" y="42"/>
                  </a:lnTo>
                  <a:lnTo>
                    <a:pt x="1716" y="80"/>
                  </a:lnTo>
                </a:path>
              </a:pathLst>
            </a:custGeom>
            <a:noFill/>
            <a:ln w="28575" cap="flat"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1350"/>
            </a:p>
          </p:txBody>
        </p:sp>
        <p:sp>
          <p:nvSpPr>
            <p:cNvPr id="257082" name="Freeform 48"/>
            <p:cNvSpPr>
              <a:spLocks/>
            </p:cNvSpPr>
            <p:nvPr/>
          </p:nvSpPr>
          <p:spPr bwMode="auto">
            <a:xfrm>
              <a:off x="4374" y="2731"/>
              <a:ext cx="742" cy="552"/>
            </a:xfrm>
            <a:custGeom>
              <a:avLst/>
              <a:gdLst>
                <a:gd name="T0" fmla="*/ 0 w 854"/>
                <a:gd name="T1" fmla="*/ 0 h 635"/>
                <a:gd name="T2" fmla="*/ 8 w 854"/>
                <a:gd name="T3" fmla="*/ 29 h 635"/>
                <a:gd name="T4" fmla="*/ 15 w 854"/>
                <a:gd name="T5" fmla="*/ 43 h 635"/>
                <a:gd name="T6" fmla="*/ 23 w 854"/>
                <a:gd name="T7" fmla="*/ 76 h 635"/>
                <a:gd name="T8" fmla="*/ 31 w 854"/>
                <a:gd name="T9" fmla="*/ 98 h 635"/>
                <a:gd name="T10" fmla="*/ 38 w 854"/>
                <a:gd name="T11" fmla="*/ 121 h 635"/>
                <a:gd name="T12" fmla="*/ 47 w 854"/>
                <a:gd name="T13" fmla="*/ 145 h 635"/>
                <a:gd name="T14" fmla="*/ 53 w 854"/>
                <a:gd name="T15" fmla="*/ 170 h 635"/>
                <a:gd name="T16" fmla="*/ 61 w 854"/>
                <a:gd name="T17" fmla="*/ 192 h 635"/>
                <a:gd name="T18" fmla="*/ 69 w 854"/>
                <a:gd name="T19" fmla="*/ 220 h 635"/>
                <a:gd name="T20" fmla="*/ 77 w 854"/>
                <a:gd name="T21" fmla="*/ 232 h 635"/>
                <a:gd name="T22" fmla="*/ 83 w 854"/>
                <a:gd name="T23" fmla="*/ 255 h 635"/>
                <a:gd name="T24" fmla="*/ 92 w 854"/>
                <a:gd name="T25" fmla="*/ 269 h 635"/>
                <a:gd name="T26" fmla="*/ 100 w 854"/>
                <a:gd name="T27" fmla="*/ 292 h 635"/>
                <a:gd name="T28" fmla="*/ 107 w 854"/>
                <a:gd name="T29" fmla="*/ 299 h 635"/>
                <a:gd name="T30" fmla="*/ 116 w 854"/>
                <a:gd name="T31" fmla="*/ 309 h 635"/>
                <a:gd name="T32" fmla="*/ 123 w 854"/>
                <a:gd name="T33" fmla="*/ 319 h 635"/>
                <a:gd name="T34" fmla="*/ 130 w 854"/>
                <a:gd name="T35" fmla="*/ 329 h 635"/>
                <a:gd name="T36" fmla="*/ 138 w 854"/>
                <a:gd name="T37" fmla="*/ 333 h 635"/>
                <a:gd name="T38" fmla="*/ 147 w 854"/>
                <a:gd name="T39" fmla="*/ 339 h 635"/>
                <a:gd name="T40" fmla="*/ 154 w 854"/>
                <a:gd name="T41" fmla="*/ 344 h 635"/>
                <a:gd name="T42" fmla="*/ 161 w 854"/>
                <a:gd name="T43" fmla="*/ 350 h 635"/>
                <a:gd name="T44" fmla="*/ 169 w 854"/>
                <a:gd name="T45" fmla="*/ 347 h 635"/>
                <a:gd name="T46" fmla="*/ 176 w 854"/>
                <a:gd name="T47" fmla="*/ 350 h 635"/>
                <a:gd name="T48" fmla="*/ 185 w 854"/>
                <a:gd name="T49" fmla="*/ 355 h 635"/>
                <a:gd name="T50" fmla="*/ 192 w 854"/>
                <a:gd name="T51" fmla="*/ 356 h 635"/>
                <a:gd name="T52" fmla="*/ 199 w 854"/>
                <a:gd name="T53" fmla="*/ 356 h 635"/>
                <a:gd name="T54" fmla="*/ 208 w 854"/>
                <a:gd name="T55" fmla="*/ 356 h 635"/>
                <a:gd name="T56" fmla="*/ 215 w 854"/>
                <a:gd name="T57" fmla="*/ 360 h 635"/>
                <a:gd name="T58" fmla="*/ 223 w 854"/>
                <a:gd name="T59" fmla="*/ 360 h 635"/>
                <a:gd name="T60" fmla="*/ 230 w 854"/>
                <a:gd name="T61" fmla="*/ 361 h 635"/>
                <a:gd name="T62" fmla="*/ 238 w 854"/>
                <a:gd name="T63" fmla="*/ 360 h 635"/>
                <a:gd name="T64" fmla="*/ 246 w 854"/>
                <a:gd name="T65" fmla="*/ 362 h 635"/>
                <a:gd name="T66" fmla="*/ 255 w 854"/>
                <a:gd name="T67" fmla="*/ 361 h 635"/>
                <a:gd name="T68" fmla="*/ 262 w 854"/>
                <a:gd name="T69" fmla="*/ 362 h 635"/>
                <a:gd name="T70" fmla="*/ 268 w 854"/>
                <a:gd name="T71" fmla="*/ 361 h 635"/>
                <a:gd name="T72" fmla="*/ 276 w 854"/>
                <a:gd name="T73" fmla="*/ 361 h 635"/>
                <a:gd name="T74" fmla="*/ 285 w 854"/>
                <a:gd name="T75" fmla="*/ 362 h 635"/>
                <a:gd name="T76" fmla="*/ 293 w 854"/>
                <a:gd name="T77" fmla="*/ 361 h 635"/>
                <a:gd name="T78" fmla="*/ 301 w 854"/>
                <a:gd name="T79" fmla="*/ 362 h 635"/>
                <a:gd name="T80" fmla="*/ 308 w 854"/>
                <a:gd name="T81" fmla="*/ 360 h 635"/>
                <a:gd name="T82" fmla="*/ 315 w 854"/>
                <a:gd name="T83" fmla="*/ 359 h 635"/>
                <a:gd name="T84" fmla="*/ 323 w 854"/>
                <a:gd name="T85" fmla="*/ 356 h 635"/>
                <a:gd name="T86" fmla="*/ 331 w 854"/>
                <a:gd name="T87" fmla="*/ 359 h 635"/>
                <a:gd name="T88" fmla="*/ 370 w 854"/>
                <a:gd name="T89" fmla="*/ 353 h 635"/>
                <a:gd name="T90" fmla="*/ 408 w 854"/>
                <a:gd name="T91" fmla="*/ 355 h 635"/>
                <a:gd name="T92" fmla="*/ 447 w 854"/>
                <a:gd name="T93" fmla="*/ 356 h 635"/>
                <a:gd name="T94" fmla="*/ 486 w 854"/>
                <a:gd name="T95" fmla="*/ 356 h 635"/>
                <a:gd name="T96" fmla="*/ 487 w 854"/>
                <a:gd name="T97" fmla="*/ 356 h 6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54" h="635">
                  <a:moveTo>
                    <a:pt x="0" y="0"/>
                  </a:moveTo>
                  <a:lnTo>
                    <a:pt x="14" y="51"/>
                  </a:lnTo>
                  <a:lnTo>
                    <a:pt x="26" y="77"/>
                  </a:lnTo>
                  <a:lnTo>
                    <a:pt x="40" y="133"/>
                  </a:lnTo>
                  <a:lnTo>
                    <a:pt x="54" y="172"/>
                  </a:lnTo>
                  <a:lnTo>
                    <a:pt x="68" y="212"/>
                  </a:lnTo>
                  <a:lnTo>
                    <a:pt x="82" y="254"/>
                  </a:lnTo>
                  <a:lnTo>
                    <a:pt x="93" y="298"/>
                  </a:lnTo>
                  <a:lnTo>
                    <a:pt x="107" y="336"/>
                  </a:lnTo>
                  <a:lnTo>
                    <a:pt x="121" y="385"/>
                  </a:lnTo>
                  <a:lnTo>
                    <a:pt x="135" y="406"/>
                  </a:lnTo>
                  <a:lnTo>
                    <a:pt x="147" y="446"/>
                  </a:lnTo>
                  <a:lnTo>
                    <a:pt x="161" y="471"/>
                  </a:lnTo>
                  <a:lnTo>
                    <a:pt x="175" y="511"/>
                  </a:lnTo>
                  <a:lnTo>
                    <a:pt x="189" y="523"/>
                  </a:lnTo>
                  <a:lnTo>
                    <a:pt x="203" y="541"/>
                  </a:lnTo>
                  <a:lnTo>
                    <a:pt x="215" y="558"/>
                  </a:lnTo>
                  <a:lnTo>
                    <a:pt x="229" y="576"/>
                  </a:lnTo>
                  <a:lnTo>
                    <a:pt x="243" y="583"/>
                  </a:lnTo>
                  <a:lnTo>
                    <a:pt x="257" y="595"/>
                  </a:lnTo>
                  <a:lnTo>
                    <a:pt x="271" y="602"/>
                  </a:lnTo>
                  <a:lnTo>
                    <a:pt x="282" y="614"/>
                  </a:lnTo>
                  <a:lnTo>
                    <a:pt x="296" y="607"/>
                  </a:lnTo>
                  <a:lnTo>
                    <a:pt x="310" y="614"/>
                  </a:lnTo>
                  <a:lnTo>
                    <a:pt x="324" y="621"/>
                  </a:lnTo>
                  <a:lnTo>
                    <a:pt x="336" y="625"/>
                  </a:lnTo>
                  <a:lnTo>
                    <a:pt x="350" y="625"/>
                  </a:lnTo>
                  <a:lnTo>
                    <a:pt x="364" y="625"/>
                  </a:lnTo>
                  <a:lnTo>
                    <a:pt x="378" y="630"/>
                  </a:lnTo>
                  <a:lnTo>
                    <a:pt x="392" y="630"/>
                  </a:lnTo>
                  <a:lnTo>
                    <a:pt x="404" y="632"/>
                  </a:lnTo>
                  <a:lnTo>
                    <a:pt x="418" y="630"/>
                  </a:lnTo>
                  <a:lnTo>
                    <a:pt x="432" y="635"/>
                  </a:lnTo>
                  <a:lnTo>
                    <a:pt x="446" y="632"/>
                  </a:lnTo>
                  <a:lnTo>
                    <a:pt x="460" y="635"/>
                  </a:lnTo>
                  <a:lnTo>
                    <a:pt x="471" y="632"/>
                  </a:lnTo>
                  <a:lnTo>
                    <a:pt x="485" y="632"/>
                  </a:lnTo>
                  <a:lnTo>
                    <a:pt x="499" y="635"/>
                  </a:lnTo>
                  <a:lnTo>
                    <a:pt x="513" y="632"/>
                  </a:lnTo>
                  <a:lnTo>
                    <a:pt x="527" y="635"/>
                  </a:lnTo>
                  <a:lnTo>
                    <a:pt x="539" y="630"/>
                  </a:lnTo>
                  <a:lnTo>
                    <a:pt x="553" y="628"/>
                  </a:lnTo>
                  <a:lnTo>
                    <a:pt x="567" y="625"/>
                  </a:lnTo>
                  <a:lnTo>
                    <a:pt x="581" y="628"/>
                  </a:lnTo>
                  <a:lnTo>
                    <a:pt x="649" y="618"/>
                  </a:lnTo>
                  <a:lnTo>
                    <a:pt x="717" y="621"/>
                  </a:lnTo>
                  <a:lnTo>
                    <a:pt x="784" y="625"/>
                  </a:lnTo>
                  <a:lnTo>
                    <a:pt x="852" y="625"/>
                  </a:lnTo>
                  <a:lnTo>
                    <a:pt x="854" y="625"/>
                  </a:lnTo>
                </a:path>
              </a:pathLst>
            </a:custGeom>
            <a:noFill/>
            <a:ln w="28575" cap="flat" cmpd="sng">
              <a:solidFill>
                <a:srgbClr val="FF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1350"/>
            </a:p>
          </p:txBody>
        </p:sp>
        <p:sp>
          <p:nvSpPr>
            <p:cNvPr id="257083" name="Freeform 49"/>
            <p:cNvSpPr>
              <a:spLocks/>
            </p:cNvSpPr>
            <p:nvPr/>
          </p:nvSpPr>
          <p:spPr bwMode="auto">
            <a:xfrm>
              <a:off x="2883" y="3801"/>
              <a:ext cx="67" cy="12"/>
            </a:xfrm>
            <a:custGeom>
              <a:avLst/>
              <a:gdLst>
                <a:gd name="T0" fmla="*/ 0 w 77"/>
                <a:gd name="T1" fmla="*/ 7 h 14"/>
                <a:gd name="T2" fmla="*/ 7 w 77"/>
                <a:gd name="T3" fmla="*/ 7 h 14"/>
                <a:gd name="T4" fmla="*/ 15 w 77"/>
                <a:gd name="T5" fmla="*/ 5 h 14"/>
                <a:gd name="T6" fmla="*/ 23 w 77"/>
                <a:gd name="T7" fmla="*/ 0 h 14"/>
                <a:gd name="T8" fmla="*/ 31 w 77"/>
                <a:gd name="T9" fmla="*/ 3 h 14"/>
                <a:gd name="T10" fmla="*/ 38 w 77"/>
                <a:gd name="T11" fmla="*/ 3 h 14"/>
                <a:gd name="T12" fmla="*/ 44 w 77"/>
                <a:gd name="T13" fmla="*/ 8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14">
                  <a:moveTo>
                    <a:pt x="0" y="12"/>
                  </a:moveTo>
                  <a:lnTo>
                    <a:pt x="12" y="12"/>
                  </a:lnTo>
                  <a:lnTo>
                    <a:pt x="26" y="9"/>
                  </a:lnTo>
                  <a:lnTo>
                    <a:pt x="40" y="0"/>
                  </a:lnTo>
                  <a:lnTo>
                    <a:pt x="54" y="5"/>
                  </a:lnTo>
                  <a:lnTo>
                    <a:pt x="66" y="7"/>
                  </a:lnTo>
                  <a:lnTo>
                    <a:pt x="77" y="14"/>
                  </a:lnTo>
                </a:path>
              </a:pathLst>
            </a:custGeom>
            <a:noFill/>
            <a:ln w="19050" cap="flat">
              <a:solidFill>
                <a:srgbClr val="0000FF"/>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1350"/>
            </a:p>
          </p:txBody>
        </p:sp>
        <p:sp>
          <p:nvSpPr>
            <p:cNvPr id="257084" name="Freeform 50"/>
            <p:cNvSpPr>
              <a:spLocks/>
            </p:cNvSpPr>
            <p:nvPr/>
          </p:nvSpPr>
          <p:spPr bwMode="auto">
            <a:xfrm>
              <a:off x="2962" y="3137"/>
              <a:ext cx="1483" cy="676"/>
            </a:xfrm>
            <a:custGeom>
              <a:avLst/>
              <a:gdLst>
                <a:gd name="T0" fmla="*/ 10 w 1707"/>
                <a:gd name="T1" fmla="*/ 439 h 777"/>
                <a:gd name="T2" fmla="*/ 32 w 1707"/>
                <a:gd name="T3" fmla="*/ 439 h 777"/>
                <a:gd name="T4" fmla="*/ 56 w 1707"/>
                <a:gd name="T5" fmla="*/ 436 h 777"/>
                <a:gd name="T6" fmla="*/ 78 w 1707"/>
                <a:gd name="T7" fmla="*/ 432 h 777"/>
                <a:gd name="T8" fmla="*/ 102 w 1707"/>
                <a:gd name="T9" fmla="*/ 418 h 777"/>
                <a:gd name="T10" fmla="*/ 125 w 1707"/>
                <a:gd name="T11" fmla="*/ 405 h 777"/>
                <a:gd name="T12" fmla="*/ 148 w 1707"/>
                <a:gd name="T13" fmla="*/ 386 h 777"/>
                <a:gd name="T14" fmla="*/ 170 w 1707"/>
                <a:gd name="T15" fmla="*/ 354 h 777"/>
                <a:gd name="T16" fmla="*/ 194 w 1707"/>
                <a:gd name="T17" fmla="*/ 338 h 777"/>
                <a:gd name="T18" fmla="*/ 217 w 1707"/>
                <a:gd name="T19" fmla="*/ 332 h 777"/>
                <a:gd name="T20" fmla="*/ 241 w 1707"/>
                <a:gd name="T21" fmla="*/ 321 h 777"/>
                <a:gd name="T22" fmla="*/ 263 w 1707"/>
                <a:gd name="T23" fmla="*/ 301 h 777"/>
                <a:gd name="T24" fmla="*/ 286 w 1707"/>
                <a:gd name="T25" fmla="*/ 265 h 777"/>
                <a:gd name="T26" fmla="*/ 310 w 1707"/>
                <a:gd name="T27" fmla="*/ 190 h 777"/>
                <a:gd name="T28" fmla="*/ 332 w 1707"/>
                <a:gd name="T29" fmla="*/ 174 h 777"/>
                <a:gd name="T30" fmla="*/ 355 w 1707"/>
                <a:gd name="T31" fmla="*/ 169 h 777"/>
                <a:gd name="T32" fmla="*/ 380 w 1707"/>
                <a:gd name="T33" fmla="*/ 152 h 777"/>
                <a:gd name="T34" fmla="*/ 401 w 1707"/>
                <a:gd name="T35" fmla="*/ 143 h 777"/>
                <a:gd name="T36" fmla="*/ 424 w 1707"/>
                <a:gd name="T37" fmla="*/ 120 h 777"/>
                <a:gd name="T38" fmla="*/ 448 w 1707"/>
                <a:gd name="T39" fmla="*/ 144 h 777"/>
                <a:gd name="T40" fmla="*/ 471 w 1707"/>
                <a:gd name="T41" fmla="*/ 192 h 777"/>
                <a:gd name="T42" fmla="*/ 495 w 1707"/>
                <a:gd name="T43" fmla="*/ 230 h 777"/>
                <a:gd name="T44" fmla="*/ 517 w 1707"/>
                <a:gd name="T45" fmla="*/ 243 h 777"/>
                <a:gd name="T46" fmla="*/ 540 w 1707"/>
                <a:gd name="T47" fmla="*/ 239 h 777"/>
                <a:gd name="T48" fmla="*/ 564 w 1707"/>
                <a:gd name="T49" fmla="*/ 212 h 777"/>
                <a:gd name="T50" fmla="*/ 587 w 1707"/>
                <a:gd name="T51" fmla="*/ 205 h 777"/>
                <a:gd name="T52" fmla="*/ 609 w 1707"/>
                <a:gd name="T53" fmla="*/ 210 h 777"/>
                <a:gd name="T54" fmla="*/ 632 w 1707"/>
                <a:gd name="T55" fmla="*/ 209 h 777"/>
                <a:gd name="T56" fmla="*/ 656 w 1707"/>
                <a:gd name="T57" fmla="*/ 210 h 777"/>
                <a:gd name="T58" fmla="*/ 679 w 1707"/>
                <a:gd name="T59" fmla="*/ 169 h 777"/>
                <a:gd name="T60" fmla="*/ 702 w 1707"/>
                <a:gd name="T61" fmla="*/ 110 h 777"/>
                <a:gd name="T62" fmla="*/ 725 w 1707"/>
                <a:gd name="T63" fmla="*/ 73 h 777"/>
                <a:gd name="T64" fmla="*/ 749 w 1707"/>
                <a:gd name="T65" fmla="*/ 29 h 777"/>
                <a:gd name="T66" fmla="*/ 771 w 1707"/>
                <a:gd name="T67" fmla="*/ 29 h 777"/>
                <a:gd name="T68" fmla="*/ 794 w 1707"/>
                <a:gd name="T69" fmla="*/ 17 h 777"/>
                <a:gd name="T70" fmla="*/ 818 w 1707"/>
                <a:gd name="T71" fmla="*/ 0 h 777"/>
                <a:gd name="T72" fmla="*/ 841 w 1707"/>
                <a:gd name="T73" fmla="*/ 20 h 777"/>
                <a:gd name="T74" fmla="*/ 863 w 1707"/>
                <a:gd name="T75" fmla="*/ 50 h 777"/>
                <a:gd name="T76" fmla="*/ 887 w 1707"/>
                <a:gd name="T77" fmla="*/ 68 h 777"/>
                <a:gd name="T78" fmla="*/ 910 w 1707"/>
                <a:gd name="T79" fmla="*/ 120 h 777"/>
                <a:gd name="T80" fmla="*/ 934 w 1707"/>
                <a:gd name="T81" fmla="*/ 184 h 777"/>
                <a:gd name="T82" fmla="*/ 957 w 1707"/>
                <a:gd name="T83" fmla="*/ 207 h 7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07" h="777">
                  <a:moveTo>
                    <a:pt x="0" y="777"/>
                  </a:moveTo>
                  <a:lnTo>
                    <a:pt x="3" y="775"/>
                  </a:lnTo>
                  <a:lnTo>
                    <a:pt x="17" y="768"/>
                  </a:lnTo>
                  <a:lnTo>
                    <a:pt x="31" y="775"/>
                  </a:lnTo>
                  <a:lnTo>
                    <a:pt x="43" y="772"/>
                  </a:lnTo>
                  <a:lnTo>
                    <a:pt x="57" y="768"/>
                  </a:lnTo>
                  <a:lnTo>
                    <a:pt x="71" y="770"/>
                  </a:lnTo>
                  <a:lnTo>
                    <a:pt x="85" y="770"/>
                  </a:lnTo>
                  <a:lnTo>
                    <a:pt x="99" y="761"/>
                  </a:lnTo>
                  <a:lnTo>
                    <a:pt x="110" y="763"/>
                  </a:lnTo>
                  <a:lnTo>
                    <a:pt x="124" y="756"/>
                  </a:lnTo>
                  <a:lnTo>
                    <a:pt x="138" y="754"/>
                  </a:lnTo>
                  <a:lnTo>
                    <a:pt x="152" y="749"/>
                  </a:lnTo>
                  <a:lnTo>
                    <a:pt x="164" y="742"/>
                  </a:lnTo>
                  <a:lnTo>
                    <a:pt x="178" y="730"/>
                  </a:lnTo>
                  <a:lnTo>
                    <a:pt x="192" y="730"/>
                  </a:lnTo>
                  <a:lnTo>
                    <a:pt x="206" y="719"/>
                  </a:lnTo>
                  <a:lnTo>
                    <a:pt x="220" y="707"/>
                  </a:lnTo>
                  <a:lnTo>
                    <a:pt x="232" y="695"/>
                  </a:lnTo>
                  <a:lnTo>
                    <a:pt x="246" y="684"/>
                  </a:lnTo>
                  <a:lnTo>
                    <a:pt x="260" y="674"/>
                  </a:lnTo>
                  <a:lnTo>
                    <a:pt x="274" y="653"/>
                  </a:lnTo>
                  <a:lnTo>
                    <a:pt x="288" y="639"/>
                  </a:lnTo>
                  <a:lnTo>
                    <a:pt x="299" y="618"/>
                  </a:lnTo>
                  <a:lnTo>
                    <a:pt x="313" y="606"/>
                  </a:lnTo>
                  <a:lnTo>
                    <a:pt x="327" y="599"/>
                  </a:lnTo>
                  <a:lnTo>
                    <a:pt x="341" y="590"/>
                  </a:lnTo>
                  <a:lnTo>
                    <a:pt x="355" y="588"/>
                  </a:lnTo>
                  <a:lnTo>
                    <a:pt x="367" y="583"/>
                  </a:lnTo>
                  <a:lnTo>
                    <a:pt x="381" y="581"/>
                  </a:lnTo>
                  <a:lnTo>
                    <a:pt x="395" y="576"/>
                  </a:lnTo>
                  <a:lnTo>
                    <a:pt x="409" y="569"/>
                  </a:lnTo>
                  <a:lnTo>
                    <a:pt x="423" y="560"/>
                  </a:lnTo>
                  <a:lnTo>
                    <a:pt x="435" y="543"/>
                  </a:lnTo>
                  <a:lnTo>
                    <a:pt x="449" y="541"/>
                  </a:lnTo>
                  <a:lnTo>
                    <a:pt x="463" y="525"/>
                  </a:lnTo>
                  <a:lnTo>
                    <a:pt x="477" y="513"/>
                  </a:lnTo>
                  <a:lnTo>
                    <a:pt x="488" y="478"/>
                  </a:lnTo>
                  <a:lnTo>
                    <a:pt x="502" y="464"/>
                  </a:lnTo>
                  <a:lnTo>
                    <a:pt x="516" y="422"/>
                  </a:lnTo>
                  <a:lnTo>
                    <a:pt x="530" y="375"/>
                  </a:lnTo>
                  <a:lnTo>
                    <a:pt x="544" y="331"/>
                  </a:lnTo>
                  <a:lnTo>
                    <a:pt x="556" y="305"/>
                  </a:lnTo>
                  <a:lnTo>
                    <a:pt x="570" y="294"/>
                  </a:lnTo>
                  <a:lnTo>
                    <a:pt x="584" y="303"/>
                  </a:lnTo>
                  <a:lnTo>
                    <a:pt x="598" y="308"/>
                  </a:lnTo>
                  <a:lnTo>
                    <a:pt x="612" y="319"/>
                  </a:lnTo>
                  <a:lnTo>
                    <a:pt x="624" y="294"/>
                  </a:lnTo>
                  <a:lnTo>
                    <a:pt x="638" y="294"/>
                  </a:lnTo>
                  <a:lnTo>
                    <a:pt x="652" y="273"/>
                  </a:lnTo>
                  <a:lnTo>
                    <a:pt x="666" y="266"/>
                  </a:lnTo>
                  <a:lnTo>
                    <a:pt x="677" y="261"/>
                  </a:lnTo>
                  <a:lnTo>
                    <a:pt x="691" y="235"/>
                  </a:lnTo>
                  <a:lnTo>
                    <a:pt x="705" y="249"/>
                  </a:lnTo>
                  <a:lnTo>
                    <a:pt x="719" y="207"/>
                  </a:lnTo>
                  <a:lnTo>
                    <a:pt x="733" y="210"/>
                  </a:lnTo>
                  <a:lnTo>
                    <a:pt x="745" y="210"/>
                  </a:lnTo>
                  <a:lnTo>
                    <a:pt x="759" y="231"/>
                  </a:lnTo>
                  <a:lnTo>
                    <a:pt x="773" y="235"/>
                  </a:lnTo>
                  <a:lnTo>
                    <a:pt x="787" y="252"/>
                  </a:lnTo>
                  <a:lnTo>
                    <a:pt x="801" y="284"/>
                  </a:lnTo>
                  <a:lnTo>
                    <a:pt x="813" y="319"/>
                  </a:lnTo>
                  <a:lnTo>
                    <a:pt x="827" y="336"/>
                  </a:lnTo>
                  <a:lnTo>
                    <a:pt x="841" y="350"/>
                  </a:lnTo>
                  <a:lnTo>
                    <a:pt x="855" y="387"/>
                  </a:lnTo>
                  <a:lnTo>
                    <a:pt x="869" y="401"/>
                  </a:lnTo>
                  <a:lnTo>
                    <a:pt x="880" y="410"/>
                  </a:lnTo>
                  <a:lnTo>
                    <a:pt x="894" y="424"/>
                  </a:lnTo>
                  <a:lnTo>
                    <a:pt x="908" y="424"/>
                  </a:lnTo>
                  <a:lnTo>
                    <a:pt x="922" y="424"/>
                  </a:lnTo>
                  <a:lnTo>
                    <a:pt x="936" y="422"/>
                  </a:lnTo>
                  <a:lnTo>
                    <a:pt x="948" y="417"/>
                  </a:lnTo>
                  <a:lnTo>
                    <a:pt x="962" y="401"/>
                  </a:lnTo>
                  <a:lnTo>
                    <a:pt x="976" y="396"/>
                  </a:lnTo>
                  <a:lnTo>
                    <a:pt x="990" y="371"/>
                  </a:lnTo>
                  <a:lnTo>
                    <a:pt x="1002" y="366"/>
                  </a:lnTo>
                  <a:lnTo>
                    <a:pt x="1016" y="366"/>
                  </a:lnTo>
                  <a:lnTo>
                    <a:pt x="1030" y="359"/>
                  </a:lnTo>
                  <a:lnTo>
                    <a:pt x="1044" y="366"/>
                  </a:lnTo>
                  <a:lnTo>
                    <a:pt x="1058" y="364"/>
                  </a:lnTo>
                  <a:lnTo>
                    <a:pt x="1069" y="366"/>
                  </a:lnTo>
                  <a:lnTo>
                    <a:pt x="1083" y="366"/>
                  </a:lnTo>
                  <a:lnTo>
                    <a:pt x="1097" y="394"/>
                  </a:lnTo>
                  <a:lnTo>
                    <a:pt x="1111" y="364"/>
                  </a:lnTo>
                  <a:lnTo>
                    <a:pt x="1125" y="366"/>
                  </a:lnTo>
                  <a:lnTo>
                    <a:pt x="1137" y="368"/>
                  </a:lnTo>
                  <a:lnTo>
                    <a:pt x="1151" y="366"/>
                  </a:lnTo>
                  <a:lnTo>
                    <a:pt x="1165" y="350"/>
                  </a:lnTo>
                  <a:lnTo>
                    <a:pt x="1179" y="322"/>
                  </a:lnTo>
                  <a:lnTo>
                    <a:pt x="1193" y="294"/>
                  </a:lnTo>
                  <a:lnTo>
                    <a:pt x="1205" y="277"/>
                  </a:lnTo>
                  <a:lnTo>
                    <a:pt x="1219" y="240"/>
                  </a:lnTo>
                  <a:lnTo>
                    <a:pt x="1233" y="193"/>
                  </a:lnTo>
                  <a:lnTo>
                    <a:pt x="1247" y="154"/>
                  </a:lnTo>
                  <a:lnTo>
                    <a:pt x="1259" y="151"/>
                  </a:lnTo>
                  <a:lnTo>
                    <a:pt x="1273" y="126"/>
                  </a:lnTo>
                  <a:lnTo>
                    <a:pt x="1287" y="114"/>
                  </a:lnTo>
                  <a:lnTo>
                    <a:pt x="1301" y="67"/>
                  </a:lnTo>
                  <a:lnTo>
                    <a:pt x="1315" y="51"/>
                  </a:lnTo>
                  <a:lnTo>
                    <a:pt x="1326" y="51"/>
                  </a:lnTo>
                  <a:lnTo>
                    <a:pt x="1340" y="49"/>
                  </a:lnTo>
                  <a:lnTo>
                    <a:pt x="1354" y="51"/>
                  </a:lnTo>
                  <a:lnTo>
                    <a:pt x="1368" y="95"/>
                  </a:lnTo>
                  <a:lnTo>
                    <a:pt x="1382" y="7"/>
                  </a:lnTo>
                  <a:lnTo>
                    <a:pt x="1394" y="30"/>
                  </a:lnTo>
                  <a:lnTo>
                    <a:pt x="1408" y="7"/>
                  </a:lnTo>
                  <a:lnTo>
                    <a:pt x="1422" y="91"/>
                  </a:lnTo>
                  <a:lnTo>
                    <a:pt x="1436" y="0"/>
                  </a:lnTo>
                  <a:lnTo>
                    <a:pt x="1448" y="51"/>
                  </a:lnTo>
                  <a:lnTo>
                    <a:pt x="1462" y="23"/>
                  </a:lnTo>
                  <a:lnTo>
                    <a:pt x="1476" y="35"/>
                  </a:lnTo>
                  <a:lnTo>
                    <a:pt x="1490" y="51"/>
                  </a:lnTo>
                  <a:lnTo>
                    <a:pt x="1504" y="60"/>
                  </a:lnTo>
                  <a:lnTo>
                    <a:pt x="1515" y="86"/>
                  </a:lnTo>
                  <a:lnTo>
                    <a:pt x="1529" y="102"/>
                  </a:lnTo>
                  <a:lnTo>
                    <a:pt x="1543" y="114"/>
                  </a:lnTo>
                  <a:lnTo>
                    <a:pt x="1557" y="119"/>
                  </a:lnTo>
                  <a:lnTo>
                    <a:pt x="1571" y="149"/>
                  </a:lnTo>
                  <a:lnTo>
                    <a:pt x="1583" y="182"/>
                  </a:lnTo>
                  <a:lnTo>
                    <a:pt x="1597" y="210"/>
                  </a:lnTo>
                  <a:lnTo>
                    <a:pt x="1611" y="242"/>
                  </a:lnTo>
                  <a:lnTo>
                    <a:pt x="1625" y="266"/>
                  </a:lnTo>
                  <a:lnTo>
                    <a:pt x="1639" y="322"/>
                  </a:lnTo>
                  <a:lnTo>
                    <a:pt x="1651" y="289"/>
                  </a:lnTo>
                  <a:lnTo>
                    <a:pt x="1665" y="324"/>
                  </a:lnTo>
                  <a:lnTo>
                    <a:pt x="1679" y="361"/>
                  </a:lnTo>
                  <a:lnTo>
                    <a:pt x="1693" y="392"/>
                  </a:lnTo>
                  <a:lnTo>
                    <a:pt x="1707" y="403"/>
                  </a:lnTo>
                </a:path>
              </a:pathLst>
            </a:custGeom>
            <a:noFill/>
            <a:ln w="28575" cap="flat" cmpd="sng">
              <a:solidFill>
                <a:srgbClr val="0000FF"/>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1350"/>
            </a:p>
          </p:txBody>
        </p:sp>
        <p:sp>
          <p:nvSpPr>
            <p:cNvPr id="257085" name="Freeform 51"/>
            <p:cNvSpPr>
              <a:spLocks/>
            </p:cNvSpPr>
            <p:nvPr/>
          </p:nvSpPr>
          <p:spPr bwMode="auto">
            <a:xfrm>
              <a:off x="4445" y="3488"/>
              <a:ext cx="671" cy="152"/>
            </a:xfrm>
            <a:custGeom>
              <a:avLst/>
              <a:gdLst>
                <a:gd name="T0" fmla="*/ 0 w 772"/>
                <a:gd name="T1" fmla="*/ 0 h 175"/>
                <a:gd name="T2" fmla="*/ 7 w 772"/>
                <a:gd name="T3" fmla="*/ 3 h 175"/>
                <a:gd name="T4" fmla="*/ 15 w 772"/>
                <a:gd name="T5" fmla="*/ 14 h 175"/>
                <a:gd name="T6" fmla="*/ 23 w 772"/>
                <a:gd name="T7" fmla="*/ 33 h 175"/>
                <a:gd name="T8" fmla="*/ 30 w 772"/>
                <a:gd name="T9" fmla="*/ 36 h 175"/>
                <a:gd name="T10" fmla="*/ 37 w 772"/>
                <a:gd name="T11" fmla="*/ 38 h 175"/>
                <a:gd name="T12" fmla="*/ 45 w 772"/>
                <a:gd name="T13" fmla="*/ 45 h 175"/>
                <a:gd name="T14" fmla="*/ 53 w 772"/>
                <a:gd name="T15" fmla="*/ 58 h 175"/>
                <a:gd name="T16" fmla="*/ 61 w 772"/>
                <a:gd name="T17" fmla="*/ 62 h 175"/>
                <a:gd name="T18" fmla="*/ 69 w 772"/>
                <a:gd name="T19" fmla="*/ 63 h 175"/>
                <a:gd name="T20" fmla="*/ 76 w 772"/>
                <a:gd name="T21" fmla="*/ 69 h 175"/>
                <a:gd name="T22" fmla="*/ 83 w 772"/>
                <a:gd name="T23" fmla="*/ 75 h 175"/>
                <a:gd name="T24" fmla="*/ 92 w 772"/>
                <a:gd name="T25" fmla="*/ 77 h 175"/>
                <a:gd name="T26" fmla="*/ 100 w 772"/>
                <a:gd name="T27" fmla="*/ 80 h 175"/>
                <a:gd name="T28" fmla="*/ 108 w 772"/>
                <a:gd name="T29" fmla="*/ 80 h 175"/>
                <a:gd name="T30" fmla="*/ 114 w 772"/>
                <a:gd name="T31" fmla="*/ 88 h 175"/>
                <a:gd name="T32" fmla="*/ 123 w 772"/>
                <a:gd name="T33" fmla="*/ 83 h 175"/>
                <a:gd name="T34" fmla="*/ 130 w 772"/>
                <a:gd name="T35" fmla="*/ 87 h 175"/>
                <a:gd name="T36" fmla="*/ 138 w 772"/>
                <a:gd name="T37" fmla="*/ 88 h 175"/>
                <a:gd name="T38" fmla="*/ 145 w 772"/>
                <a:gd name="T39" fmla="*/ 97 h 175"/>
                <a:gd name="T40" fmla="*/ 153 w 772"/>
                <a:gd name="T41" fmla="*/ 90 h 175"/>
                <a:gd name="T42" fmla="*/ 161 w 772"/>
                <a:gd name="T43" fmla="*/ 89 h 175"/>
                <a:gd name="T44" fmla="*/ 169 w 772"/>
                <a:gd name="T45" fmla="*/ 95 h 175"/>
                <a:gd name="T46" fmla="*/ 176 w 772"/>
                <a:gd name="T47" fmla="*/ 98 h 175"/>
                <a:gd name="T48" fmla="*/ 183 w 772"/>
                <a:gd name="T49" fmla="*/ 97 h 175"/>
                <a:gd name="T50" fmla="*/ 192 w 772"/>
                <a:gd name="T51" fmla="*/ 96 h 175"/>
                <a:gd name="T52" fmla="*/ 199 w 772"/>
                <a:gd name="T53" fmla="*/ 100 h 175"/>
                <a:gd name="T54" fmla="*/ 208 w 772"/>
                <a:gd name="T55" fmla="*/ 92 h 175"/>
                <a:gd name="T56" fmla="*/ 216 w 772"/>
                <a:gd name="T57" fmla="*/ 98 h 175"/>
                <a:gd name="T58" fmla="*/ 223 w 772"/>
                <a:gd name="T59" fmla="*/ 98 h 175"/>
                <a:gd name="T60" fmla="*/ 229 w 772"/>
                <a:gd name="T61" fmla="*/ 97 h 175"/>
                <a:gd name="T62" fmla="*/ 238 w 772"/>
                <a:gd name="T63" fmla="*/ 98 h 175"/>
                <a:gd name="T64" fmla="*/ 246 w 772"/>
                <a:gd name="T65" fmla="*/ 96 h 175"/>
                <a:gd name="T66" fmla="*/ 254 w 772"/>
                <a:gd name="T67" fmla="*/ 95 h 175"/>
                <a:gd name="T68" fmla="*/ 261 w 772"/>
                <a:gd name="T69" fmla="*/ 92 h 175"/>
                <a:gd name="T70" fmla="*/ 269 w 772"/>
                <a:gd name="T71" fmla="*/ 89 h 175"/>
                <a:gd name="T72" fmla="*/ 277 w 772"/>
                <a:gd name="T73" fmla="*/ 90 h 175"/>
                <a:gd name="T74" fmla="*/ 285 w 772"/>
                <a:gd name="T75" fmla="*/ 96 h 175"/>
                <a:gd name="T76" fmla="*/ 324 w 772"/>
                <a:gd name="T77" fmla="*/ 92 h 175"/>
                <a:gd name="T78" fmla="*/ 362 w 772"/>
                <a:gd name="T79" fmla="*/ 97 h 175"/>
                <a:gd name="T80" fmla="*/ 401 w 772"/>
                <a:gd name="T81" fmla="*/ 95 h 175"/>
                <a:gd name="T82" fmla="*/ 439 w 772"/>
                <a:gd name="T83" fmla="*/ 97 h 175"/>
                <a:gd name="T84" fmla="*/ 441 w 772"/>
                <a:gd name="T85" fmla="*/ 97 h 1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2" h="175">
                  <a:moveTo>
                    <a:pt x="0" y="0"/>
                  </a:moveTo>
                  <a:lnTo>
                    <a:pt x="11" y="3"/>
                  </a:lnTo>
                  <a:lnTo>
                    <a:pt x="25" y="24"/>
                  </a:lnTo>
                  <a:lnTo>
                    <a:pt x="39" y="59"/>
                  </a:lnTo>
                  <a:lnTo>
                    <a:pt x="53" y="63"/>
                  </a:lnTo>
                  <a:lnTo>
                    <a:pt x="65" y="68"/>
                  </a:lnTo>
                  <a:lnTo>
                    <a:pt x="79" y="80"/>
                  </a:lnTo>
                  <a:lnTo>
                    <a:pt x="93" y="103"/>
                  </a:lnTo>
                  <a:lnTo>
                    <a:pt x="107" y="108"/>
                  </a:lnTo>
                  <a:lnTo>
                    <a:pt x="121" y="112"/>
                  </a:lnTo>
                  <a:lnTo>
                    <a:pt x="133" y="122"/>
                  </a:lnTo>
                  <a:lnTo>
                    <a:pt x="147" y="131"/>
                  </a:lnTo>
                  <a:lnTo>
                    <a:pt x="161" y="136"/>
                  </a:lnTo>
                  <a:lnTo>
                    <a:pt x="175" y="140"/>
                  </a:lnTo>
                  <a:lnTo>
                    <a:pt x="189" y="140"/>
                  </a:lnTo>
                  <a:lnTo>
                    <a:pt x="200" y="154"/>
                  </a:lnTo>
                  <a:lnTo>
                    <a:pt x="214" y="147"/>
                  </a:lnTo>
                  <a:lnTo>
                    <a:pt x="228" y="152"/>
                  </a:lnTo>
                  <a:lnTo>
                    <a:pt x="242" y="154"/>
                  </a:lnTo>
                  <a:lnTo>
                    <a:pt x="254" y="171"/>
                  </a:lnTo>
                  <a:lnTo>
                    <a:pt x="268" y="159"/>
                  </a:lnTo>
                  <a:lnTo>
                    <a:pt x="282" y="157"/>
                  </a:lnTo>
                  <a:lnTo>
                    <a:pt x="296" y="166"/>
                  </a:lnTo>
                  <a:lnTo>
                    <a:pt x="310" y="173"/>
                  </a:lnTo>
                  <a:lnTo>
                    <a:pt x="322" y="171"/>
                  </a:lnTo>
                  <a:lnTo>
                    <a:pt x="336" y="168"/>
                  </a:lnTo>
                  <a:lnTo>
                    <a:pt x="350" y="175"/>
                  </a:lnTo>
                  <a:lnTo>
                    <a:pt x="364" y="161"/>
                  </a:lnTo>
                  <a:lnTo>
                    <a:pt x="378" y="173"/>
                  </a:lnTo>
                  <a:lnTo>
                    <a:pt x="389" y="173"/>
                  </a:lnTo>
                  <a:lnTo>
                    <a:pt x="403" y="171"/>
                  </a:lnTo>
                  <a:lnTo>
                    <a:pt x="417" y="173"/>
                  </a:lnTo>
                  <a:lnTo>
                    <a:pt x="431" y="168"/>
                  </a:lnTo>
                  <a:lnTo>
                    <a:pt x="445" y="166"/>
                  </a:lnTo>
                  <a:lnTo>
                    <a:pt x="457" y="161"/>
                  </a:lnTo>
                  <a:lnTo>
                    <a:pt x="471" y="157"/>
                  </a:lnTo>
                  <a:lnTo>
                    <a:pt x="485" y="159"/>
                  </a:lnTo>
                  <a:lnTo>
                    <a:pt x="499" y="168"/>
                  </a:lnTo>
                  <a:lnTo>
                    <a:pt x="567" y="161"/>
                  </a:lnTo>
                  <a:lnTo>
                    <a:pt x="635" y="171"/>
                  </a:lnTo>
                  <a:lnTo>
                    <a:pt x="702" y="166"/>
                  </a:lnTo>
                  <a:lnTo>
                    <a:pt x="770" y="171"/>
                  </a:lnTo>
                  <a:lnTo>
                    <a:pt x="772" y="171"/>
                  </a:lnTo>
                </a:path>
              </a:pathLst>
            </a:custGeom>
            <a:noFill/>
            <a:ln w="28575" cap="flat" cmpd="sng">
              <a:solidFill>
                <a:srgbClr val="0000FF"/>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1350"/>
            </a:p>
          </p:txBody>
        </p:sp>
        <p:sp>
          <p:nvSpPr>
            <p:cNvPr id="257086" name="Rectangle 52"/>
            <p:cNvSpPr>
              <a:spLocks noChangeArrowheads="1"/>
            </p:cNvSpPr>
            <p:nvPr/>
          </p:nvSpPr>
          <p:spPr bwMode="auto">
            <a:xfrm>
              <a:off x="2880" y="3797"/>
              <a:ext cx="9" cy="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300">
                  <a:solidFill>
                    <a:srgbClr val="000000"/>
                  </a:solidFill>
                  <a:latin typeface="Helvetica" charset="0"/>
                </a:rPr>
                <a:t> </a:t>
              </a:r>
              <a:endParaRPr lang="en-US" sz="1350">
                <a:latin typeface="Arial" charset="0"/>
              </a:endParaRPr>
            </a:p>
          </p:txBody>
        </p:sp>
        <p:sp>
          <p:nvSpPr>
            <p:cNvPr id="257087" name="Rectangle 53"/>
            <p:cNvSpPr>
              <a:spLocks noChangeArrowheads="1"/>
            </p:cNvSpPr>
            <p:nvPr/>
          </p:nvSpPr>
          <p:spPr bwMode="auto">
            <a:xfrm>
              <a:off x="5113" y="2118"/>
              <a:ext cx="9" cy="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nSpc>
                  <a:spcPct val="100000"/>
                </a:lnSpc>
                <a:spcBef>
                  <a:spcPct val="0"/>
                </a:spcBef>
                <a:spcAft>
                  <a:spcPct val="0"/>
                </a:spcAft>
              </a:pPr>
              <a:r>
                <a:rPr lang="en-US" sz="300">
                  <a:solidFill>
                    <a:srgbClr val="000000"/>
                  </a:solidFill>
                  <a:latin typeface="Helvetica" charset="0"/>
                </a:rPr>
                <a:t> </a:t>
              </a:r>
              <a:endParaRPr lang="en-US" sz="1350">
                <a:latin typeface="Arial" charset="0"/>
              </a:endParaRPr>
            </a:p>
          </p:txBody>
        </p:sp>
      </p:grpSp>
      <p:sp>
        <p:nvSpPr>
          <p:cNvPr id="3791935" name="Text Box 63"/>
          <p:cNvSpPr txBox="1">
            <a:spLocks noChangeArrowheads="1"/>
          </p:cNvSpPr>
          <p:nvPr/>
        </p:nvSpPr>
        <p:spPr bwMode="auto">
          <a:xfrm>
            <a:off x="110900" y="199173"/>
            <a:ext cx="2871708" cy="646331"/>
          </a:xfrm>
          <a:prstGeom prst="rect">
            <a:avLst/>
          </a:prstGeom>
          <a:noFill/>
          <a:ln>
            <a:noFill/>
          </a:ln>
          <a:effectLst/>
          <a:extLst>
            <a:ext uri="{909E8E84-426E-40dd-AFC4-6F175D3DCCD1}">
              <a14:hiddenFill xmlns="" xmlns:a14="http://schemas.microsoft.com/office/drawing/2010/main">
                <a:solidFill>
                  <a:srgbClr val="BBE0E3"/>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100000"/>
              </a:lnSpc>
              <a:spcBef>
                <a:spcPct val="0"/>
              </a:spcBef>
              <a:spcAft>
                <a:spcPct val="0"/>
              </a:spcAft>
              <a:defRPr/>
            </a:pPr>
            <a:r>
              <a:rPr lang="en-US" dirty="0">
                <a:solidFill>
                  <a:srgbClr val="000000"/>
                </a:solidFill>
                <a:latin typeface="Arial" charset="0"/>
              </a:rPr>
              <a:t>Chemical/Structural Mapping by XAS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46" y="956499"/>
            <a:ext cx="2330973" cy="1547706"/>
          </a:xfrm>
          <a:prstGeom prst="rect">
            <a:avLst/>
          </a:prstGeom>
        </p:spPr>
      </p:pic>
      <p:pic>
        <p:nvPicPr>
          <p:cNvPr id="66" name="Picture 3" descr="4-cropped_0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624" y="464189"/>
            <a:ext cx="2483644" cy="24788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 name="Rectangle 6"/>
          <p:cNvSpPr>
            <a:spLocks noChangeArrowheads="1"/>
          </p:cNvSpPr>
          <p:nvPr/>
        </p:nvSpPr>
        <p:spPr bwMode="auto">
          <a:xfrm>
            <a:off x="5813293" y="3000220"/>
            <a:ext cx="2480072" cy="4847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00000"/>
              </a:lnSpc>
              <a:spcBef>
                <a:spcPct val="0"/>
              </a:spcBef>
              <a:spcAft>
                <a:spcPct val="0"/>
              </a:spcAft>
              <a:defRPr/>
            </a:pPr>
            <a:r>
              <a:rPr lang="en-US" sz="1275" dirty="0">
                <a:solidFill>
                  <a:srgbClr val="1E96E0"/>
                </a:solidFill>
                <a:latin typeface="Arial" charset="0"/>
              </a:rPr>
              <a:t>Diffraction pattern identifies the </a:t>
            </a:r>
            <a:r>
              <a:rPr lang="en-US" sz="1275" dirty="0" smtClean="0">
                <a:solidFill>
                  <a:srgbClr val="1E96E0"/>
                </a:solidFill>
                <a:latin typeface="Arial" charset="0"/>
              </a:rPr>
              <a:t>reduced phase as crystal </a:t>
            </a:r>
            <a:r>
              <a:rPr lang="en-US" sz="1275" dirty="0">
                <a:solidFill>
                  <a:srgbClr val="1E96E0"/>
                </a:solidFill>
                <a:latin typeface="Arial" charset="0"/>
              </a:rPr>
              <a:t>Ti</a:t>
            </a:r>
            <a:r>
              <a:rPr lang="en-US" sz="1275" baseline="-25000" dirty="0">
                <a:solidFill>
                  <a:srgbClr val="1E96E0"/>
                </a:solidFill>
                <a:latin typeface="Arial" charset="0"/>
              </a:rPr>
              <a:t>4</a:t>
            </a:r>
            <a:r>
              <a:rPr lang="en-US" sz="1275" dirty="0">
                <a:solidFill>
                  <a:srgbClr val="1E96E0"/>
                </a:solidFill>
                <a:latin typeface="Arial" charset="0"/>
              </a:rPr>
              <a:t>O</a:t>
            </a:r>
            <a:r>
              <a:rPr lang="en-US" sz="1275" baseline="-25000" dirty="0">
                <a:solidFill>
                  <a:srgbClr val="1E96E0"/>
                </a:solidFill>
                <a:latin typeface="Arial" charset="0"/>
              </a:rPr>
              <a:t>7</a:t>
            </a:r>
            <a:r>
              <a:rPr lang="en-US" sz="1275" dirty="0">
                <a:solidFill>
                  <a:srgbClr val="1E96E0"/>
                </a:solidFill>
                <a:latin typeface="Arial" charset="0"/>
              </a:rPr>
              <a:t> </a:t>
            </a:r>
          </a:p>
        </p:txBody>
      </p:sp>
      <p:sp>
        <p:nvSpPr>
          <p:cNvPr id="68" name="Rectangle 9"/>
          <p:cNvSpPr>
            <a:spLocks noChangeArrowheads="1"/>
          </p:cNvSpPr>
          <p:nvPr/>
        </p:nvSpPr>
        <p:spPr bwMode="auto">
          <a:xfrm>
            <a:off x="5375143" y="172402"/>
            <a:ext cx="33563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ct val="100000"/>
              </a:lnSpc>
              <a:spcBef>
                <a:spcPct val="0"/>
              </a:spcBef>
              <a:spcAft>
                <a:spcPct val="0"/>
              </a:spcAft>
              <a:defRPr/>
            </a:pPr>
            <a:r>
              <a:rPr lang="en-US" u="sng" dirty="0">
                <a:latin typeface="Arial" charset="0"/>
              </a:rPr>
              <a:t>TEM - Electron diffraction</a:t>
            </a:r>
          </a:p>
        </p:txBody>
      </p:sp>
      <p:sp>
        <p:nvSpPr>
          <p:cNvPr id="70" name="Text Box 12"/>
          <p:cNvSpPr txBox="1">
            <a:spLocks noChangeArrowheads="1"/>
          </p:cNvSpPr>
          <p:nvPr/>
        </p:nvSpPr>
        <p:spPr bwMode="auto">
          <a:xfrm>
            <a:off x="5546169" y="3477865"/>
            <a:ext cx="3499654" cy="18158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00000"/>
              </a:lnSpc>
              <a:spcBef>
                <a:spcPct val="0"/>
              </a:spcBef>
              <a:spcAft>
                <a:spcPct val="0"/>
              </a:spcAft>
              <a:defRPr/>
            </a:pPr>
            <a:r>
              <a:rPr lang="en-US" sz="1600" dirty="0"/>
              <a:t>Ti</a:t>
            </a:r>
            <a:r>
              <a:rPr lang="en-US" sz="1600" baseline="-25000" dirty="0"/>
              <a:t>4</a:t>
            </a:r>
            <a:r>
              <a:rPr lang="en-US" sz="1600" dirty="0"/>
              <a:t>O</a:t>
            </a:r>
            <a:r>
              <a:rPr lang="en-US" sz="1600" baseline="-25000" dirty="0"/>
              <a:t>7</a:t>
            </a:r>
            <a:r>
              <a:rPr lang="en-US" sz="1600" dirty="0"/>
              <a:t> is:</a:t>
            </a:r>
          </a:p>
          <a:p>
            <a:pPr>
              <a:lnSpc>
                <a:spcPct val="100000"/>
              </a:lnSpc>
              <a:spcBef>
                <a:spcPct val="0"/>
              </a:spcBef>
              <a:spcAft>
                <a:spcPct val="0"/>
              </a:spcAft>
              <a:buFontTx/>
              <a:buChar char="•"/>
              <a:defRPr/>
            </a:pPr>
            <a:r>
              <a:rPr lang="en-US" sz="1600" dirty="0"/>
              <a:t> Stable sub-oxide of </a:t>
            </a:r>
            <a:r>
              <a:rPr lang="en-US" sz="1600" dirty="0" smtClean="0"/>
              <a:t>TiO</a:t>
            </a:r>
            <a:r>
              <a:rPr lang="en-US" sz="1600" baseline="-25000" dirty="0" smtClean="0"/>
              <a:t>2</a:t>
            </a:r>
          </a:p>
          <a:p>
            <a:pPr>
              <a:spcBef>
                <a:spcPct val="0"/>
              </a:spcBef>
              <a:spcAft>
                <a:spcPct val="0"/>
              </a:spcAft>
              <a:buFontTx/>
              <a:buChar char="•"/>
              <a:defRPr/>
            </a:pPr>
            <a:r>
              <a:rPr lang="en-US" sz="1600" dirty="0" smtClean="0">
                <a:cs typeface="Arial" charset="0"/>
              </a:rPr>
              <a:t> Member </a:t>
            </a:r>
            <a:r>
              <a:rPr lang="en-US" sz="1600" dirty="0">
                <a:cs typeface="Arial" charset="0"/>
              </a:rPr>
              <a:t>of </a:t>
            </a:r>
            <a:r>
              <a:rPr lang="en-US" sz="1600" dirty="0" smtClean="0">
                <a:cs typeface="Arial" charset="0"/>
              </a:rPr>
              <a:t>Ti</a:t>
            </a:r>
            <a:r>
              <a:rPr lang="en-US" sz="1600" baseline="-25000" dirty="0" smtClean="0">
                <a:cs typeface="Arial" charset="0"/>
              </a:rPr>
              <a:t>n</a:t>
            </a:r>
            <a:r>
              <a:rPr lang="en-US" sz="1600" dirty="0" smtClean="0">
                <a:cs typeface="Arial" charset="0"/>
              </a:rPr>
              <a:t>O</a:t>
            </a:r>
            <a:r>
              <a:rPr lang="en-US" sz="1600" baseline="-25000" dirty="0" smtClean="0">
                <a:cs typeface="Arial" charset="0"/>
              </a:rPr>
              <a:t>2n-1</a:t>
            </a:r>
            <a:r>
              <a:rPr lang="en-US" sz="1600" dirty="0" smtClean="0">
                <a:cs typeface="Arial" charset="0"/>
              </a:rPr>
              <a:t> </a:t>
            </a:r>
            <a:r>
              <a:rPr lang="en-US" sz="1600" dirty="0" err="1" smtClean="0">
                <a:cs typeface="Arial" charset="0"/>
              </a:rPr>
              <a:t>Magneli</a:t>
            </a:r>
            <a:r>
              <a:rPr lang="en-US" sz="1600" dirty="0" smtClean="0">
                <a:cs typeface="Arial" charset="0"/>
              </a:rPr>
              <a:t> phases</a:t>
            </a:r>
          </a:p>
          <a:p>
            <a:pPr>
              <a:spcBef>
                <a:spcPct val="0"/>
              </a:spcBef>
              <a:spcAft>
                <a:spcPct val="0"/>
              </a:spcAft>
              <a:buFontTx/>
              <a:buChar char="•"/>
              <a:defRPr/>
            </a:pPr>
            <a:r>
              <a:rPr lang="en-US" sz="1600" dirty="0" smtClean="0">
                <a:cs typeface="Arial" charset="0"/>
              </a:rPr>
              <a:t>Metal-Insulator </a:t>
            </a:r>
            <a:r>
              <a:rPr lang="en-US" sz="1600" dirty="0">
                <a:cs typeface="Arial" charset="0"/>
              </a:rPr>
              <a:t>Transition 140-150K</a:t>
            </a:r>
          </a:p>
          <a:p>
            <a:pPr>
              <a:lnSpc>
                <a:spcPct val="100000"/>
              </a:lnSpc>
              <a:spcBef>
                <a:spcPct val="0"/>
              </a:spcBef>
              <a:spcAft>
                <a:spcPct val="0"/>
              </a:spcAft>
              <a:buFontTx/>
              <a:buChar char="•"/>
              <a:defRPr/>
            </a:pPr>
            <a:endParaRPr lang="en-US" sz="1600" dirty="0">
              <a:cs typeface="Arial" charset="0"/>
            </a:endParaRPr>
          </a:p>
          <a:p>
            <a:pPr>
              <a:lnSpc>
                <a:spcPct val="100000"/>
              </a:lnSpc>
              <a:spcBef>
                <a:spcPct val="0"/>
              </a:spcBef>
              <a:spcAft>
                <a:spcPct val="0"/>
              </a:spcAft>
              <a:buFontTx/>
              <a:buChar char="•"/>
              <a:defRPr/>
            </a:pPr>
            <a:endParaRPr lang="en-US" sz="1600" dirty="0">
              <a:cs typeface="Arial" charset="0"/>
            </a:endParaRPr>
          </a:p>
          <a:p>
            <a:pPr>
              <a:lnSpc>
                <a:spcPct val="100000"/>
              </a:lnSpc>
              <a:spcBef>
                <a:spcPct val="0"/>
              </a:spcBef>
              <a:spcAft>
                <a:spcPct val="0"/>
              </a:spcAft>
              <a:defRPr/>
            </a:pPr>
            <a:endParaRPr lang="en-US" sz="1600" dirty="0">
              <a:solidFill>
                <a:srgbClr val="000000"/>
              </a:solidFill>
              <a:sym typeface="Wingdings" charset="0"/>
            </a:endParaRPr>
          </a:p>
        </p:txBody>
      </p:sp>
      <p:sp>
        <p:nvSpPr>
          <p:cNvPr id="72" name="Line 7"/>
          <p:cNvSpPr>
            <a:spLocks noChangeShapeType="1"/>
          </p:cNvSpPr>
          <p:nvPr/>
        </p:nvSpPr>
        <p:spPr bwMode="auto">
          <a:xfrm flipV="1">
            <a:off x="4381738" y="1493854"/>
            <a:ext cx="1657350" cy="69056"/>
          </a:xfrm>
          <a:prstGeom prst="line">
            <a:avLst/>
          </a:prstGeom>
          <a:noFill/>
          <a:ln w="28575">
            <a:solidFill>
              <a:schemeClr val="tx1"/>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350"/>
          </a:p>
        </p:txBody>
      </p:sp>
      <p:sp>
        <p:nvSpPr>
          <p:cNvPr id="73" name="Oval 8"/>
          <p:cNvSpPr>
            <a:spLocks noChangeArrowheads="1"/>
          </p:cNvSpPr>
          <p:nvPr/>
        </p:nvSpPr>
        <p:spPr bwMode="auto">
          <a:xfrm>
            <a:off x="4016562" y="1392091"/>
            <a:ext cx="365176" cy="336518"/>
          </a:xfrm>
          <a:prstGeom prst="ellipse">
            <a:avLst/>
          </a:prstGeom>
          <a:noFill/>
          <a:ln w="2857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endParaRPr lang="en-US" sz="1350"/>
          </a:p>
        </p:txBody>
      </p:sp>
      <p:grpSp>
        <p:nvGrpSpPr>
          <p:cNvPr id="2" name="Group 1"/>
          <p:cNvGrpSpPr/>
          <p:nvPr/>
        </p:nvGrpSpPr>
        <p:grpSpPr>
          <a:xfrm>
            <a:off x="692317" y="2933948"/>
            <a:ext cx="1616953" cy="718720"/>
            <a:chOff x="128825" y="3020276"/>
            <a:chExt cx="1616953" cy="718720"/>
          </a:xfrm>
        </p:grpSpPr>
        <p:sp>
          <p:nvSpPr>
            <p:cNvPr id="63" name="Rectangle 56"/>
            <p:cNvSpPr>
              <a:spLocks noChangeArrowheads="1"/>
            </p:cNvSpPr>
            <p:nvPr/>
          </p:nvSpPr>
          <p:spPr bwMode="auto">
            <a:xfrm>
              <a:off x="128825" y="3321503"/>
              <a:ext cx="342900" cy="96441"/>
            </a:xfrm>
            <a:prstGeom prst="rect">
              <a:avLst/>
            </a:prstGeom>
            <a:solidFill>
              <a:srgbClr val="FA4448"/>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a:p>
          </p:txBody>
        </p:sp>
        <p:sp>
          <p:nvSpPr>
            <p:cNvPr id="64" name="Rectangle 57"/>
            <p:cNvSpPr>
              <a:spLocks noChangeArrowheads="1"/>
            </p:cNvSpPr>
            <p:nvPr/>
          </p:nvSpPr>
          <p:spPr bwMode="auto">
            <a:xfrm>
              <a:off x="128825" y="3113145"/>
              <a:ext cx="342900" cy="96440"/>
            </a:xfrm>
            <a:prstGeom prst="rect">
              <a:avLst/>
            </a:prstGeom>
            <a:solidFill>
              <a:srgbClr val="08A00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a:p>
          </p:txBody>
        </p:sp>
        <p:sp>
          <p:nvSpPr>
            <p:cNvPr id="65" name="Rectangle 58"/>
            <p:cNvSpPr>
              <a:spLocks noChangeArrowheads="1"/>
            </p:cNvSpPr>
            <p:nvPr/>
          </p:nvSpPr>
          <p:spPr bwMode="auto">
            <a:xfrm>
              <a:off x="128825" y="3521528"/>
              <a:ext cx="342900" cy="96441"/>
            </a:xfrm>
            <a:prstGeom prst="rect">
              <a:avLst/>
            </a:prstGeom>
            <a:solidFill>
              <a:srgbClr val="1919D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350"/>
            </a:p>
          </p:txBody>
        </p:sp>
        <p:sp>
          <p:nvSpPr>
            <p:cNvPr id="69" name="Text Box 59"/>
            <p:cNvSpPr txBox="1">
              <a:spLocks noChangeArrowheads="1"/>
            </p:cNvSpPr>
            <p:nvPr/>
          </p:nvSpPr>
          <p:spPr bwMode="auto">
            <a:xfrm>
              <a:off x="441960" y="3248876"/>
              <a:ext cx="1082604"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spcAft>
                  <a:spcPct val="0"/>
                </a:spcAft>
                <a:defRPr/>
              </a:pPr>
              <a:r>
                <a:rPr lang="en-US" sz="1200" dirty="0">
                  <a:latin typeface="Arial" charset="0"/>
                </a:rPr>
                <a:t>TiO</a:t>
              </a:r>
              <a:r>
                <a:rPr lang="en-US" sz="1200" baseline="-25000" dirty="0">
                  <a:latin typeface="Arial" charset="0"/>
                </a:rPr>
                <a:t>2</a:t>
              </a:r>
              <a:r>
                <a:rPr lang="en-US" sz="1200" dirty="0">
                  <a:latin typeface="Arial" charset="0"/>
                </a:rPr>
                <a:t> </a:t>
              </a:r>
              <a:r>
                <a:rPr lang="en-US" sz="1200" dirty="0" err="1" smtClean="0">
                  <a:latin typeface="Arial" charset="0"/>
                </a:rPr>
                <a:t>Anatase</a:t>
              </a:r>
              <a:endParaRPr lang="en-US" sz="1200" dirty="0">
                <a:latin typeface="Arial" charset="0"/>
              </a:endParaRPr>
            </a:p>
          </p:txBody>
        </p:sp>
        <p:sp>
          <p:nvSpPr>
            <p:cNvPr id="71" name="Text Box 60"/>
            <p:cNvSpPr txBox="1">
              <a:spLocks noChangeArrowheads="1"/>
            </p:cNvSpPr>
            <p:nvPr/>
          </p:nvSpPr>
          <p:spPr bwMode="auto">
            <a:xfrm>
              <a:off x="441960" y="3020276"/>
              <a:ext cx="1303818"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spcAft>
                  <a:spcPct val="0"/>
                </a:spcAft>
                <a:defRPr/>
              </a:pPr>
              <a:r>
                <a:rPr lang="en-US" sz="1200" dirty="0">
                  <a:latin typeface="Arial" charset="0"/>
                </a:rPr>
                <a:t>TiO</a:t>
              </a:r>
              <a:r>
                <a:rPr lang="en-US" sz="1200" baseline="-25000" dirty="0">
                  <a:latin typeface="Arial" charset="0"/>
                </a:rPr>
                <a:t>2</a:t>
              </a:r>
              <a:r>
                <a:rPr lang="en-US" sz="1200" dirty="0">
                  <a:latin typeface="Arial" charset="0"/>
                </a:rPr>
                <a:t> Amorphous</a:t>
              </a:r>
            </a:p>
          </p:txBody>
        </p:sp>
        <p:sp>
          <p:nvSpPr>
            <p:cNvPr id="74" name="Text Box 61"/>
            <p:cNvSpPr txBox="1">
              <a:spLocks noChangeArrowheads="1"/>
            </p:cNvSpPr>
            <p:nvPr/>
          </p:nvSpPr>
          <p:spPr bwMode="auto">
            <a:xfrm>
              <a:off x="437197" y="3461997"/>
              <a:ext cx="122572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spcAft>
                  <a:spcPct val="0"/>
                </a:spcAft>
                <a:defRPr/>
              </a:pPr>
              <a:r>
                <a:rPr lang="en-US" sz="1200">
                  <a:latin typeface="Arial" charset="0"/>
                </a:rPr>
                <a:t>TiO</a:t>
              </a:r>
              <a:r>
                <a:rPr lang="en-US" sz="1200" baseline="-25000">
                  <a:latin typeface="Arial" charset="0"/>
                </a:rPr>
                <a:t>2-x</a:t>
              </a:r>
              <a:r>
                <a:rPr lang="en-US" sz="1200">
                  <a:latin typeface="Arial" charset="0"/>
                </a:rPr>
                <a:t> Reduced</a:t>
              </a:r>
            </a:p>
          </p:txBody>
        </p:sp>
      </p:grpSp>
      <p:sp>
        <p:nvSpPr>
          <p:cNvPr id="75" name="Text Box 10"/>
          <p:cNvSpPr txBox="1">
            <a:spLocks noChangeArrowheads="1"/>
          </p:cNvSpPr>
          <p:nvPr/>
        </p:nvSpPr>
        <p:spPr bwMode="auto">
          <a:xfrm>
            <a:off x="42072" y="4127572"/>
            <a:ext cx="2412108" cy="646331"/>
          </a:xfrm>
          <a:prstGeom prst="rect">
            <a:avLst/>
          </a:prstGeom>
          <a:noFill/>
          <a:ln>
            <a:noFill/>
          </a:ln>
          <a:effectLst/>
          <a:extLst>
            <a:ext uri="{909E8E84-426E-40dd-AFC4-6F175D3DCCD1}">
              <a14:hiddenFill xmlns="" xmlns:a14="http://schemas.microsoft.com/office/drawing/2010/main">
                <a:solidFill>
                  <a:srgbClr val="FF6633"/>
                </a:solidFill>
              </a14:hiddenFill>
            </a:ext>
            <a:ext uri="{91240B29-F687-4f45-9708-019B960494DF}">
              <a14:hiddenLine xmlns="" xmlns:a14="http://schemas.microsoft.com/office/drawing/2010/main" w="9525">
                <a:solidFill>
                  <a:srgbClr val="FF6633"/>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en-US" sz="900" dirty="0">
                <a:solidFill>
                  <a:srgbClr val="000000"/>
                </a:solidFill>
                <a:latin typeface="Arial" charset="0"/>
              </a:rPr>
              <a:t>J.P. Strachan, M.D. Pickett, J.J. Yang, S. </a:t>
            </a:r>
            <a:r>
              <a:rPr lang="en-US" sz="900" dirty="0" err="1">
                <a:solidFill>
                  <a:srgbClr val="000000"/>
                </a:solidFill>
                <a:latin typeface="Arial" charset="0"/>
              </a:rPr>
              <a:t>Aloni</a:t>
            </a:r>
            <a:r>
              <a:rPr lang="en-US" sz="900" dirty="0">
                <a:solidFill>
                  <a:srgbClr val="000000"/>
                </a:solidFill>
                <a:latin typeface="Arial" charset="0"/>
              </a:rPr>
              <a:t>, A.L.D. </a:t>
            </a:r>
            <a:r>
              <a:rPr lang="en-US" sz="900" dirty="0" err="1">
                <a:solidFill>
                  <a:srgbClr val="000000"/>
                </a:solidFill>
                <a:latin typeface="Arial" charset="0"/>
              </a:rPr>
              <a:t>Kilcoyne</a:t>
            </a:r>
            <a:r>
              <a:rPr lang="en-US" sz="900" dirty="0">
                <a:solidFill>
                  <a:srgbClr val="000000"/>
                </a:solidFill>
                <a:latin typeface="Arial" charset="0"/>
              </a:rPr>
              <a:t>, G. Medeiros-</a:t>
            </a:r>
            <a:r>
              <a:rPr lang="en-US" sz="900" dirty="0" err="1">
                <a:solidFill>
                  <a:srgbClr val="000000"/>
                </a:solidFill>
                <a:latin typeface="Arial" charset="0"/>
              </a:rPr>
              <a:t>Ribeiro</a:t>
            </a:r>
            <a:r>
              <a:rPr lang="en-US" sz="900" dirty="0">
                <a:solidFill>
                  <a:srgbClr val="000000"/>
                </a:solidFill>
                <a:latin typeface="Arial" charset="0"/>
              </a:rPr>
              <a:t>, R.S. Williams, </a:t>
            </a:r>
            <a:r>
              <a:rPr lang="en-US" sz="900" i="1" dirty="0">
                <a:solidFill>
                  <a:srgbClr val="000000"/>
                </a:solidFill>
                <a:latin typeface="Arial" charset="0"/>
              </a:rPr>
              <a:t>Advanced Materials </a:t>
            </a:r>
            <a:r>
              <a:rPr lang="en-US" sz="900" dirty="0">
                <a:solidFill>
                  <a:srgbClr val="000000"/>
                </a:solidFill>
                <a:latin typeface="Arial" charset="0"/>
              </a:rPr>
              <a:t>22, 3573 (2010)</a:t>
            </a:r>
          </a:p>
        </p:txBody>
      </p:sp>
    </p:spTree>
    <p:extLst>
      <p:ext uri="{BB962C8B-B14F-4D97-AF65-F5344CB8AC3E}">
        <p14:creationId xmlns:p14="http://schemas.microsoft.com/office/powerpoint/2010/main" val="1442518013"/>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Ramifications of the X-ray characterization</a:t>
            </a:r>
            <a:endParaRPr lang="en-US" dirty="0"/>
          </a:p>
        </p:txBody>
      </p:sp>
      <p:sp>
        <p:nvSpPr>
          <p:cNvPr id="18" name="TextBox 17"/>
          <p:cNvSpPr txBox="1">
            <a:spLocks noChangeArrowheads="1"/>
          </p:cNvSpPr>
          <p:nvPr/>
        </p:nvSpPr>
        <p:spPr bwMode="auto">
          <a:xfrm>
            <a:off x="0" y="937260"/>
            <a:ext cx="437388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eaLnBrk="1" hangingPunct="1">
              <a:spcBef>
                <a:spcPct val="50000"/>
              </a:spcBef>
              <a:spcAft>
                <a:spcPct val="0"/>
              </a:spcAft>
            </a:pPr>
            <a:r>
              <a:rPr lang="en-US" b="0" dirty="0" smtClean="0">
                <a:solidFill>
                  <a:schemeClr val="tx1"/>
                </a:solidFill>
                <a:cs typeface="Arial" charset="0"/>
              </a:rPr>
              <a:t>Deliberately engineer devices with Ti</a:t>
            </a:r>
            <a:r>
              <a:rPr lang="en-US" b="0" baseline="-25000" dirty="0" smtClean="0">
                <a:solidFill>
                  <a:schemeClr val="tx1"/>
                </a:solidFill>
                <a:cs typeface="Arial" charset="0"/>
              </a:rPr>
              <a:t>4</a:t>
            </a:r>
            <a:r>
              <a:rPr lang="en-US" b="0" dirty="0" smtClean="0">
                <a:solidFill>
                  <a:schemeClr val="tx1"/>
                </a:solidFill>
                <a:cs typeface="Arial" charset="0"/>
              </a:rPr>
              <a:t>O</a:t>
            </a:r>
            <a:r>
              <a:rPr lang="en-US" b="0" baseline="-25000" dirty="0" smtClean="0">
                <a:solidFill>
                  <a:schemeClr val="tx1"/>
                </a:solidFill>
                <a:cs typeface="Arial" charset="0"/>
              </a:rPr>
              <a:t>7</a:t>
            </a:r>
            <a:r>
              <a:rPr lang="en-US" b="0" dirty="0" smtClean="0">
                <a:solidFill>
                  <a:schemeClr val="tx1"/>
                </a:solidFill>
                <a:cs typeface="Arial" charset="0"/>
              </a:rPr>
              <a:t> layer from the beginning to </a:t>
            </a:r>
            <a:r>
              <a:rPr lang="en-US" dirty="0" smtClean="0">
                <a:solidFill>
                  <a:schemeClr val="tx1"/>
                </a:solidFill>
                <a:cs typeface="Arial" charset="0"/>
              </a:rPr>
              <a:t>eliminate “electroforming”</a:t>
            </a:r>
          </a:p>
          <a:p>
            <a:pPr eaLnBrk="1" hangingPunct="1">
              <a:spcBef>
                <a:spcPct val="50000"/>
              </a:spcBef>
              <a:spcAft>
                <a:spcPct val="0"/>
              </a:spcAft>
            </a:pPr>
            <a:endParaRPr lang="en-US" sz="800" dirty="0" smtClean="0">
              <a:solidFill>
                <a:schemeClr val="tx1"/>
              </a:solidFill>
              <a:cs typeface="Arial" charset="0"/>
            </a:endParaRPr>
          </a:p>
        </p:txBody>
      </p:sp>
      <p:sp>
        <p:nvSpPr>
          <p:cNvPr id="3" name="Rectangle 2"/>
          <p:cNvSpPr/>
          <p:nvPr/>
        </p:nvSpPr>
        <p:spPr>
          <a:xfrm>
            <a:off x="4373880" y="937260"/>
            <a:ext cx="4588193" cy="738664"/>
          </a:xfrm>
          <a:prstGeom prst="rect">
            <a:avLst/>
          </a:prstGeom>
        </p:spPr>
        <p:txBody>
          <a:bodyPr wrap="square">
            <a:spAutoFit/>
          </a:bodyPr>
          <a:lstStyle/>
          <a:p>
            <a:pPr lvl="0">
              <a:spcBef>
                <a:spcPct val="50000"/>
              </a:spcBef>
              <a:spcAft>
                <a:spcPct val="0"/>
              </a:spcAft>
            </a:pPr>
            <a:r>
              <a:rPr lang="en-US" sz="1400" dirty="0" smtClean="0">
                <a:solidFill>
                  <a:prstClr val="black"/>
                </a:solidFill>
                <a:latin typeface="Futura Bk" panose="020B0502020204020303" pitchFamily="34" charset="0"/>
                <a:cs typeface="Arial" charset="0"/>
              </a:rPr>
              <a:t>Broad range of stable </a:t>
            </a:r>
            <a:r>
              <a:rPr lang="en-US" sz="1400" dirty="0">
                <a:solidFill>
                  <a:prstClr val="black"/>
                </a:solidFill>
                <a:latin typeface="Futura Bk" panose="020B0502020204020303" pitchFamily="34" charset="0"/>
                <a:cs typeface="Arial" charset="0"/>
              </a:rPr>
              <a:t>phases Ti</a:t>
            </a:r>
            <a:r>
              <a:rPr lang="en-US" sz="1400" baseline="-25000" dirty="0">
                <a:solidFill>
                  <a:prstClr val="black"/>
                </a:solidFill>
                <a:latin typeface="Futura Bk" panose="020B0502020204020303" pitchFamily="34" charset="0"/>
                <a:cs typeface="Arial" charset="0"/>
              </a:rPr>
              <a:t>n</a:t>
            </a:r>
            <a:r>
              <a:rPr lang="en-US" sz="1400" dirty="0">
                <a:solidFill>
                  <a:prstClr val="black"/>
                </a:solidFill>
                <a:latin typeface="Futura Bk" panose="020B0502020204020303" pitchFamily="34" charset="0"/>
                <a:cs typeface="Arial" charset="0"/>
              </a:rPr>
              <a:t>O</a:t>
            </a:r>
            <a:r>
              <a:rPr lang="en-US" sz="1400" baseline="-25000" dirty="0">
                <a:solidFill>
                  <a:prstClr val="black"/>
                </a:solidFill>
                <a:latin typeface="Futura Bk" panose="020B0502020204020303" pitchFamily="34" charset="0"/>
                <a:cs typeface="Arial" charset="0"/>
              </a:rPr>
              <a:t>2n-1</a:t>
            </a:r>
            <a:r>
              <a:rPr lang="en-US" sz="1400" dirty="0">
                <a:solidFill>
                  <a:prstClr val="black"/>
                </a:solidFill>
                <a:latin typeface="Futura Bk" panose="020B0502020204020303" pitchFamily="34" charset="0"/>
                <a:cs typeface="Arial" charset="0"/>
              </a:rPr>
              <a:t> for n&gt;2, suggests many “intermediate states” can </a:t>
            </a:r>
            <a:r>
              <a:rPr lang="en-US" sz="1400" dirty="0" smtClean="0">
                <a:solidFill>
                  <a:prstClr val="black"/>
                </a:solidFill>
                <a:latin typeface="Futura Bk" panose="020B0502020204020303" pitchFamily="34" charset="0"/>
                <a:cs typeface="Arial" charset="0"/>
              </a:rPr>
              <a:t>form, limits cycling endurance</a:t>
            </a:r>
          </a:p>
        </p:txBody>
      </p:sp>
      <p:sp>
        <p:nvSpPr>
          <p:cNvPr id="46" name="Rectangle 42"/>
          <p:cNvSpPr>
            <a:spLocks noChangeArrowheads="1"/>
          </p:cNvSpPr>
          <p:nvPr/>
        </p:nvSpPr>
        <p:spPr bwMode="auto">
          <a:xfrm>
            <a:off x="197327" y="1715453"/>
            <a:ext cx="2932213"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114300" indent="-114300">
              <a:defRPr/>
            </a:pPr>
            <a:r>
              <a:rPr lang="en-US" sz="1600" dirty="0" err="1">
                <a:cs typeface="+mn-cs"/>
              </a:rPr>
              <a:t>Pt</a:t>
            </a:r>
            <a:r>
              <a:rPr lang="en-US" sz="1600" dirty="0">
                <a:cs typeface="+mn-cs"/>
              </a:rPr>
              <a:t> / 35nm “Ti</a:t>
            </a:r>
            <a:r>
              <a:rPr lang="en-US" sz="1600" baseline="-25000" dirty="0">
                <a:cs typeface="+mn-cs"/>
              </a:rPr>
              <a:t>4</a:t>
            </a:r>
            <a:r>
              <a:rPr lang="en-US" sz="1600" dirty="0">
                <a:cs typeface="+mn-cs"/>
              </a:rPr>
              <a:t>O</a:t>
            </a:r>
            <a:r>
              <a:rPr lang="en-US" sz="1600" baseline="-25000" dirty="0">
                <a:cs typeface="+mn-cs"/>
              </a:rPr>
              <a:t>7</a:t>
            </a:r>
            <a:r>
              <a:rPr lang="en-US" sz="1600" dirty="0">
                <a:cs typeface="+mn-cs"/>
              </a:rPr>
              <a:t>” / 5nm TiO</a:t>
            </a:r>
            <a:r>
              <a:rPr lang="en-US" sz="1600" baseline="-25000" dirty="0">
                <a:cs typeface="+mn-cs"/>
              </a:rPr>
              <a:t>2</a:t>
            </a:r>
            <a:r>
              <a:rPr lang="en-US" sz="1600" dirty="0">
                <a:cs typeface="+mn-cs"/>
              </a:rPr>
              <a:t> / </a:t>
            </a:r>
            <a:r>
              <a:rPr lang="en-US" sz="1600" dirty="0" err="1">
                <a:cs typeface="+mn-cs"/>
              </a:rPr>
              <a:t>Pt</a:t>
            </a:r>
            <a:endParaRPr lang="en-US" sz="1600" dirty="0">
              <a:cs typeface="+mn-cs"/>
            </a:endParaRPr>
          </a:p>
        </p:txBody>
      </p:sp>
      <p:pic>
        <p:nvPicPr>
          <p:cNvPr id="48" name="Picture 44" descr="CartoonModelBila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871" y="2270760"/>
            <a:ext cx="3071813" cy="1435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 name="Text Box 45"/>
          <p:cNvSpPr txBox="1">
            <a:spLocks noChangeArrowheads="1"/>
          </p:cNvSpPr>
          <p:nvPr/>
        </p:nvSpPr>
        <p:spPr bwMode="auto">
          <a:xfrm>
            <a:off x="1628934" y="2426335"/>
            <a:ext cx="604837" cy="312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defRPr/>
            </a:pPr>
            <a:r>
              <a:rPr lang="en-US" sz="1600" smtClean="0">
                <a:solidFill>
                  <a:schemeClr val="bg2"/>
                </a:solidFill>
                <a:latin typeface="Times New Roman" charset="0"/>
                <a:cs typeface="+mn-cs"/>
              </a:rPr>
              <a:t>TiO</a:t>
            </a:r>
            <a:r>
              <a:rPr lang="en-US" sz="1600" baseline="-25000" smtClean="0">
                <a:solidFill>
                  <a:schemeClr val="bg2"/>
                </a:solidFill>
                <a:latin typeface="Times New Roman" charset="0"/>
                <a:cs typeface="+mn-cs"/>
              </a:rPr>
              <a:t>2</a:t>
            </a:r>
          </a:p>
        </p:txBody>
      </p:sp>
      <p:sp>
        <p:nvSpPr>
          <p:cNvPr id="50" name="Text Box 46"/>
          <p:cNvSpPr txBox="1">
            <a:spLocks noChangeArrowheads="1"/>
          </p:cNvSpPr>
          <p:nvPr/>
        </p:nvSpPr>
        <p:spPr bwMode="auto">
          <a:xfrm>
            <a:off x="3087846" y="2396173"/>
            <a:ext cx="376238" cy="3127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defRPr/>
            </a:pPr>
            <a:r>
              <a:rPr lang="en-US" sz="1600" smtClean="0">
                <a:solidFill>
                  <a:schemeClr val="bg2"/>
                </a:solidFill>
                <a:latin typeface="Times New Roman" charset="0"/>
                <a:cs typeface="+mn-cs"/>
              </a:rPr>
              <a:t>Pt</a:t>
            </a:r>
            <a:endParaRPr lang="en-US" sz="1600" baseline="-25000" smtClean="0">
              <a:solidFill>
                <a:schemeClr val="bg2"/>
              </a:solidFill>
              <a:latin typeface="Times New Roman" charset="0"/>
              <a:cs typeface="+mn-cs"/>
            </a:endParaRPr>
          </a:p>
        </p:txBody>
      </p:sp>
      <p:sp>
        <p:nvSpPr>
          <p:cNvPr id="51" name="Text Box 47"/>
          <p:cNvSpPr txBox="1">
            <a:spLocks noChangeArrowheads="1"/>
          </p:cNvSpPr>
          <p:nvPr/>
        </p:nvSpPr>
        <p:spPr bwMode="auto">
          <a:xfrm>
            <a:off x="3081496" y="3382010"/>
            <a:ext cx="376238" cy="312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defRPr/>
            </a:pPr>
            <a:r>
              <a:rPr lang="en-US" sz="1600" smtClean="0">
                <a:solidFill>
                  <a:schemeClr val="bg2"/>
                </a:solidFill>
                <a:latin typeface="Times New Roman" charset="0"/>
                <a:cs typeface="+mn-cs"/>
              </a:rPr>
              <a:t>Pt</a:t>
            </a:r>
            <a:endParaRPr lang="en-US" sz="1600" baseline="-25000" smtClean="0">
              <a:solidFill>
                <a:schemeClr val="bg2"/>
              </a:solidFill>
              <a:latin typeface="Times New Roman" charset="0"/>
              <a:cs typeface="+mn-cs"/>
            </a:endParaRPr>
          </a:p>
        </p:txBody>
      </p:sp>
      <p:sp>
        <p:nvSpPr>
          <p:cNvPr id="52" name="Text Box 48"/>
          <p:cNvSpPr txBox="1">
            <a:spLocks noChangeArrowheads="1"/>
          </p:cNvSpPr>
          <p:nvPr/>
        </p:nvSpPr>
        <p:spPr bwMode="auto">
          <a:xfrm>
            <a:off x="1700371" y="2956560"/>
            <a:ext cx="674688" cy="312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defRPr/>
            </a:pPr>
            <a:r>
              <a:rPr lang="en-US" sz="1600" dirty="0" smtClean="0">
                <a:solidFill>
                  <a:schemeClr val="bg2"/>
                </a:solidFill>
                <a:latin typeface="Times New Roman" charset="0"/>
                <a:cs typeface="+mn-cs"/>
              </a:rPr>
              <a:t>Ti</a:t>
            </a:r>
            <a:r>
              <a:rPr lang="en-US" sz="1600" baseline="-25000" dirty="0" smtClean="0">
                <a:solidFill>
                  <a:schemeClr val="bg2"/>
                </a:solidFill>
                <a:latin typeface="Times New Roman" charset="0"/>
                <a:cs typeface="+mn-cs"/>
              </a:rPr>
              <a:t>4</a:t>
            </a:r>
            <a:r>
              <a:rPr lang="en-US" sz="1600" dirty="0" smtClean="0">
                <a:solidFill>
                  <a:schemeClr val="bg2"/>
                </a:solidFill>
                <a:latin typeface="Times New Roman" charset="0"/>
                <a:cs typeface="+mn-cs"/>
              </a:rPr>
              <a:t>O</a:t>
            </a:r>
            <a:r>
              <a:rPr lang="en-US" sz="1600" baseline="-25000" dirty="0" smtClean="0">
                <a:solidFill>
                  <a:schemeClr val="bg2"/>
                </a:solidFill>
                <a:latin typeface="Times New Roman" charset="0"/>
                <a:cs typeface="+mn-cs"/>
              </a:rPr>
              <a:t>7</a:t>
            </a:r>
          </a:p>
        </p:txBody>
      </p:sp>
      <p:sp>
        <p:nvSpPr>
          <p:cNvPr id="57" name="Line 54"/>
          <p:cNvSpPr>
            <a:spLocks noChangeShapeType="1"/>
          </p:cNvSpPr>
          <p:nvPr/>
        </p:nvSpPr>
        <p:spPr bwMode="auto">
          <a:xfrm>
            <a:off x="1930559" y="2694623"/>
            <a:ext cx="107950" cy="187325"/>
          </a:xfrm>
          <a:prstGeom prst="line">
            <a:avLst/>
          </a:prstGeom>
          <a:noFill/>
          <a:ln w="28575">
            <a:solidFill>
              <a:schemeClr val="bg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cs typeface="+mn-cs"/>
            </a:endParaRPr>
          </a:p>
        </p:txBody>
      </p:sp>
      <p:sp>
        <p:nvSpPr>
          <p:cNvPr id="58" name="Rectangle 42"/>
          <p:cNvSpPr>
            <a:spLocks noChangeArrowheads="1"/>
          </p:cNvSpPr>
          <p:nvPr/>
        </p:nvSpPr>
        <p:spPr bwMode="auto">
          <a:xfrm>
            <a:off x="288767" y="3916045"/>
            <a:ext cx="3772693"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114300" indent="-114300">
              <a:defRPr/>
            </a:pPr>
            <a:r>
              <a:rPr lang="en-US" sz="1600" dirty="0" smtClean="0">
                <a:cs typeface="+mn-cs"/>
              </a:rPr>
              <a:t>Yielded lower voltage operation and lower variability</a:t>
            </a:r>
            <a:endParaRPr lang="en-US" sz="1600" dirty="0">
              <a:cs typeface="+mn-cs"/>
            </a:endParaRPr>
          </a:p>
        </p:txBody>
      </p:sp>
      <p:grpSp>
        <p:nvGrpSpPr>
          <p:cNvPr id="82" name="Group 22"/>
          <p:cNvGrpSpPr>
            <a:grpSpLocks/>
          </p:cNvGrpSpPr>
          <p:nvPr/>
        </p:nvGrpSpPr>
        <p:grpSpPr bwMode="auto">
          <a:xfrm>
            <a:off x="4181485" y="2058933"/>
            <a:ext cx="4549753" cy="2568353"/>
            <a:chOff x="410890" y="-1129315"/>
            <a:chExt cx="8051918" cy="5210176"/>
          </a:xfrm>
        </p:grpSpPr>
        <p:sp>
          <p:nvSpPr>
            <p:cNvPr id="83" name="Rectangle 82"/>
            <p:cNvSpPr/>
            <p:nvPr/>
          </p:nvSpPr>
          <p:spPr>
            <a:xfrm>
              <a:off x="7506864" y="1198221"/>
              <a:ext cx="751246" cy="13380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00000"/>
                </a:lnSpc>
                <a:spcBef>
                  <a:spcPct val="0"/>
                </a:spcBef>
                <a:spcAft>
                  <a:spcPct val="0"/>
                </a:spcAft>
                <a:defRPr/>
              </a:pPr>
              <a:endParaRPr lang="en-US" sz="1350" dirty="0">
                <a:solidFill>
                  <a:srgbClr val="FFFFFF"/>
                </a:solidFill>
                <a:latin typeface="Futura Bk"/>
                <a:cs typeface="Futura Bk"/>
              </a:endParaRPr>
            </a:p>
          </p:txBody>
        </p:sp>
        <p:graphicFrame>
          <p:nvGraphicFramePr>
            <p:cNvPr id="84" name="Object 2"/>
            <p:cNvGraphicFramePr>
              <a:graphicFrameLocks/>
            </p:cNvGraphicFramePr>
            <p:nvPr>
              <p:extLst>
                <p:ext uri="{D42A27DB-BD31-4B8C-83A1-F6EECF244321}">
                  <p14:modId xmlns:p14="http://schemas.microsoft.com/office/powerpoint/2010/main" val="1591991190"/>
                </p:ext>
              </p:extLst>
            </p:nvPr>
          </p:nvGraphicFramePr>
          <p:xfrm>
            <a:off x="410890" y="-1129315"/>
            <a:ext cx="7313611" cy="5210176"/>
          </p:xfrm>
          <a:graphic>
            <a:graphicData uri="http://schemas.openxmlformats.org/presentationml/2006/ole">
              <mc:AlternateContent xmlns:mc="http://schemas.openxmlformats.org/markup-compatibility/2006">
                <mc:Choice xmlns:v="urn:schemas-microsoft-com:vml" Requires="v">
                  <p:oleObj spid="_x0000_s140508" name="SPW 8.0 Graph" r:id="rId4" imgW="6446520" imgH="4954270" progId="">
                    <p:embed/>
                  </p:oleObj>
                </mc:Choice>
                <mc:Fallback>
                  <p:oleObj name="SPW 8.0 Graph" r:id="rId4" imgW="6446520" imgH="495427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890" y="-1129315"/>
                          <a:ext cx="7313611" cy="5210176"/>
                        </a:xfrm>
                        <a:prstGeom prst="rect">
                          <a:avLst/>
                        </a:prstGeom>
                        <a:solidFill>
                          <a:srgbClr val="D2D2E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cxnSp>
          <p:nvCxnSpPr>
            <p:cNvPr id="86" name="Straight Arrow Connector 85"/>
            <p:cNvCxnSpPr/>
            <p:nvPr/>
          </p:nvCxnSpPr>
          <p:spPr>
            <a:xfrm rot="16200000" flipV="1">
              <a:off x="-511069" y="1092259"/>
              <a:ext cx="4152719" cy="0"/>
            </a:xfrm>
            <a:prstGeom prst="straightConnector1">
              <a:avLst/>
            </a:prstGeom>
            <a:ln w="19050" cap="flat"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flipV="1">
              <a:off x="1577632" y="3143634"/>
              <a:ext cx="6885176" cy="28575"/>
            </a:xfrm>
            <a:prstGeom prst="straightConnector1">
              <a:avLst/>
            </a:prstGeom>
            <a:ln w="19050" cap="flat"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sp>
          <p:nvSpPr>
            <p:cNvPr id="85" name="TextBox 37"/>
            <p:cNvSpPr txBox="1">
              <a:spLocks noChangeArrowheads="1"/>
            </p:cNvSpPr>
            <p:nvPr/>
          </p:nvSpPr>
          <p:spPr bwMode="auto">
            <a:xfrm>
              <a:off x="6460869" y="378844"/>
              <a:ext cx="326927" cy="5619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Futura Bk" charset="0"/>
                  <a:ea typeface="ＭＳ Ｐゴシック" charset="0"/>
                  <a:cs typeface="Arial" charset="0"/>
                </a:defRPr>
              </a:lvl1pPr>
              <a:lvl2pPr marL="742950" indent="-285750" eaLnBrk="0" hangingPunct="0">
                <a:defRPr sz="1600" b="1">
                  <a:solidFill>
                    <a:schemeClr val="tx1"/>
                  </a:solidFill>
                  <a:latin typeface="Futura Bk" charset="0"/>
                  <a:ea typeface="Arial" charset="0"/>
                  <a:cs typeface="Arial" charset="0"/>
                </a:defRPr>
              </a:lvl2pPr>
              <a:lvl3pPr marL="1143000" indent="-228600" eaLnBrk="0" hangingPunct="0">
                <a:defRPr sz="1600" b="1">
                  <a:solidFill>
                    <a:schemeClr val="tx1"/>
                  </a:solidFill>
                  <a:latin typeface="Futura Bk" charset="0"/>
                  <a:ea typeface="Arial" charset="0"/>
                  <a:cs typeface="Arial" charset="0"/>
                </a:defRPr>
              </a:lvl3pPr>
              <a:lvl4pPr marL="1600200" indent="-228600" eaLnBrk="0" hangingPunct="0">
                <a:defRPr sz="1600" b="1">
                  <a:solidFill>
                    <a:schemeClr val="tx1"/>
                  </a:solidFill>
                  <a:latin typeface="Futura Bk" charset="0"/>
                  <a:ea typeface="Arial" charset="0"/>
                  <a:cs typeface="Arial" charset="0"/>
                </a:defRPr>
              </a:lvl4pPr>
              <a:lvl5pPr marL="2057400" indent="-228600" eaLnBrk="0" hangingPunct="0">
                <a:defRPr sz="1600" b="1">
                  <a:solidFill>
                    <a:schemeClr val="tx1"/>
                  </a:solidFill>
                  <a:latin typeface="Futura Bk" charset="0"/>
                  <a:ea typeface="Arial" charset="0"/>
                  <a:cs typeface="Arial" charset="0"/>
                </a:defRPr>
              </a:lvl5pPr>
              <a:lvl6pPr marL="2514600" indent="-228600" eaLnBrk="0" fontAlgn="base" hangingPunct="0">
                <a:spcBef>
                  <a:spcPct val="0"/>
                </a:spcBef>
                <a:spcAft>
                  <a:spcPct val="0"/>
                </a:spcAft>
                <a:defRPr sz="1600" b="1">
                  <a:solidFill>
                    <a:schemeClr val="tx1"/>
                  </a:solidFill>
                  <a:latin typeface="Futura Bk" charset="0"/>
                  <a:ea typeface="Arial" charset="0"/>
                  <a:cs typeface="Arial" charset="0"/>
                </a:defRPr>
              </a:lvl6pPr>
              <a:lvl7pPr marL="2971800" indent="-228600" eaLnBrk="0" fontAlgn="base" hangingPunct="0">
                <a:spcBef>
                  <a:spcPct val="0"/>
                </a:spcBef>
                <a:spcAft>
                  <a:spcPct val="0"/>
                </a:spcAft>
                <a:defRPr sz="1600" b="1">
                  <a:solidFill>
                    <a:schemeClr val="tx1"/>
                  </a:solidFill>
                  <a:latin typeface="Futura Bk" charset="0"/>
                  <a:ea typeface="Arial" charset="0"/>
                  <a:cs typeface="Arial" charset="0"/>
                </a:defRPr>
              </a:lvl7pPr>
              <a:lvl8pPr marL="3429000" indent="-228600" eaLnBrk="0" fontAlgn="base" hangingPunct="0">
                <a:spcBef>
                  <a:spcPct val="0"/>
                </a:spcBef>
                <a:spcAft>
                  <a:spcPct val="0"/>
                </a:spcAft>
                <a:defRPr sz="1600" b="1">
                  <a:solidFill>
                    <a:schemeClr val="tx1"/>
                  </a:solidFill>
                  <a:latin typeface="Futura Bk" charset="0"/>
                  <a:ea typeface="Arial" charset="0"/>
                  <a:cs typeface="Arial" charset="0"/>
                </a:defRPr>
              </a:lvl8pPr>
              <a:lvl9pPr marL="3886200" indent="-228600" eaLnBrk="0" fontAlgn="base" hangingPunct="0">
                <a:spcBef>
                  <a:spcPct val="0"/>
                </a:spcBef>
                <a:spcAft>
                  <a:spcPct val="0"/>
                </a:spcAft>
                <a:defRPr sz="1600" b="1">
                  <a:solidFill>
                    <a:schemeClr val="tx1"/>
                  </a:solidFill>
                  <a:latin typeface="Futura Bk" charset="0"/>
                  <a:ea typeface="Arial" charset="0"/>
                  <a:cs typeface="Arial" charset="0"/>
                </a:defRPr>
              </a:lvl9pPr>
            </a:lstStyle>
            <a:p>
              <a:pPr eaLnBrk="1" hangingPunct="1">
                <a:lnSpc>
                  <a:spcPct val="100000"/>
                </a:lnSpc>
                <a:spcBef>
                  <a:spcPct val="0"/>
                </a:spcBef>
                <a:spcAft>
                  <a:spcPct val="0"/>
                </a:spcAft>
              </a:pPr>
              <a:endParaRPr lang="en-US" sz="1200" dirty="0">
                <a:solidFill>
                  <a:srgbClr val="C00000"/>
                </a:solidFill>
              </a:endParaRPr>
            </a:p>
          </p:txBody>
        </p:sp>
      </p:grpSp>
      <p:sp>
        <p:nvSpPr>
          <p:cNvPr id="89" name="Oval 88"/>
          <p:cNvSpPr/>
          <p:nvPr/>
        </p:nvSpPr>
        <p:spPr bwMode="auto">
          <a:xfrm rot="20251397">
            <a:off x="6568094" y="2663461"/>
            <a:ext cx="1187837" cy="533106"/>
          </a:xfrm>
          <a:prstGeom prst="ellipse">
            <a:avLst/>
          </a:prstGeom>
          <a:noFill/>
          <a:ln w="2857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050" b="1">
              <a:latin typeface="Arial" charset="0"/>
            </a:endParaRPr>
          </a:p>
        </p:txBody>
      </p:sp>
      <p:sp>
        <p:nvSpPr>
          <p:cNvPr id="90" name="Rectangle 89"/>
          <p:cNvSpPr/>
          <p:nvPr/>
        </p:nvSpPr>
        <p:spPr>
          <a:xfrm>
            <a:off x="6896976" y="2842008"/>
            <a:ext cx="542906" cy="300082"/>
          </a:xfrm>
          <a:prstGeom prst="rect">
            <a:avLst/>
          </a:prstGeom>
        </p:spPr>
        <p:txBody>
          <a:bodyPr wrap="none">
            <a:spAutoFit/>
          </a:bodyPr>
          <a:lstStyle/>
          <a:p>
            <a:r>
              <a:rPr lang="en-US" sz="1350" dirty="0" err="1">
                <a:solidFill>
                  <a:srgbClr val="000000"/>
                </a:solidFill>
                <a:cs typeface="Arial" charset="0"/>
              </a:rPr>
              <a:t>TaO</a:t>
            </a:r>
            <a:r>
              <a:rPr lang="en-US" sz="1350" baseline="-25000" dirty="0" err="1">
                <a:solidFill>
                  <a:srgbClr val="000000"/>
                </a:solidFill>
                <a:cs typeface="Arial" charset="0"/>
              </a:rPr>
              <a:t>x</a:t>
            </a:r>
            <a:r>
              <a:rPr lang="en-US" sz="1350" dirty="0">
                <a:solidFill>
                  <a:srgbClr val="000000"/>
                </a:solidFill>
                <a:cs typeface="Arial" charset="0"/>
              </a:rPr>
              <a:t> </a:t>
            </a:r>
            <a:endParaRPr lang="en-US" sz="1350" dirty="0"/>
          </a:p>
        </p:txBody>
      </p:sp>
      <p:sp>
        <p:nvSpPr>
          <p:cNvPr id="91" name="Rectangle 90"/>
          <p:cNvSpPr/>
          <p:nvPr/>
        </p:nvSpPr>
        <p:spPr>
          <a:xfrm>
            <a:off x="5314049" y="3460254"/>
            <a:ext cx="484428" cy="300082"/>
          </a:xfrm>
          <a:prstGeom prst="rect">
            <a:avLst/>
          </a:prstGeom>
        </p:spPr>
        <p:txBody>
          <a:bodyPr wrap="none">
            <a:spAutoFit/>
          </a:bodyPr>
          <a:lstStyle/>
          <a:p>
            <a:r>
              <a:rPr lang="en-US" sz="1350" dirty="0">
                <a:solidFill>
                  <a:srgbClr val="000000"/>
                </a:solidFill>
                <a:cs typeface="Arial" charset="0"/>
              </a:rPr>
              <a:t>TiO</a:t>
            </a:r>
            <a:r>
              <a:rPr lang="en-US" sz="1350" baseline="-25000" dirty="0">
                <a:solidFill>
                  <a:srgbClr val="000000"/>
                </a:solidFill>
                <a:cs typeface="Arial" charset="0"/>
              </a:rPr>
              <a:t>2</a:t>
            </a:r>
            <a:endParaRPr lang="en-US" sz="1350" baseline="-25000" dirty="0"/>
          </a:p>
        </p:txBody>
      </p:sp>
      <p:sp>
        <p:nvSpPr>
          <p:cNvPr id="99" name="Rectangle 98"/>
          <p:cNvSpPr/>
          <p:nvPr/>
        </p:nvSpPr>
        <p:spPr>
          <a:xfrm>
            <a:off x="5006961" y="1940135"/>
            <a:ext cx="3558069" cy="600954"/>
          </a:xfrm>
          <a:prstGeom prst="rect">
            <a:avLst/>
          </a:prstGeom>
        </p:spPr>
        <p:txBody>
          <a:bodyPr wrap="square">
            <a:spAutoFit/>
          </a:bodyPr>
          <a:lstStyle/>
          <a:p>
            <a:pPr lvl="0">
              <a:spcBef>
                <a:spcPct val="50000"/>
              </a:spcBef>
              <a:spcAft>
                <a:spcPct val="0"/>
              </a:spcAft>
            </a:pPr>
            <a:r>
              <a:rPr lang="en-US" sz="1600" dirty="0" smtClean="0">
                <a:solidFill>
                  <a:prstClr val="black"/>
                </a:solidFill>
                <a:cs typeface="Arial" charset="0"/>
                <a:sym typeface="Wingdings" panose="05000000000000000000" pitchFamily="2" charset="2"/>
              </a:rPr>
              <a:t>Simpler </a:t>
            </a:r>
            <a:r>
              <a:rPr lang="en-US" sz="1600" dirty="0">
                <a:solidFill>
                  <a:prstClr val="black"/>
                </a:solidFill>
                <a:cs typeface="Arial" charset="0"/>
                <a:sym typeface="Wingdings" panose="05000000000000000000" pitchFamily="2" charset="2"/>
              </a:rPr>
              <a:t>phase </a:t>
            </a:r>
            <a:r>
              <a:rPr lang="en-US" sz="1600" dirty="0" smtClean="0">
                <a:solidFill>
                  <a:prstClr val="black"/>
                </a:solidFill>
                <a:cs typeface="Arial" charset="0"/>
                <a:sym typeface="Wingdings" panose="05000000000000000000" pitchFamily="2" charset="2"/>
              </a:rPr>
              <a:t>diagram of </a:t>
            </a:r>
            <a:r>
              <a:rPr lang="en-US" sz="1600" dirty="0" err="1" smtClean="0">
                <a:solidFill>
                  <a:prstClr val="black"/>
                </a:solidFill>
                <a:cs typeface="Arial" charset="0"/>
                <a:sym typeface="Wingdings" panose="05000000000000000000" pitchFamily="2" charset="2"/>
              </a:rPr>
              <a:t>TaO</a:t>
            </a:r>
            <a:r>
              <a:rPr lang="en-US" sz="1600" baseline="-25000" dirty="0" err="1" smtClean="0">
                <a:solidFill>
                  <a:prstClr val="black"/>
                </a:solidFill>
                <a:cs typeface="Arial" charset="0"/>
                <a:sym typeface="Wingdings" panose="05000000000000000000" pitchFamily="2" charset="2"/>
              </a:rPr>
              <a:t>x</a:t>
            </a:r>
            <a:r>
              <a:rPr lang="en-US" sz="1600" dirty="0" smtClean="0">
                <a:solidFill>
                  <a:prstClr val="black"/>
                </a:solidFill>
                <a:cs typeface="Arial" charset="0"/>
                <a:sym typeface="Wingdings" panose="05000000000000000000" pitchFamily="2" charset="2"/>
              </a:rPr>
              <a:t> </a:t>
            </a:r>
            <a:r>
              <a:rPr lang="en-US" sz="1600" dirty="0">
                <a:solidFill>
                  <a:prstClr val="black"/>
                </a:solidFill>
                <a:cs typeface="Arial" charset="0"/>
                <a:sym typeface="Wingdings" panose="05000000000000000000" pitchFamily="2" charset="2"/>
              </a:rPr>
              <a:t>system 10</a:t>
            </a:r>
            <a:r>
              <a:rPr lang="en-US" sz="1600" baseline="30000" dirty="0">
                <a:solidFill>
                  <a:prstClr val="black"/>
                </a:solidFill>
                <a:cs typeface="Arial" charset="0"/>
                <a:sym typeface="Wingdings" panose="05000000000000000000" pitchFamily="2" charset="2"/>
              </a:rPr>
              <a:t>6</a:t>
            </a:r>
            <a:r>
              <a:rPr lang="en-US" sz="1600" dirty="0">
                <a:solidFill>
                  <a:prstClr val="black"/>
                </a:solidFill>
                <a:cs typeface="Arial" charset="0"/>
                <a:sym typeface="Wingdings" panose="05000000000000000000" pitchFamily="2" charset="2"/>
              </a:rPr>
              <a:t>  10</a:t>
            </a:r>
            <a:r>
              <a:rPr lang="en-US" sz="1600" baseline="30000" dirty="0">
                <a:solidFill>
                  <a:prstClr val="black"/>
                </a:solidFill>
                <a:cs typeface="Arial" charset="0"/>
                <a:sym typeface="Wingdings" panose="05000000000000000000" pitchFamily="2" charset="2"/>
              </a:rPr>
              <a:t>12</a:t>
            </a:r>
            <a:r>
              <a:rPr lang="en-US" sz="1600" dirty="0">
                <a:solidFill>
                  <a:prstClr val="black"/>
                </a:solidFill>
                <a:cs typeface="Arial" charset="0"/>
                <a:sym typeface="Wingdings" panose="05000000000000000000" pitchFamily="2" charset="2"/>
              </a:rPr>
              <a:t> endurance</a:t>
            </a:r>
            <a:endParaRPr lang="en-US" sz="1600" dirty="0">
              <a:solidFill>
                <a:prstClr val="black"/>
              </a:solidFill>
              <a:cs typeface="Arial" charset="0"/>
            </a:endParaRPr>
          </a:p>
        </p:txBody>
      </p:sp>
    </p:spTree>
    <p:extLst>
      <p:ext uri="{BB962C8B-B14F-4D97-AF65-F5344CB8AC3E}">
        <p14:creationId xmlns:p14="http://schemas.microsoft.com/office/powerpoint/2010/main" val="425804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91"/>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9" grpId="1" animBg="1"/>
      <p:bldP spid="90" grpId="1"/>
      <p:bldP spid="91" grpId="1"/>
      <p:bldP spid="9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8" name="Picture 1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353" y="3222038"/>
            <a:ext cx="1143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9" name="TextBox 195"/>
          <p:cNvSpPr txBox="1">
            <a:spLocks noChangeArrowheads="1"/>
          </p:cNvSpPr>
          <p:nvPr/>
        </p:nvSpPr>
        <p:spPr bwMode="auto">
          <a:xfrm rot="-5400000">
            <a:off x="238710" y="3583006"/>
            <a:ext cx="11576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X-ray intensity</a:t>
            </a:r>
          </a:p>
        </p:txBody>
      </p:sp>
      <p:cxnSp>
        <p:nvCxnSpPr>
          <p:cNvPr id="198" name="Straight Arrow Connector 197"/>
          <p:cNvCxnSpPr/>
          <p:nvPr/>
        </p:nvCxnSpPr>
        <p:spPr>
          <a:xfrm>
            <a:off x="1262254" y="3107738"/>
            <a:ext cx="479822"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171" name="TextBox 198"/>
          <p:cNvSpPr txBox="1">
            <a:spLocks noChangeArrowheads="1"/>
          </p:cNvSpPr>
          <p:nvPr/>
        </p:nvSpPr>
        <p:spPr bwMode="auto">
          <a:xfrm>
            <a:off x="1262253" y="2879139"/>
            <a:ext cx="5293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2 </a:t>
            </a:r>
            <a:r>
              <a:rPr lang="el-GR" altLang="en-US" sz="1200">
                <a:latin typeface="Arial" panose="020B0604020202020204" pitchFamily="34" charset="0"/>
              </a:rPr>
              <a:t>μ</a:t>
            </a:r>
            <a:r>
              <a:rPr lang="en-US" altLang="en-US" sz="1200">
                <a:latin typeface="Arial" panose="020B0604020202020204" pitchFamily="34" charset="0"/>
              </a:rPr>
              <a:t>m</a:t>
            </a:r>
            <a:endParaRPr lang="en-US" altLang="en-US" sz="1200" baseline="-25000">
              <a:latin typeface="Arial" panose="020B0604020202020204" pitchFamily="34" charset="0"/>
            </a:endParaRPr>
          </a:p>
        </p:txBody>
      </p:sp>
      <p:pic>
        <p:nvPicPr>
          <p:cNvPr id="20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3903" y="3164888"/>
            <a:ext cx="938213"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0803" y="3164888"/>
            <a:ext cx="919163"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62353" y="3164888"/>
            <a:ext cx="919163"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6" name="TextBox 26"/>
          <p:cNvSpPr txBox="1">
            <a:spLocks noChangeArrowheads="1"/>
          </p:cNvSpPr>
          <p:nvPr/>
        </p:nvSpPr>
        <p:spPr bwMode="auto">
          <a:xfrm>
            <a:off x="2412397" y="4079288"/>
            <a:ext cx="197170"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solidFill>
                  <a:srgbClr val="FF0000"/>
                </a:solidFill>
                <a:latin typeface="Arial" panose="020B0604020202020204" pitchFamily="34" charset="0"/>
              </a:rPr>
              <a:t>I</a:t>
            </a:r>
            <a:r>
              <a:rPr lang="en-US" altLang="en-US" sz="1200" baseline="-25000">
                <a:solidFill>
                  <a:srgbClr val="FF0000"/>
                </a:solidFill>
                <a:latin typeface="Arial" panose="020B0604020202020204" pitchFamily="34" charset="0"/>
              </a:rPr>
              <a:t>ON</a:t>
            </a:r>
          </a:p>
        </p:txBody>
      </p:sp>
      <p:sp>
        <p:nvSpPr>
          <p:cNvPr id="6177" name="TextBox 26"/>
          <p:cNvSpPr txBox="1">
            <a:spLocks noChangeArrowheads="1"/>
          </p:cNvSpPr>
          <p:nvPr/>
        </p:nvSpPr>
        <p:spPr bwMode="auto">
          <a:xfrm>
            <a:off x="1411081" y="4079288"/>
            <a:ext cx="248466"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solidFill>
                  <a:srgbClr val="FF0000"/>
                </a:solidFill>
                <a:latin typeface="Arial" panose="020B0604020202020204" pitchFamily="34" charset="0"/>
              </a:rPr>
              <a:t>I</a:t>
            </a:r>
            <a:r>
              <a:rPr lang="en-US" altLang="en-US" sz="1200" baseline="-25000">
                <a:solidFill>
                  <a:srgbClr val="FF0000"/>
                </a:solidFill>
                <a:latin typeface="Arial" panose="020B0604020202020204" pitchFamily="34" charset="0"/>
              </a:rPr>
              <a:t>OFF</a:t>
            </a:r>
          </a:p>
        </p:txBody>
      </p:sp>
      <p:sp>
        <p:nvSpPr>
          <p:cNvPr id="6178" name="TextBox 26"/>
          <p:cNvSpPr txBox="1">
            <a:spLocks noChangeArrowheads="1"/>
          </p:cNvSpPr>
          <p:nvPr/>
        </p:nvSpPr>
        <p:spPr bwMode="auto">
          <a:xfrm>
            <a:off x="3137488" y="4079288"/>
            <a:ext cx="753411"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solidFill>
                  <a:srgbClr val="FF0000"/>
                </a:solidFill>
                <a:latin typeface="Arial" panose="020B0604020202020204" pitchFamily="34" charset="0"/>
              </a:rPr>
              <a:t>ln (I</a:t>
            </a:r>
            <a:r>
              <a:rPr lang="en-US" altLang="en-US" sz="1200" baseline="-25000">
                <a:solidFill>
                  <a:srgbClr val="FF0000"/>
                </a:solidFill>
                <a:latin typeface="Arial" panose="020B0604020202020204" pitchFamily="34" charset="0"/>
              </a:rPr>
              <a:t>OFF</a:t>
            </a:r>
            <a:r>
              <a:rPr lang="en-US" altLang="en-US" sz="1200">
                <a:solidFill>
                  <a:srgbClr val="FF0000"/>
                </a:solidFill>
                <a:latin typeface="Arial" panose="020B0604020202020204" pitchFamily="34" charset="0"/>
              </a:rPr>
              <a:t>/I</a:t>
            </a:r>
            <a:r>
              <a:rPr lang="en-US" altLang="en-US" sz="1200" baseline="-25000">
                <a:solidFill>
                  <a:srgbClr val="FF0000"/>
                </a:solidFill>
                <a:latin typeface="Arial" panose="020B0604020202020204" pitchFamily="34" charset="0"/>
              </a:rPr>
              <a:t>ON</a:t>
            </a:r>
            <a:r>
              <a:rPr lang="en-US" altLang="en-US" sz="1200">
                <a:solidFill>
                  <a:srgbClr val="FF0000"/>
                </a:solidFill>
                <a:latin typeface="Arial" panose="020B0604020202020204" pitchFamily="34" charset="0"/>
              </a:rPr>
              <a:t>)</a:t>
            </a:r>
          </a:p>
        </p:txBody>
      </p:sp>
      <p:pic>
        <p:nvPicPr>
          <p:cNvPr id="213" name="Picture 1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3516" y="3203011"/>
            <a:ext cx="1143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 name="TextBox 28"/>
          <p:cNvSpPr txBox="1">
            <a:spLocks noChangeArrowheads="1"/>
          </p:cNvSpPr>
          <p:nvPr/>
        </p:nvSpPr>
        <p:spPr bwMode="auto">
          <a:xfrm rot="5400000">
            <a:off x="4192964" y="3522307"/>
            <a:ext cx="518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n-US" sz="1200">
                <a:latin typeface="Arial" panose="020B0604020202020204" pitchFamily="34" charset="0"/>
              </a:rPr>
              <a:t>Δ</a:t>
            </a:r>
            <a:r>
              <a:rPr lang="en-US" altLang="en-US" sz="1200">
                <a:latin typeface="Arial" panose="020B0604020202020204" pitchFamily="34" charset="0"/>
              </a:rPr>
              <a:t>OD</a:t>
            </a:r>
          </a:p>
        </p:txBody>
      </p:sp>
      <p:sp>
        <p:nvSpPr>
          <p:cNvPr id="215" name="TextBox 29"/>
          <p:cNvSpPr txBox="1">
            <a:spLocks noChangeArrowheads="1"/>
          </p:cNvSpPr>
          <p:nvPr/>
        </p:nvSpPr>
        <p:spPr bwMode="auto">
          <a:xfrm>
            <a:off x="4190666" y="3560199"/>
            <a:ext cx="26000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50">
                <a:latin typeface="Arial" panose="020B0604020202020204" pitchFamily="34" charset="0"/>
              </a:rPr>
              <a:t>0</a:t>
            </a:r>
          </a:p>
        </p:txBody>
      </p:sp>
      <p:cxnSp>
        <p:nvCxnSpPr>
          <p:cNvPr id="216" name="Straight Connector 215"/>
          <p:cNvCxnSpPr/>
          <p:nvPr/>
        </p:nvCxnSpPr>
        <p:spPr>
          <a:xfrm>
            <a:off x="4190666" y="3670927"/>
            <a:ext cx="57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7" name="TextBox 29"/>
          <p:cNvSpPr txBox="1">
            <a:spLocks noChangeArrowheads="1"/>
          </p:cNvSpPr>
          <p:nvPr/>
        </p:nvSpPr>
        <p:spPr bwMode="auto">
          <a:xfrm>
            <a:off x="4018026" y="3029180"/>
            <a:ext cx="5261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50">
                <a:latin typeface="Arial" panose="020B0604020202020204" pitchFamily="34" charset="0"/>
              </a:rPr>
              <a:t>+0.05</a:t>
            </a:r>
          </a:p>
        </p:txBody>
      </p:sp>
      <p:sp>
        <p:nvSpPr>
          <p:cNvPr id="218" name="TextBox 29"/>
          <p:cNvSpPr txBox="1">
            <a:spLocks noChangeArrowheads="1"/>
          </p:cNvSpPr>
          <p:nvPr/>
        </p:nvSpPr>
        <p:spPr bwMode="auto">
          <a:xfrm>
            <a:off x="4045410" y="4115030"/>
            <a:ext cx="49244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50">
                <a:latin typeface="Arial" panose="020B0604020202020204" pitchFamily="34" charset="0"/>
              </a:rPr>
              <a:t>-0.05</a:t>
            </a:r>
          </a:p>
        </p:txBody>
      </p:sp>
      <p:sp>
        <p:nvSpPr>
          <p:cNvPr id="206" name="TextBox 205"/>
          <p:cNvSpPr txBox="1">
            <a:spLocks noChangeArrowheads="1"/>
          </p:cNvSpPr>
          <p:nvPr/>
        </p:nvSpPr>
        <p:spPr bwMode="auto">
          <a:xfrm>
            <a:off x="4416827" y="1526902"/>
            <a:ext cx="6142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i="1" dirty="0" smtClean="0">
                <a:latin typeface="Times New Roman" panose="02020603050405020304" pitchFamily="18" charset="0"/>
                <a:cs typeface="Times New Roman" panose="02020603050405020304" pitchFamily="18" charset="0"/>
              </a:rPr>
              <a:t>Device</a:t>
            </a:r>
            <a:endParaRPr lang="en-US" altLang="en-US" sz="1200" i="1"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1200" i="1" dirty="0">
                <a:latin typeface="Times New Roman" panose="02020603050405020304" pitchFamily="18" charset="0"/>
                <a:cs typeface="Times New Roman" panose="02020603050405020304" pitchFamily="18" charset="0"/>
              </a:rPr>
              <a:t>pulses</a:t>
            </a:r>
          </a:p>
        </p:txBody>
      </p:sp>
      <p:sp>
        <p:nvSpPr>
          <p:cNvPr id="6186" name="TextBox 618"/>
          <p:cNvSpPr txBox="1">
            <a:spLocks noChangeArrowheads="1"/>
          </p:cNvSpPr>
          <p:nvPr/>
        </p:nvSpPr>
        <p:spPr bwMode="auto">
          <a:xfrm>
            <a:off x="4808780" y="1663347"/>
            <a:ext cx="24878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00">
                <a:latin typeface="Arial" panose="020B0604020202020204" pitchFamily="34" charset="0"/>
              </a:rPr>
              <a:t>0</a:t>
            </a:r>
          </a:p>
        </p:txBody>
      </p:sp>
      <p:cxnSp>
        <p:nvCxnSpPr>
          <p:cNvPr id="209" name="Straight Connector 208"/>
          <p:cNvCxnSpPr/>
          <p:nvPr/>
        </p:nvCxnSpPr>
        <p:spPr>
          <a:xfrm>
            <a:off x="5474340" y="1190669"/>
            <a:ext cx="17859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5651742" y="1326401"/>
            <a:ext cx="239553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1" name="Straight Arrow Connector 210"/>
          <p:cNvCxnSpPr/>
          <p:nvPr/>
        </p:nvCxnSpPr>
        <p:spPr>
          <a:xfrm>
            <a:off x="7753197" y="1882422"/>
            <a:ext cx="47744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2" name="TextBox 211"/>
          <p:cNvSpPr txBox="1">
            <a:spLocks noChangeArrowheads="1"/>
          </p:cNvSpPr>
          <p:nvPr/>
        </p:nvSpPr>
        <p:spPr bwMode="auto">
          <a:xfrm>
            <a:off x="7867040" y="1827654"/>
            <a:ext cx="23756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500" b="1" i="1">
                <a:latin typeface="Times New Roman" panose="02020603050405020304" pitchFamily="18" charset="0"/>
                <a:cs typeface="Times New Roman" panose="02020603050405020304" pitchFamily="18" charset="0"/>
              </a:rPr>
              <a:t>t</a:t>
            </a:r>
          </a:p>
        </p:txBody>
      </p:sp>
      <p:sp>
        <p:nvSpPr>
          <p:cNvPr id="219" name="TextBox 218"/>
          <p:cNvSpPr txBox="1">
            <a:spLocks noChangeArrowheads="1"/>
          </p:cNvSpPr>
          <p:nvPr/>
        </p:nvSpPr>
        <p:spPr bwMode="auto">
          <a:xfrm>
            <a:off x="4437305" y="929922"/>
            <a:ext cx="6126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i="1">
                <a:latin typeface="Times New Roman" panose="02020603050405020304" pitchFamily="18" charset="0"/>
                <a:cs typeface="Times New Roman" panose="02020603050405020304" pitchFamily="18" charset="0"/>
              </a:rPr>
              <a:t>Gating</a:t>
            </a:r>
          </a:p>
          <a:p>
            <a:pPr eaLnBrk="1" hangingPunct="1">
              <a:spcBef>
                <a:spcPct val="0"/>
              </a:spcBef>
              <a:buFontTx/>
              <a:buNone/>
            </a:pPr>
            <a:r>
              <a:rPr lang="en-US" altLang="en-US" sz="1200" i="1">
                <a:latin typeface="Times New Roman" panose="02020603050405020304" pitchFamily="18" charset="0"/>
                <a:cs typeface="Times New Roman" panose="02020603050405020304" pitchFamily="18" charset="0"/>
              </a:rPr>
              <a:t>pulses</a:t>
            </a:r>
          </a:p>
        </p:txBody>
      </p:sp>
      <p:sp>
        <p:nvSpPr>
          <p:cNvPr id="220" name="Rectangle 219"/>
          <p:cNvSpPr/>
          <p:nvPr/>
        </p:nvSpPr>
        <p:spPr>
          <a:xfrm>
            <a:off x="4427780" y="853723"/>
            <a:ext cx="3962400" cy="1726406"/>
          </a:xfrm>
          <a:prstGeom prst="rect">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cxnSp>
        <p:nvCxnSpPr>
          <p:cNvPr id="221" name="Straight Connector 220"/>
          <p:cNvCxnSpPr/>
          <p:nvPr/>
        </p:nvCxnSpPr>
        <p:spPr bwMode="auto">
          <a:xfrm>
            <a:off x="4949274" y="1789553"/>
            <a:ext cx="690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bwMode="auto">
          <a:xfrm flipV="1">
            <a:off x="5018330" y="1449035"/>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bwMode="auto">
          <a:xfrm>
            <a:off x="5017140" y="1450226"/>
            <a:ext cx="85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bwMode="auto">
          <a:xfrm flipV="1">
            <a:off x="5099293" y="1449035"/>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bwMode="auto">
          <a:xfrm flipV="1">
            <a:off x="5283840" y="1687160"/>
            <a:ext cx="0" cy="1035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bwMode="auto">
          <a:xfrm flipV="1">
            <a:off x="5473149" y="1687160"/>
            <a:ext cx="0" cy="1035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bwMode="auto">
          <a:xfrm flipV="1">
            <a:off x="5661268" y="1793126"/>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bwMode="auto">
          <a:xfrm flipV="1">
            <a:off x="5739849" y="1793126"/>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bwMode="auto">
          <a:xfrm flipV="1">
            <a:off x="5924396" y="1689541"/>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bwMode="auto">
          <a:xfrm flipV="1">
            <a:off x="6111324" y="1689541"/>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bwMode="auto">
          <a:xfrm>
            <a:off x="5657696" y="2131263"/>
            <a:ext cx="85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bwMode="auto">
          <a:xfrm flipV="1">
            <a:off x="6579240" y="1693113"/>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bwMode="auto">
          <a:xfrm flipV="1">
            <a:off x="6763786" y="1693113"/>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bwMode="auto">
          <a:xfrm flipV="1">
            <a:off x="6301824" y="1797889"/>
            <a:ext cx="0" cy="4119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bwMode="auto">
          <a:xfrm flipV="1">
            <a:off x="6387549" y="1797889"/>
            <a:ext cx="0" cy="4119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bwMode="auto">
          <a:xfrm flipV="1">
            <a:off x="7216224" y="1694303"/>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bwMode="auto">
          <a:xfrm flipV="1">
            <a:off x="7405534" y="1694303"/>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bwMode="auto">
          <a:xfrm flipV="1">
            <a:off x="6944761" y="1454988"/>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bwMode="auto">
          <a:xfrm>
            <a:off x="6944761" y="1458560"/>
            <a:ext cx="85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bwMode="auto">
          <a:xfrm flipV="1">
            <a:off x="7029296" y="1454988"/>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1" name="TextBox 240"/>
          <p:cNvSpPr txBox="1">
            <a:spLocks noChangeArrowheads="1"/>
          </p:cNvSpPr>
          <p:nvPr/>
        </p:nvSpPr>
        <p:spPr bwMode="auto">
          <a:xfrm>
            <a:off x="4446830" y="2120547"/>
            <a:ext cx="574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i="1">
                <a:latin typeface="Times New Roman" panose="02020603050405020304" pitchFamily="18" charset="0"/>
                <a:cs typeface="Times New Roman" panose="02020603050405020304" pitchFamily="18" charset="0"/>
              </a:rPr>
              <a:t>X-ray </a:t>
            </a:r>
          </a:p>
          <a:p>
            <a:pPr eaLnBrk="1" hangingPunct="1">
              <a:spcBef>
                <a:spcPct val="0"/>
              </a:spcBef>
              <a:buFontTx/>
              <a:buNone/>
            </a:pPr>
            <a:r>
              <a:rPr lang="en-US" altLang="en-US" sz="1200" i="1">
                <a:latin typeface="Times New Roman" panose="02020603050405020304" pitchFamily="18" charset="0"/>
                <a:cs typeface="Times New Roman" panose="02020603050405020304" pitchFamily="18" charset="0"/>
              </a:rPr>
              <a:t>pulses</a:t>
            </a:r>
          </a:p>
        </p:txBody>
      </p:sp>
      <p:cxnSp>
        <p:nvCxnSpPr>
          <p:cNvPr id="242" name="Straight Connector 241"/>
          <p:cNvCxnSpPr/>
          <p:nvPr/>
        </p:nvCxnSpPr>
        <p:spPr>
          <a:xfrm flipV="1">
            <a:off x="5475530" y="1191860"/>
            <a:ext cx="0" cy="1369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flipV="1">
            <a:off x="5651743" y="1191860"/>
            <a:ext cx="0" cy="1369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8042518" y="1191860"/>
            <a:ext cx="17859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flipV="1">
            <a:off x="8044899" y="1191860"/>
            <a:ext cx="0" cy="1369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flipV="1">
            <a:off x="8221111" y="1191860"/>
            <a:ext cx="0" cy="1369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6775693" y="959688"/>
            <a:ext cx="178594" cy="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flipV="1">
            <a:off x="6776884" y="959688"/>
            <a:ext cx="0" cy="136922"/>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flipV="1">
            <a:off x="6953096" y="960879"/>
            <a:ext cx="0" cy="136922"/>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5007615" y="1326401"/>
            <a:ext cx="46672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5004043" y="1094228"/>
            <a:ext cx="1771650" cy="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8221112" y="1328782"/>
            <a:ext cx="9763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6953096" y="1097801"/>
            <a:ext cx="1376363" cy="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bwMode="auto">
          <a:xfrm>
            <a:off x="4939749" y="2521788"/>
            <a:ext cx="34432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27" name="Line 39"/>
          <p:cNvSpPr>
            <a:spLocks noChangeShapeType="1"/>
          </p:cNvSpPr>
          <p:nvPr/>
        </p:nvSpPr>
        <p:spPr bwMode="auto">
          <a:xfrm flipV="1">
            <a:off x="5099293"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28" name="Line 39"/>
          <p:cNvSpPr>
            <a:spLocks noChangeShapeType="1"/>
          </p:cNvSpPr>
          <p:nvPr/>
        </p:nvSpPr>
        <p:spPr bwMode="auto">
          <a:xfrm flipV="1">
            <a:off x="520644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29" name="Line 39"/>
          <p:cNvSpPr>
            <a:spLocks noChangeShapeType="1"/>
          </p:cNvSpPr>
          <p:nvPr/>
        </p:nvSpPr>
        <p:spPr bwMode="auto">
          <a:xfrm flipV="1">
            <a:off x="5421952"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0" name="Line 39"/>
          <p:cNvSpPr>
            <a:spLocks noChangeShapeType="1"/>
          </p:cNvSpPr>
          <p:nvPr/>
        </p:nvSpPr>
        <p:spPr bwMode="auto">
          <a:xfrm flipV="1">
            <a:off x="501833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1" name="Line 39"/>
          <p:cNvSpPr>
            <a:spLocks noChangeShapeType="1"/>
          </p:cNvSpPr>
          <p:nvPr/>
        </p:nvSpPr>
        <p:spPr bwMode="auto">
          <a:xfrm flipV="1">
            <a:off x="512548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2" name="Line 39"/>
          <p:cNvSpPr>
            <a:spLocks noChangeShapeType="1"/>
          </p:cNvSpPr>
          <p:nvPr/>
        </p:nvSpPr>
        <p:spPr bwMode="auto">
          <a:xfrm flipV="1">
            <a:off x="531479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3" name="Line 39"/>
          <p:cNvSpPr>
            <a:spLocks noChangeShapeType="1"/>
          </p:cNvSpPr>
          <p:nvPr/>
        </p:nvSpPr>
        <p:spPr bwMode="auto">
          <a:xfrm flipV="1">
            <a:off x="5529109"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4" name="Line 39"/>
          <p:cNvSpPr>
            <a:spLocks noChangeShapeType="1"/>
          </p:cNvSpPr>
          <p:nvPr/>
        </p:nvSpPr>
        <p:spPr bwMode="auto">
          <a:xfrm flipV="1">
            <a:off x="5582686"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5" name="Line 39"/>
          <p:cNvSpPr>
            <a:spLocks noChangeShapeType="1"/>
          </p:cNvSpPr>
          <p:nvPr/>
        </p:nvSpPr>
        <p:spPr bwMode="auto">
          <a:xfrm flipV="1">
            <a:off x="571722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6" name="Line 39"/>
          <p:cNvSpPr>
            <a:spLocks noChangeShapeType="1"/>
          </p:cNvSpPr>
          <p:nvPr/>
        </p:nvSpPr>
        <p:spPr bwMode="auto">
          <a:xfrm flipV="1">
            <a:off x="598630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7" name="Line 39"/>
          <p:cNvSpPr>
            <a:spLocks noChangeShapeType="1"/>
          </p:cNvSpPr>
          <p:nvPr/>
        </p:nvSpPr>
        <p:spPr bwMode="auto">
          <a:xfrm flipV="1">
            <a:off x="6308968"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8" name="Line 39"/>
          <p:cNvSpPr>
            <a:spLocks noChangeShapeType="1"/>
          </p:cNvSpPr>
          <p:nvPr/>
        </p:nvSpPr>
        <p:spPr bwMode="auto">
          <a:xfrm flipV="1">
            <a:off x="663162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39" name="Line 39"/>
          <p:cNvSpPr>
            <a:spLocks noChangeShapeType="1"/>
          </p:cNvSpPr>
          <p:nvPr/>
        </p:nvSpPr>
        <p:spPr bwMode="auto">
          <a:xfrm flipV="1">
            <a:off x="566364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0" name="Line 39"/>
          <p:cNvSpPr>
            <a:spLocks noChangeShapeType="1"/>
          </p:cNvSpPr>
          <p:nvPr/>
        </p:nvSpPr>
        <p:spPr bwMode="auto">
          <a:xfrm flipV="1">
            <a:off x="5851768"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1" name="Line 39"/>
          <p:cNvSpPr>
            <a:spLocks noChangeShapeType="1"/>
          </p:cNvSpPr>
          <p:nvPr/>
        </p:nvSpPr>
        <p:spPr bwMode="auto">
          <a:xfrm flipV="1">
            <a:off x="617442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2" name="Line 39"/>
          <p:cNvSpPr>
            <a:spLocks noChangeShapeType="1"/>
          </p:cNvSpPr>
          <p:nvPr/>
        </p:nvSpPr>
        <p:spPr bwMode="auto">
          <a:xfrm flipV="1">
            <a:off x="657804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3" name="Line 39"/>
          <p:cNvSpPr>
            <a:spLocks noChangeShapeType="1"/>
          </p:cNvSpPr>
          <p:nvPr/>
        </p:nvSpPr>
        <p:spPr bwMode="auto">
          <a:xfrm flipV="1">
            <a:off x="695428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4" name="Line 39"/>
          <p:cNvSpPr>
            <a:spLocks noChangeShapeType="1"/>
          </p:cNvSpPr>
          <p:nvPr/>
        </p:nvSpPr>
        <p:spPr bwMode="auto">
          <a:xfrm flipV="1">
            <a:off x="708882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5" name="Line 39"/>
          <p:cNvSpPr>
            <a:spLocks noChangeShapeType="1"/>
          </p:cNvSpPr>
          <p:nvPr/>
        </p:nvSpPr>
        <p:spPr bwMode="auto">
          <a:xfrm flipV="1">
            <a:off x="730433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6" name="Line 39"/>
          <p:cNvSpPr>
            <a:spLocks noChangeShapeType="1"/>
          </p:cNvSpPr>
          <p:nvPr/>
        </p:nvSpPr>
        <p:spPr bwMode="auto">
          <a:xfrm flipV="1">
            <a:off x="7385293"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7" name="Line 39"/>
          <p:cNvSpPr>
            <a:spLocks noChangeShapeType="1"/>
          </p:cNvSpPr>
          <p:nvPr/>
        </p:nvSpPr>
        <p:spPr bwMode="auto">
          <a:xfrm flipV="1">
            <a:off x="751983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8" name="Line 39"/>
          <p:cNvSpPr>
            <a:spLocks noChangeShapeType="1"/>
          </p:cNvSpPr>
          <p:nvPr/>
        </p:nvSpPr>
        <p:spPr bwMode="auto">
          <a:xfrm flipV="1">
            <a:off x="754602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49" name="Line 39"/>
          <p:cNvSpPr>
            <a:spLocks noChangeShapeType="1"/>
          </p:cNvSpPr>
          <p:nvPr/>
        </p:nvSpPr>
        <p:spPr bwMode="auto">
          <a:xfrm flipV="1">
            <a:off x="760079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0" name="Line 39"/>
          <p:cNvSpPr>
            <a:spLocks noChangeShapeType="1"/>
          </p:cNvSpPr>
          <p:nvPr/>
        </p:nvSpPr>
        <p:spPr bwMode="auto">
          <a:xfrm flipV="1">
            <a:off x="612084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1" name="Line 39"/>
          <p:cNvSpPr>
            <a:spLocks noChangeShapeType="1"/>
          </p:cNvSpPr>
          <p:nvPr/>
        </p:nvSpPr>
        <p:spPr bwMode="auto">
          <a:xfrm flipV="1">
            <a:off x="641731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2" name="Line 39"/>
          <p:cNvSpPr>
            <a:spLocks noChangeShapeType="1"/>
          </p:cNvSpPr>
          <p:nvPr/>
        </p:nvSpPr>
        <p:spPr bwMode="auto">
          <a:xfrm flipV="1">
            <a:off x="6820936" y="2245563"/>
            <a:ext cx="0" cy="27384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3" name="Line 39"/>
          <p:cNvSpPr>
            <a:spLocks noChangeShapeType="1"/>
          </p:cNvSpPr>
          <p:nvPr/>
        </p:nvSpPr>
        <p:spPr bwMode="auto">
          <a:xfrm flipV="1">
            <a:off x="706263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4" name="Line 39"/>
          <p:cNvSpPr>
            <a:spLocks noChangeShapeType="1"/>
          </p:cNvSpPr>
          <p:nvPr/>
        </p:nvSpPr>
        <p:spPr bwMode="auto">
          <a:xfrm flipV="1">
            <a:off x="7223368"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5" name="Line 39"/>
          <p:cNvSpPr>
            <a:spLocks noChangeShapeType="1"/>
          </p:cNvSpPr>
          <p:nvPr/>
        </p:nvSpPr>
        <p:spPr bwMode="auto">
          <a:xfrm flipV="1">
            <a:off x="743887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6" name="Line 39"/>
          <p:cNvSpPr>
            <a:spLocks noChangeShapeType="1"/>
          </p:cNvSpPr>
          <p:nvPr/>
        </p:nvSpPr>
        <p:spPr bwMode="auto">
          <a:xfrm flipV="1">
            <a:off x="523383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7" name="Line 39"/>
          <p:cNvSpPr>
            <a:spLocks noChangeShapeType="1"/>
          </p:cNvSpPr>
          <p:nvPr/>
        </p:nvSpPr>
        <p:spPr bwMode="auto">
          <a:xfrm flipV="1">
            <a:off x="534099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8" name="Line 39"/>
          <p:cNvSpPr>
            <a:spLocks noChangeShapeType="1"/>
          </p:cNvSpPr>
          <p:nvPr/>
        </p:nvSpPr>
        <p:spPr bwMode="auto">
          <a:xfrm flipV="1">
            <a:off x="544933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59" name="Line 39"/>
          <p:cNvSpPr>
            <a:spLocks noChangeShapeType="1"/>
          </p:cNvSpPr>
          <p:nvPr/>
        </p:nvSpPr>
        <p:spPr bwMode="auto">
          <a:xfrm flipV="1">
            <a:off x="5610071"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0" name="Line 39"/>
          <p:cNvSpPr>
            <a:spLocks noChangeShapeType="1"/>
          </p:cNvSpPr>
          <p:nvPr/>
        </p:nvSpPr>
        <p:spPr bwMode="auto">
          <a:xfrm flipV="1">
            <a:off x="569103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1" name="Line 39"/>
          <p:cNvSpPr>
            <a:spLocks noChangeShapeType="1"/>
          </p:cNvSpPr>
          <p:nvPr/>
        </p:nvSpPr>
        <p:spPr bwMode="auto">
          <a:xfrm flipV="1">
            <a:off x="582557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2" name="Line 39"/>
          <p:cNvSpPr>
            <a:spLocks noChangeShapeType="1"/>
          </p:cNvSpPr>
          <p:nvPr/>
        </p:nvSpPr>
        <p:spPr bwMode="auto">
          <a:xfrm flipV="1">
            <a:off x="574461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3" name="Line 39"/>
          <p:cNvSpPr>
            <a:spLocks noChangeShapeType="1"/>
          </p:cNvSpPr>
          <p:nvPr/>
        </p:nvSpPr>
        <p:spPr bwMode="auto">
          <a:xfrm flipV="1">
            <a:off x="5879152"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4" name="Line 39"/>
          <p:cNvSpPr>
            <a:spLocks noChangeShapeType="1"/>
          </p:cNvSpPr>
          <p:nvPr/>
        </p:nvSpPr>
        <p:spPr bwMode="auto">
          <a:xfrm flipV="1">
            <a:off x="603988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5" name="Line 39"/>
          <p:cNvSpPr>
            <a:spLocks noChangeShapeType="1"/>
          </p:cNvSpPr>
          <p:nvPr/>
        </p:nvSpPr>
        <p:spPr bwMode="auto">
          <a:xfrm flipV="1">
            <a:off x="620181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6" name="Line 39"/>
          <p:cNvSpPr>
            <a:spLocks noChangeShapeType="1"/>
          </p:cNvSpPr>
          <p:nvPr/>
        </p:nvSpPr>
        <p:spPr bwMode="auto">
          <a:xfrm flipV="1">
            <a:off x="6336352"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7" name="Line 39"/>
          <p:cNvSpPr>
            <a:spLocks noChangeShapeType="1"/>
          </p:cNvSpPr>
          <p:nvPr/>
        </p:nvSpPr>
        <p:spPr bwMode="auto">
          <a:xfrm flipV="1">
            <a:off x="6470893"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8" name="Line 39"/>
          <p:cNvSpPr>
            <a:spLocks noChangeShapeType="1"/>
          </p:cNvSpPr>
          <p:nvPr/>
        </p:nvSpPr>
        <p:spPr bwMode="auto">
          <a:xfrm flipV="1">
            <a:off x="665901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69" name="Line 39"/>
          <p:cNvSpPr>
            <a:spLocks noChangeShapeType="1"/>
          </p:cNvSpPr>
          <p:nvPr/>
        </p:nvSpPr>
        <p:spPr bwMode="auto">
          <a:xfrm flipV="1">
            <a:off x="6847130" y="2245563"/>
            <a:ext cx="0" cy="27384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0" name="Line 39"/>
          <p:cNvSpPr>
            <a:spLocks noChangeShapeType="1"/>
          </p:cNvSpPr>
          <p:nvPr/>
        </p:nvSpPr>
        <p:spPr bwMode="auto">
          <a:xfrm flipV="1">
            <a:off x="698167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1" name="Line 39"/>
          <p:cNvSpPr>
            <a:spLocks noChangeShapeType="1"/>
          </p:cNvSpPr>
          <p:nvPr/>
        </p:nvSpPr>
        <p:spPr bwMode="auto">
          <a:xfrm flipV="1">
            <a:off x="711621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2" name="Line 39"/>
          <p:cNvSpPr>
            <a:spLocks noChangeShapeType="1"/>
          </p:cNvSpPr>
          <p:nvPr/>
        </p:nvSpPr>
        <p:spPr bwMode="auto">
          <a:xfrm flipV="1">
            <a:off x="7250752"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3" name="Line 39"/>
          <p:cNvSpPr>
            <a:spLocks noChangeShapeType="1"/>
          </p:cNvSpPr>
          <p:nvPr/>
        </p:nvSpPr>
        <p:spPr bwMode="auto">
          <a:xfrm flipV="1">
            <a:off x="5556493"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4" name="Line 39"/>
          <p:cNvSpPr>
            <a:spLocks noChangeShapeType="1"/>
          </p:cNvSpPr>
          <p:nvPr/>
        </p:nvSpPr>
        <p:spPr bwMode="auto">
          <a:xfrm flipV="1">
            <a:off x="5637455"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5" name="Line 39"/>
          <p:cNvSpPr>
            <a:spLocks noChangeShapeType="1"/>
          </p:cNvSpPr>
          <p:nvPr/>
        </p:nvSpPr>
        <p:spPr bwMode="auto">
          <a:xfrm flipV="1">
            <a:off x="577199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6" name="Line 39"/>
          <p:cNvSpPr>
            <a:spLocks noChangeShapeType="1"/>
          </p:cNvSpPr>
          <p:nvPr/>
        </p:nvSpPr>
        <p:spPr bwMode="auto">
          <a:xfrm flipV="1">
            <a:off x="590653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7" name="Line 39"/>
          <p:cNvSpPr>
            <a:spLocks noChangeShapeType="1"/>
          </p:cNvSpPr>
          <p:nvPr/>
        </p:nvSpPr>
        <p:spPr bwMode="auto">
          <a:xfrm flipV="1">
            <a:off x="606727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8" name="Line 39"/>
          <p:cNvSpPr>
            <a:spLocks noChangeShapeType="1"/>
          </p:cNvSpPr>
          <p:nvPr/>
        </p:nvSpPr>
        <p:spPr bwMode="auto">
          <a:xfrm flipV="1">
            <a:off x="622919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79" name="Line 39"/>
          <p:cNvSpPr>
            <a:spLocks noChangeShapeType="1"/>
          </p:cNvSpPr>
          <p:nvPr/>
        </p:nvSpPr>
        <p:spPr bwMode="auto">
          <a:xfrm flipV="1">
            <a:off x="6013693"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0" name="Line 39"/>
          <p:cNvSpPr>
            <a:spLocks noChangeShapeType="1"/>
          </p:cNvSpPr>
          <p:nvPr/>
        </p:nvSpPr>
        <p:spPr bwMode="auto">
          <a:xfrm flipV="1">
            <a:off x="614823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1" name="Line 39"/>
          <p:cNvSpPr>
            <a:spLocks noChangeShapeType="1"/>
          </p:cNvSpPr>
          <p:nvPr/>
        </p:nvSpPr>
        <p:spPr bwMode="auto">
          <a:xfrm flipV="1">
            <a:off x="628277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2" name="Line 39"/>
          <p:cNvSpPr>
            <a:spLocks noChangeShapeType="1"/>
          </p:cNvSpPr>
          <p:nvPr/>
        </p:nvSpPr>
        <p:spPr bwMode="auto">
          <a:xfrm flipV="1">
            <a:off x="644350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3" name="Line 39"/>
          <p:cNvSpPr>
            <a:spLocks noChangeShapeType="1"/>
          </p:cNvSpPr>
          <p:nvPr/>
        </p:nvSpPr>
        <p:spPr bwMode="auto">
          <a:xfrm flipV="1">
            <a:off x="660543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4" name="Line 39"/>
          <p:cNvSpPr>
            <a:spLocks noChangeShapeType="1"/>
          </p:cNvSpPr>
          <p:nvPr/>
        </p:nvSpPr>
        <p:spPr bwMode="auto">
          <a:xfrm flipV="1">
            <a:off x="6793552" y="2245563"/>
            <a:ext cx="0" cy="27384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5" name="Line 39"/>
          <p:cNvSpPr>
            <a:spLocks noChangeShapeType="1"/>
          </p:cNvSpPr>
          <p:nvPr/>
        </p:nvSpPr>
        <p:spPr bwMode="auto">
          <a:xfrm flipV="1">
            <a:off x="636373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6" name="Line 39"/>
          <p:cNvSpPr>
            <a:spLocks noChangeShapeType="1"/>
          </p:cNvSpPr>
          <p:nvPr/>
        </p:nvSpPr>
        <p:spPr bwMode="auto">
          <a:xfrm flipV="1">
            <a:off x="649708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7" name="Line 39"/>
          <p:cNvSpPr>
            <a:spLocks noChangeShapeType="1"/>
          </p:cNvSpPr>
          <p:nvPr/>
        </p:nvSpPr>
        <p:spPr bwMode="auto">
          <a:xfrm flipV="1">
            <a:off x="668639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8" name="Line 39"/>
          <p:cNvSpPr>
            <a:spLocks noChangeShapeType="1"/>
          </p:cNvSpPr>
          <p:nvPr/>
        </p:nvSpPr>
        <p:spPr bwMode="auto">
          <a:xfrm flipV="1">
            <a:off x="6874515" y="2245563"/>
            <a:ext cx="0" cy="27384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89" name="Line 39"/>
          <p:cNvSpPr>
            <a:spLocks noChangeShapeType="1"/>
          </p:cNvSpPr>
          <p:nvPr/>
        </p:nvSpPr>
        <p:spPr bwMode="auto">
          <a:xfrm flipV="1">
            <a:off x="700905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0" name="Line 39"/>
          <p:cNvSpPr>
            <a:spLocks noChangeShapeType="1"/>
          </p:cNvSpPr>
          <p:nvPr/>
        </p:nvSpPr>
        <p:spPr bwMode="auto">
          <a:xfrm flipV="1">
            <a:off x="714359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1" name="Line 39"/>
          <p:cNvSpPr>
            <a:spLocks noChangeShapeType="1"/>
          </p:cNvSpPr>
          <p:nvPr/>
        </p:nvSpPr>
        <p:spPr bwMode="auto">
          <a:xfrm flipV="1">
            <a:off x="727813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2" name="Line 39"/>
          <p:cNvSpPr>
            <a:spLocks noChangeShapeType="1"/>
          </p:cNvSpPr>
          <p:nvPr/>
        </p:nvSpPr>
        <p:spPr bwMode="auto">
          <a:xfrm flipV="1">
            <a:off x="735790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3" name="Line 39"/>
          <p:cNvSpPr>
            <a:spLocks noChangeShapeType="1"/>
          </p:cNvSpPr>
          <p:nvPr/>
        </p:nvSpPr>
        <p:spPr bwMode="auto">
          <a:xfrm flipV="1">
            <a:off x="504571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4" name="Line 39"/>
          <p:cNvSpPr>
            <a:spLocks noChangeShapeType="1"/>
          </p:cNvSpPr>
          <p:nvPr/>
        </p:nvSpPr>
        <p:spPr bwMode="auto">
          <a:xfrm flipV="1">
            <a:off x="515287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5" name="Line 39"/>
          <p:cNvSpPr>
            <a:spLocks noChangeShapeType="1"/>
          </p:cNvSpPr>
          <p:nvPr/>
        </p:nvSpPr>
        <p:spPr bwMode="auto">
          <a:xfrm flipV="1">
            <a:off x="526002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6" name="Line 39"/>
          <p:cNvSpPr>
            <a:spLocks noChangeShapeType="1"/>
          </p:cNvSpPr>
          <p:nvPr/>
        </p:nvSpPr>
        <p:spPr bwMode="auto">
          <a:xfrm flipV="1">
            <a:off x="536837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7" name="Line 39"/>
          <p:cNvSpPr>
            <a:spLocks noChangeShapeType="1"/>
          </p:cNvSpPr>
          <p:nvPr/>
        </p:nvSpPr>
        <p:spPr bwMode="auto">
          <a:xfrm flipV="1">
            <a:off x="5475530"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8" name="Line 39"/>
          <p:cNvSpPr>
            <a:spLocks noChangeShapeType="1"/>
          </p:cNvSpPr>
          <p:nvPr/>
        </p:nvSpPr>
        <p:spPr bwMode="auto">
          <a:xfrm flipV="1">
            <a:off x="507190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299" name="Line 39"/>
          <p:cNvSpPr>
            <a:spLocks noChangeShapeType="1"/>
          </p:cNvSpPr>
          <p:nvPr/>
        </p:nvSpPr>
        <p:spPr bwMode="auto">
          <a:xfrm flipV="1">
            <a:off x="518025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0" name="Line 39"/>
          <p:cNvSpPr>
            <a:spLocks noChangeShapeType="1"/>
          </p:cNvSpPr>
          <p:nvPr/>
        </p:nvSpPr>
        <p:spPr bwMode="auto">
          <a:xfrm flipV="1">
            <a:off x="528741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1" name="Line 39"/>
          <p:cNvSpPr>
            <a:spLocks noChangeShapeType="1"/>
          </p:cNvSpPr>
          <p:nvPr/>
        </p:nvSpPr>
        <p:spPr bwMode="auto">
          <a:xfrm flipV="1">
            <a:off x="5394568"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2" name="Line 39"/>
          <p:cNvSpPr>
            <a:spLocks noChangeShapeType="1"/>
          </p:cNvSpPr>
          <p:nvPr/>
        </p:nvSpPr>
        <p:spPr bwMode="auto">
          <a:xfrm flipV="1">
            <a:off x="5502915"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3" name="Line 39"/>
          <p:cNvSpPr>
            <a:spLocks noChangeShapeType="1"/>
          </p:cNvSpPr>
          <p:nvPr/>
        </p:nvSpPr>
        <p:spPr bwMode="auto">
          <a:xfrm flipV="1">
            <a:off x="719717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4" name="Line 39"/>
          <p:cNvSpPr>
            <a:spLocks noChangeShapeType="1"/>
          </p:cNvSpPr>
          <p:nvPr/>
        </p:nvSpPr>
        <p:spPr bwMode="auto">
          <a:xfrm flipV="1">
            <a:off x="733171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5" name="Line 39"/>
          <p:cNvSpPr>
            <a:spLocks noChangeShapeType="1"/>
          </p:cNvSpPr>
          <p:nvPr/>
        </p:nvSpPr>
        <p:spPr bwMode="auto">
          <a:xfrm flipV="1">
            <a:off x="741267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6" name="Line 39"/>
          <p:cNvSpPr>
            <a:spLocks noChangeShapeType="1"/>
          </p:cNvSpPr>
          <p:nvPr/>
        </p:nvSpPr>
        <p:spPr bwMode="auto">
          <a:xfrm flipV="1">
            <a:off x="749244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7" name="Line 39"/>
          <p:cNvSpPr>
            <a:spLocks noChangeShapeType="1"/>
          </p:cNvSpPr>
          <p:nvPr/>
        </p:nvSpPr>
        <p:spPr bwMode="auto">
          <a:xfrm flipV="1">
            <a:off x="757341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8" name="Line 39"/>
          <p:cNvSpPr>
            <a:spLocks noChangeShapeType="1"/>
          </p:cNvSpPr>
          <p:nvPr/>
        </p:nvSpPr>
        <p:spPr bwMode="auto">
          <a:xfrm flipV="1">
            <a:off x="671259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09" name="Line 39"/>
          <p:cNvSpPr>
            <a:spLocks noChangeShapeType="1"/>
          </p:cNvSpPr>
          <p:nvPr/>
        </p:nvSpPr>
        <p:spPr bwMode="auto">
          <a:xfrm flipV="1">
            <a:off x="746625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0" name="Line 39"/>
          <p:cNvSpPr>
            <a:spLocks noChangeShapeType="1"/>
          </p:cNvSpPr>
          <p:nvPr/>
        </p:nvSpPr>
        <p:spPr bwMode="auto">
          <a:xfrm flipV="1">
            <a:off x="593273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1" name="Line 39"/>
          <p:cNvSpPr>
            <a:spLocks noChangeShapeType="1"/>
          </p:cNvSpPr>
          <p:nvPr/>
        </p:nvSpPr>
        <p:spPr bwMode="auto">
          <a:xfrm flipV="1">
            <a:off x="652447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2" name="Line 39"/>
          <p:cNvSpPr>
            <a:spLocks noChangeShapeType="1"/>
          </p:cNvSpPr>
          <p:nvPr/>
        </p:nvSpPr>
        <p:spPr bwMode="auto">
          <a:xfrm flipV="1">
            <a:off x="673997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3" name="Line 39"/>
          <p:cNvSpPr>
            <a:spLocks noChangeShapeType="1"/>
          </p:cNvSpPr>
          <p:nvPr/>
        </p:nvSpPr>
        <p:spPr bwMode="auto">
          <a:xfrm flipV="1">
            <a:off x="6900709" y="2245563"/>
            <a:ext cx="0" cy="27384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4" name="Line 39"/>
          <p:cNvSpPr>
            <a:spLocks noChangeShapeType="1"/>
          </p:cNvSpPr>
          <p:nvPr/>
        </p:nvSpPr>
        <p:spPr bwMode="auto">
          <a:xfrm flipV="1">
            <a:off x="579819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5" name="Line 39"/>
          <p:cNvSpPr>
            <a:spLocks noChangeShapeType="1"/>
          </p:cNvSpPr>
          <p:nvPr/>
        </p:nvSpPr>
        <p:spPr bwMode="auto">
          <a:xfrm flipV="1">
            <a:off x="596011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6" name="Line 39"/>
          <p:cNvSpPr>
            <a:spLocks noChangeShapeType="1"/>
          </p:cNvSpPr>
          <p:nvPr/>
        </p:nvSpPr>
        <p:spPr bwMode="auto">
          <a:xfrm flipV="1">
            <a:off x="609465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7" name="Line 39"/>
          <p:cNvSpPr>
            <a:spLocks noChangeShapeType="1"/>
          </p:cNvSpPr>
          <p:nvPr/>
        </p:nvSpPr>
        <p:spPr bwMode="auto">
          <a:xfrm flipV="1">
            <a:off x="625539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8" name="Line 39"/>
          <p:cNvSpPr>
            <a:spLocks noChangeShapeType="1"/>
          </p:cNvSpPr>
          <p:nvPr/>
        </p:nvSpPr>
        <p:spPr bwMode="auto">
          <a:xfrm flipV="1">
            <a:off x="638993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19" name="Line 39"/>
          <p:cNvSpPr>
            <a:spLocks noChangeShapeType="1"/>
          </p:cNvSpPr>
          <p:nvPr/>
        </p:nvSpPr>
        <p:spPr bwMode="auto">
          <a:xfrm flipV="1">
            <a:off x="655185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0" name="Line 39"/>
          <p:cNvSpPr>
            <a:spLocks noChangeShapeType="1"/>
          </p:cNvSpPr>
          <p:nvPr/>
        </p:nvSpPr>
        <p:spPr bwMode="auto">
          <a:xfrm flipV="1">
            <a:off x="6766168" y="2245563"/>
            <a:ext cx="0" cy="27384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1" name="Line 39"/>
          <p:cNvSpPr>
            <a:spLocks noChangeShapeType="1"/>
          </p:cNvSpPr>
          <p:nvPr/>
        </p:nvSpPr>
        <p:spPr bwMode="auto">
          <a:xfrm flipV="1">
            <a:off x="6928093" y="2245563"/>
            <a:ext cx="0" cy="273844"/>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2" name="Line 39"/>
          <p:cNvSpPr>
            <a:spLocks noChangeShapeType="1"/>
          </p:cNvSpPr>
          <p:nvPr/>
        </p:nvSpPr>
        <p:spPr bwMode="auto">
          <a:xfrm flipV="1">
            <a:off x="703524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3" name="Line 39"/>
          <p:cNvSpPr>
            <a:spLocks noChangeShapeType="1"/>
          </p:cNvSpPr>
          <p:nvPr/>
        </p:nvSpPr>
        <p:spPr bwMode="auto">
          <a:xfrm flipV="1">
            <a:off x="716979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4" name="Line 39"/>
          <p:cNvSpPr>
            <a:spLocks noChangeShapeType="1"/>
          </p:cNvSpPr>
          <p:nvPr/>
        </p:nvSpPr>
        <p:spPr bwMode="auto">
          <a:xfrm flipV="1">
            <a:off x="772938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5" name="Line 39"/>
          <p:cNvSpPr>
            <a:spLocks noChangeShapeType="1"/>
          </p:cNvSpPr>
          <p:nvPr/>
        </p:nvSpPr>
        <p:spPr bwMode="auto">
          <a:xfrm flipV="1">
            <a:off x="764961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6" name="Line 39"/>
          <p:cNvSpPr>
            <a:spLocks noChangeShapeType="1"/>
          </p:cNvSpPr>
          <p:nvPr/>
        </p:nvSpPr>
        <p:spPr bwMode="auto">
          <a:xfrm flipV="1">
            <a:off x="767580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7" name="Line 39"/>
          <p:cNvSpPr>
            <a:spLocks noChangeShapeType="1"/>
          </p:cNvSpPr>
          <p:nvPr/>
        </p:nvSpPr>
        <p:spPr bwMode="auto">
          <a:xfrm flipV="1">
            <a:off x="770319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8" name="Line 39"/>
          <p:cNvSpPr>
            <a:spLocks noChangeShapeType="1"/>
          </p:cNvSpPr>
          <p:nvPr/>
        </p:nvSpPr>
        <p:spPr bwMode="auto">
          <a:xfrm flipV="1">
            <a:off x="762222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29" name="Line 39"/>
          <p:cNvSpPr>
            <a:spLocks noChangeShapeType="1"/>
          </p:cNvSpPr>
          <p:nvPr/>
        </p:nvSpPr>
        <p:spPr bwMode="auto">
          <a:xfrm flipV="1">
            <a:off x="7756768"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cxnSp>
        <p:nvCxnSpPr>
          <p:cNvPr id="358" name="Straight Connector 357"/>
          <p:cNvCxnSpPr/>
          <p:nvPr/>
        </p:nvCxnSpPr>
        <p:spPr bwMode="auto">
          <a:xfrm flipV="1">
            <a:off x="7866305" y="1693113"/>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p:nvCxnSpPr>
        <p:spPr bwMode="auto">
          <a:xfrm flipV="1">
            <a:off x="8048471" y="1693113"/>
            <a:ext cx="0" cy="104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32" name="Rectangle 183"/>
          <p:cNvSpPr>
            <a:spLocks noChangeArrowheads="1"/>
          </p:cNvSpPr>
          <p:nvPr/>
        </p:nvSpPr>
        <p:spPr bwMode="auto">
          <a:xfrm>
            <a:off x="5232642" y="1397838"/>
            <a:ext cx="3658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CC00"/>
                </a:solidFill>
                <a:latin typeface="Wingdings" panose="05000000000000000000" pitchFamily="2" charset="2"/>
                <a:sym typeface="Wingdings" panose="05000000000000000000" pitchFamily="2" charset="2"/>
              </a:rPr>
              <a:t></a:t>
            </a:r>
            <a:endParaRPr lang="en-US" altLang="en-US" sz="1800">
              <a:solidFill>
                <a:srgbClr val="00CC00"/>
              </a:solidFill>
              <a:latin typeface="Arial" panose="020B0604020202020204" pitchFamily="34" charset="0"/>
            </a:endParaRPr>
          </a:p>
        </p:txBody>
      </p:sp>
      <p:sp>
        <p:nvSpPr>
          <p:cNvPr id="6333" name="Rectangle 184"/>
          <p:cNvSpPr>
            <a:spLocks noChangeArrowheads="1"/>
          </p:cNvSpPr>
          <p:nvPr/>
        </p:nvSpPr>
        <p:spPr bwMode="auto">
          <a:xfrm>
            <a:off x="5861293" y="1412126"/>
            <a:ext cx="330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C00000"/>
                </a:solidFill>
                <a:latin typeface="Wingdings" panose="05000000000000000000" pitchFamily="2" charset="2"/>
                <a:sym typeface="Wingdings" panose="05000000000000000000" pitchFamily="2" charset="2"/>
              </a:rPr>
              <a:t></a:t>
            </a:r>
            <a:endParaRPr lang="en-US" altLang="en-US" sz="1800">
              <a:solidFill>
                <a:srgbClr val="C00000"/>
              </a:solidFill>
              <a:latin typeface="Arial" panose="020B0604020202020204" pitchFamily="34" charset="0"/>
            </a:endParaRPr>
          </a:p>
        </p:txBody>
      </p:sp>
      <p:sp>
        <p:nvSpPr>
          <p:cNvPr id="6334" name="Rectangle 185"/>
          <p:cNvSpPr>
            <a:spLocks noChangeArrowheads="1"/>
          </p:cNvSpPr>
          <p:nvPr/>
        </p:nvSpPr>
        <p:spPr bwMode="auto">
          <a:xfrm>
            <a:off x="6512565" y="1412126"/>
            <a:ext cx="3658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CC00"/>
                </a:solidFill>
                <a:latin typeface="Wingdings" panose="05000000000000000000" pitchFamily="2" charset="2"/>
                <a:sym typeface="Wingdings" panose="05000000000000000000" pitchFamily="2" charset="2"/>
              </a:rPr>
              <a:t></a:t>
            </a:r>
            <a:endParaRPr lang="en-US" altLang="en-US" sz="1800">
              <a:solidFill>
                <a:srgbClr val="00CC00"/>
              </a:solidFill>
              <a:latin typeface="Arial" panose="020B0604020202020204" pitchFamily="34" charset="0"/>
            </a:endParaRPr>
          </a:p>
        </p:txBody>
      </p:sp>
      <p:sp>
        <p:nvSpPr>
          <p:cNvPr id="6335" name="Rectangle 190"/>
          <p:cNvSpPr>
            <a:spLocks noChangeArrowheads="1"/>
          </p:cNvSpPr>
          <p:nvPr/>
        </p:nvSpPr>
        <p:spPr bwMode="auto">
          <a:xfrm>
            <a:off x="7804392" y="1426413"/>
            <a:ext cx="3658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CC00"/>
                </a:solidFill>
                <a:latin typeface="Wingdings" panose="05000000000000000000" pitchFamily="2" charset="2"/>
                <a:sym typeface="Wingdings" panose="05000000000000000000" pitchFamily="2" charset="2"/>
              </a:rPr>
              <a:t></a:t>
            </a:r>
            <a:endParaRPr lang="en-US" altLang="en-US" sz="1800">
              <a:solidFill>
                <a:srgbClr val="00CC00"/>
              </a:solidFill>
              <a:latin typeface="Arial" panose="020B0604020202020204" pitchFamily="34" charset="0"/>
            </a:endParaRPr>
          </a:p>
        </p:txBody>
      </p:sp>
      <p:sp>
        <p:nvSpPr>
          <p:cNvPr id="6336" name="Line 39"/>
          <p:cNvSpPr>
            <a:spLocks noChangeShapeType="1"/>
          </p:cNvSpPr>
          <p:nvPr/>
        </p:nvSpPr>
        <p:spPr bwMode="auto">
          <a:xfrm flipV="1">
            <a:off x="786511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37" name="Line 39"/>
          <p:cNvSpPr>
            <a:spLocks noChangeShapeType="1"/>
          </p:cNvSpPr>
          <p:nvPr/>
        </p:nvSpPr>
        <p:spPr bwMode="auto">
          <a:xfrm flipV="1">
            <a:off x="8187774"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38" name="Line 39"/>
          <p:cNvSpPr>
            <a:spLocks noChangeShapeType="1"/>
          </p:cNvSpPr>
          <p:nvPr/>
        </p:nvSpPr>
        <p:spPr bwMode="auto">
          <a:xfrm flipV="1">
            <a:off x="8134196"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39" name="Line 39"/>
          <p:cNvSpPr>
            <a:spLocks noChangeShapeType="1"/>
          </p:cNvSpPr>
          <p:nvPr/>
        </p:nvSpPr>
        <p:spPr bwMode="auto">
          <a:xfrm flipV="1">
            <a:off x="797346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0" name="Line 39"/>
          <p:cNvSpPr>
            <a:spLocks noChangeShapeType="1"/>
          </p:cNvSpPr>
          <p:nvPr/>
        </p:nvSpPr>
        <p:spPr bwMode="auto">
          <a:xfrm flipV="1">
            <a:off x="7892499"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1" name="Line 39"/>
          <p:cNvSpPr>
            <a:spLocks noChangeShapeType="1"/>
          </p:cNvSpPr>
          <p:nvPr/>
        </p:nvSpPr>
        <p:spPr bwMode="auto">
          <a:xfrm flipV="1">
            <a:off x="8027040"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2" name="Line 39"/>
          <p:cNvSpPr>
            <a:spLocks noChangeShapeType="1"/>
          </p:cNvSpPr>
          <p:nvPr/>
        </p:nvSpPr>
        <p:spPr bwMode="auto">
          <a:xfrm flipV="1">
            <a:off x="8215159"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3" name="Line 39"/>
          <p:cNvSpPr>
            <a:spLocks noChangeShapeType="1"/>
          </p:cNvSpPr>
          <p:nvPr/>
        </p:nvSpPr>
        <p:spPr bwMode="auto">
          <a:xfrm flipV="1">
            <a:off x="7785343"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4" name="Line 39"/>
          <p:cNvSpPr>
            <a:spLocks noChangeShapeType="1"/>
          </p:cNvSpPr>
          <p:nvPr/>
        </p:nvSpPr>
        <p:spPr bwMode="auto">
          <a:xfrm flipV="1">
            <a:off x="783892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5" name="Line 39"/>
          <p:cNvSpPr>
            <a:spLocks noChangeShapeType="1"/>
          </p:cNvSpPr>
          <p:nvPr/>
        </p:nvSpPr>
        <p:spPr bwMode="auto">
          <a:xfrm flipV="1">
            <a:off x="799965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6" name="Line 39"/>
          <p:cNvSpPr>
            <a:spLocks noChangeShapeType="1"/>
          </p:cNvSpPr>
          <p:nvPr/>
        </p:nvSpPr>
        <p:spPr bwMode="auto">
          <a:xfrm flipV="1">
            <a:off x="8161580"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7" name="Line 39"/>
          <p:cNvSpPr>
            <a:spLocks noChangeShapeType="1"/>
          </p:cNvSpPr>
          <p:nvPr/>
        </p:nvSpPr>
        <p:spPr bwMode="auto">
          <a:xfrm flipV="1">
            <a:off x="7919884"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8" name="Line 39"/>
          <p:cNvSpPr>
            <a:spLocks noChangeShapeType="1"/>
          </p:cNvSpPr>
          <p:nvPr/>
        </p:nvSpPr>
        <p:spPr bwMode="auto">
          <a:xfrm flipV="1">
            <a:off x="8053234"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49" name="Line 39"/>
          <p:cNvSpPr>
            <a:spLocks noChangeShapeType="1"/>
          </p:cNvSpPr>
          <p:nvPr/>
        </p:nvSpPr>
        <p:spPr bwMode="auto">
          <a:xfrm flipV="1">
            <a:off x="8242543"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0" name="Line 39"/>
          <p:cNvSpPr>
            <a:spLocks noChangeShapeType="1"/>
          </p:cNvSpPr>
          <p:nvPr/>
        </p:nvSpPr>
        <p:spPr bwMode="auto">
          <a:xfrm flipV="1">
            <a:off x="826873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1" name="Line 39"/>
          <p:cNvSpPr>
            <a:spLocks noChangeShapeType="1"/>
          </p:cNvSpPr>
          <p:nvPr/>
        </p:nvSpPr>
        <p:spPr bwMode="auto">
          <a:xfrm flipV="1">
            <a:off x="8080618"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2" name="Line 39"/>
          <p:cNvSpPr>
            <a:spLocks noChangeShapeType="1"/>
          </p:cNvSpPr>
          <p:nvPr/>
        </p:nvSpPr>
        <p:spPr bwMode="auto">
          <a:xfrm flipV="1">
            <a:off x="8296121"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3" name="Line 39"/>
          <p:cNvSpPr>
            <a:spLocks noChangeShapeType="1"/>
          </p:cNvSpPr>
          <p:nvPr/>
        </p:nvSpPr>
        <p:spPr bwMode="auto">
          <a:xfrm flipV="1">
            <a:off x="7811536"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4" name="Line 39"/>
          <p:cNvSpPr>
            <a:spLocks noChangeShapeType="1"/>
          </p:cNvSpPr>
          <p:nvPr/>
        </p:nvSpPr>
        <p:spPr bwMode="auto">
          <a:xfrm flipV="1">
            <a:off x="7946077"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5" name="Line 39"/>
          <p:cNvSpPr>
            <a:spLocks noChangeShapeType="1"/>
          </p:cNvSpPr>
          <p:nvPr/>
        </p:nvSpPr>
        <p:spPr bwMode="auto">
          <a:xfrm flipV="1">
            <a:off x="8108002" y="2245563"/>
            <a:ext cx="0" cy="273844"/>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6" name="Line 39"/>
          <p:cNvSpPr>
            <a:spLocks noChangeShapeType="1"/>
          </p:cNvSpPr>
          <p:nvPr/>
        </p:nvSpPr>
        <p:spPr bwMode="auto">
          <a:xfrm flipV="1">
            <a:off x="8322315" y="2245563"/>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6357" name="TextBox 446"/>
          <p:cNvSpPr txBox="1">
            <a:spLocks noChangeArrowheads="1"/>
          </p:cNvSpPr>
          <p:nvPr/>
        </p:nvSpPr>
        <p:spPr bwMode="auto">
          <a:xfrm>
            <a:off x="4904030" y="1139472"/>
            <a:ext cx="3577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00">
                <a:solidFill>
                  <a:srgbClr val="FF0000"/>
                </a:solidFill>
                <a:latin typeface="Arial" panose="020B0604020202020204" pitchFamily="34" charset="0"/>
              </a:rPr>
              <a:t>ON</a:t>
            </a:r>
          </a:p>
        </p:txBody>
      </p:sp>
      <p:sp>
        <p:nvSpPr>
          <p:cNvPr id="6358" name="TextBox 447"/>
          <p:cNvSpPr txBox="1">
            <a:spLocks noChangeArrowheads="1"/>
          </p:cNvSpPr>
          <p:nvPr/>
        </p:nvSpPr>
        <p:spPr bwMode="auto">
          <a:xfrm>
            <a:off x="4904030" y="910872"/>
            <a:ext cx="41549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00">
                <a:solidFill>
                  <a:srgbClr val="0000FF"/>
                </a:solidFill>
                <a:latin typeface="Arial" panose="020B0604020202020204" pitchFamily="34" charset="0"/>
              </a:rPr>
              <a:t>OFF</a:t>
            </a:r>
          </a:p>
        </p:txBody>
      </p:sp>
      <p:cxnSp>
        <p:nvCxnSpPr>
          <p:cNvPr id="441" name="Straight Connector 440"/>
          <p:cNvCxnSpPr/>
          <p:nvPr/>
        </p:nvCxnSpPr>
        <p:spPr bwMode="auto">
          <a:xfrm>
            <a:off x="6298252" y="2209844"/>
            <a:ext cx="85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p:cNvCxnSpPr/>
          <p:nvPr/>
        </p:nvCxnSpPr>
        <p:spPr bwMode="auto">
          <a:xfrm>
            <a:off x="7405534" y="1796697"/>
            <a:ext cx="1916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p:cNvCxnSpPr/>
          <p:nvPr/>
        </p:nvCxnSpPr>
        <p:spPr bwMode="auto">
          <a:xfrm>
            <a:off x="5095722" y="1791935"/>
            <a:ext cx="1928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p:cNvCxnSpPr/>
          <p:nvPr/>
        </p:nvCxnSpPr>
        <p:spPr bwMode="auto">
          <a:xfrm>
            <a:off x="5473149" y="1791935"/>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p:cNvCxnSpPr/>
          <p:nvPr/>
        </p:nvCxnSpPr>
        <p:spPr bwMode="auto">
          <a:xfrm>
            <a:off x="5737468" y="1791935"/>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p:cNvCxnSpPr/>
          <p:nvPr/>
        </p:nvCxnSpPr>
        <p:spPr bwMode="auto">
          <a:xfrm>
            <a:off x="6108943" y="1796697"/>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p:cNvCxnSpPr/>
          <p:nvPr/>
        </p:nvCxnSpPr>
        <p:spPr bwMode="auto">
          <a:xfrm>
            <a:off x="6389930" y="1796697"/>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p:cNvCxnSpPr/>
          <p:nvPr/>
        </p:nvCxnSpPr>
        <p:spPr bwMode="auto">
          <a:xfrm>
            <a:off x="6761405" y="1796697"/>
            <a:ext cx="1857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p:cNvCxnSpPr/>
          <p:nvPr/>
        </p:nvCxnSpPr>
        <p:spPr bwMode="auto">
          <a:xfrm>
            <a:off x="7025724" y="1796697"/>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p:cNvCxnSpPr/>
          <p:nvPr/>
        </p:nvCxnSpPr>
        <p:spPr bwMode="auto">
          <a:xfrm>
            <a:off x="7675805" y="1796697"/>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p:cNvCxnSpPr/>
          <p:nvPr/>
        </p:nvCxnSpPr>
        <p:spPr bwMode="auto">
          <a:xfrm>
            <a:off x="8047280" y="1796697"/>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p:cNvCxnSpPr/>
          <p:nvPr/>
        </p:nvCxnSpPr>
        <p:spPr bwMode="auto">
          <a:xfrm>
            <a:off x="5282649" y="1688351"/>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p:cNvCxnSpPr/>
          <p:nvPr/>
        </p:nvCxnSpPr>
        <p:spPr bwMode="auto">
          <a:xfrm>
            <a:off x="5925586" y="1691922"/>
            <a:ext cx="1857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p:cNvCxnSpPr/>
          <p:nvPr/>
        </p:nvCxnSpPr>
        <p:spPr bwMode="auto">
          <a:xfrm>
            <a:off x="6578049" y="1695494"/>
            <a:ext cx="1857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p:cNvCxnSpPr/>
          <p:nvPr/>
        </p:nvCxnSpPr>
        <p:spPr bwMode="auto">
          <a:xfrm>
            <a:off x="7213843" y="1693113"/>
            <a:ext cx="191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p:cNvCxnSpPr/>
          <p:nvPr/>
        </p:nvCxnSpPr>
        <p:spPr bwMode="auto">
          <a:xfrm>
            <a:off x="7863924" y="1695494"/>
            <a:ext cx="1857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p:cNvCxnSpPr/>
          <p:nvPr/>
        </p:nvCxnSpPr>
        <p:spPr bwMode="auto">
          <a:xfrm flipV="1">
            <a:off x="7594843" y="1385932"/>
            <a:ext cx="0" cy="4107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p:cNvCxnSpPr/>
          <p:nvPr/>
        </p:nvCxnSpPr>
        <p:spPr bwMode="auto">
          <a:xfrm>
            <a:off x="7594843" y="1390694"/>
            <a:ext cx="85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p:cNvCxnSpPr/>
          <p:nvPr/>
        </p:nvCxnSpPr>
        <p:spPr bwMode="auto">
          <a:xfrm flipV="1">
            <a:off x="7679377" y="1385932"/>
            <a:ext cx="0" cy="4107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p:cNvCxnSpPr/>
          <p:nvPr/>
        </p:nvCxnSpPr>
        <p:spPr bwMode="auto">
          <a:xfrm flipV="1">
            <a:off x="8237780" y="1796697"/>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p:cNvCxnSpPr/>
          <p:nvPr/>
        </p:nvCxnSpPr>
        <p:spPr bwMode="auto">
          <a:xfrm flipV="1">
            <a:off x="8321124" y="1796697"/>
            <a:ext cx="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p:cNvCxnSpPr/>
          <p:nvPr/>
        </p:nvCxnSpPr>
        <p:spPr bwMode="auto">
          <a:xfrm>
            <a:off x="8236590" y="2140788"/>
            <a:ext cx="85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81" name="Rectangle 184"/>
          <p:cNvSpPr>
            <a:spLocks noChangeArrowheads="1"/>
          </p:cNvSpPr>
          <p:nvPr/>
        </p:nvSpPr>
        <p:spPr bwMode="auto">
          <a:xfrm>
            <a:off x="7166218" y="1425222"/>
            <a:ext cx="330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C00000"/>
                </a:solidFill>
                <a:latin typeface="Wingdings" panose="05000000000000000000" pitchFamily="2" charset="2"/>
                <a:sym typeface="Wingdings" panose="05000000000000000000" pitchFamily="2" charset="2"/>
              </a:rPr>
              <a:t></a:t>
            </a:r>
            <a:endParaRPr lang="en-US" altLang="en-US" sz="1800">
              <a:solidFill>
                <a:srgbClr val="C00000"/>
              </a:solidFill>
              <a:latin typeface="Arial" panose="020B0604020202020204" pitchFamily="34" charset="0"/>
            </a:endParaRPr>
          </a:p>
        </p:txBody>
      </p:sp>
      <p:sp>
        <p:nvSpPr>
          <p:cNvPr id="255" name="TextBox 254"/>
          <p:cNvSpPr txBox="1"/>
          <p:nvPr/>
        </p:nvSpPr>
        <p:spPr>
          <a:xfrm>
            <a:off x="899866" y="958161"/>
            <a:ext cx="2715808" cy="784830"/>
          </a:xfrm>
          <a:prstGeom prst="rect">
            <a:avLst/>
          </a:prstGeom>
          <a:noFill/>
        </p:spPr>
        <p:txBody>
          <a:bodyPr wrap="none" rtlCol="0">
            <a:spAutoFit/>
          </a:bodyPr>
          <a:lstStyle/>
          <a:p>
            <a:r>
              <a:rPr lang="en-US" sz="1500" dirty="0" smtClean="0"/>
              <a:t>Only imaging device states with </a:t>
            </a:r>
          </a:p>
          <a:p>
            <a:r>
              <a:rPr lang="en-US" sz="1500" dirty="0" smtClean="0"/>
              <a:t>G</a:t>
            </a:r>
            <a:r>
              <a:rPr lang="en-US" sz="1500" baseline="-25000" dirty="0" smtClean="0"/>
              <a:t>ON</a:t>
            </a:r>
            <a:r>
              <a:rPr lang="en-US" sz="1500" dirty="0" smtClean="0"/>
              <a:t> &gt; 1.5e-4 S   (~ 6 k</a:t>
            </a:r>
            <a:r>
              <a:rPr lang="el-GR" sz="1500" dirty="0" smtClean="0"/>
              <a:t>Ω</a:t>
            </a:r>
            <a:r>
              <a:rPr lang="en-US" sz="1500" dirty="0" smtClean="0"/>
              <a:t>)</a:t>
            </a:r>
          </a:p>
          <a:p>
            <a:r>
              <a:rPr lang="en-US" sz="1500" dirty="0" smtClean="0"/>
              <a:t>G</a:t>
            </a:r>
            <a:r>
              <a:rPr lang="en-US" sz="1500" baseline="-25000" dirty="0" smtClean="0"/>
              <a:t>OFF</a:t>
            </a:r>
            <a:r>
              <a:rPr lang="en-US" sz="1500" dirty="0" smtClean="0"/>
              <a:t> &lt; 1.5e-5 </a:t>
            </a:r>
            <a:r>
              <a:rPr lang="en-US" sz="1500" dirty="0"/>
              <a:t>S </a:t>
            </a:r>
            <a:r>
              <a:rPr lang="en-US" sz="1500" dirty="0" smtClean="0"/>
              <a:t> (~66 </a:t>
            </a:r>
            <a:r>
              <a:rPr lang="en-US" sz="1500" dirty="0"/>
              <a:t>k</a:t>
            </a:r>
            <a:r>
              <a:rPr lang="el-GR" sz="1500" dirty="0"/>
              <a:t>Ω</a:t>
            </a:r>
            <a:r>
              <a:rPr lang="en-US" sz="1500" dirty="0"/>
              <a:t>)</a:t>
            </a:r>
          </a:p>
        </p:txBody>
      </p:sp>
      <p:grpSp>
        <p:nvGrpSpPr>
          <p:cNvPr id="7" name="Group 6"/>
          <p:cNvGrpSpPr/>
          <p:nvPr/>
        </p:nvGrpSpPr>
        <p:grpSpPr>
          <a:xfrm>
            <a:off x="435261" y="343616"/>
            <a:ext cx="3281304" cy="2584219"/>
            <a:chOff x="435261" y="343616"/>
            <a:chExt cx="3281304" cy="2584219"/>
          </a:xfrm>
        </p:grpSpPr>
        <p:pic>
          <p:nvPicPr>
            <p:cNvPr id="6147" name="Picture 20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5261" y="353940"/>
              <a:ext cx="3281304" cy="257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p:nvCxnSpPr>
          <p:spPr>
            <a:xfrm>
              <a:off x="952881" y="715867"/>
              <a:ext cx="2558415"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56" name="Straight Connector 255"/>
            <p:cNvCxnSpPr/>
            <p:nvPr/>
          </p:nvCxnSpPr>
          <p:spPr>
            <a:xfrm>
              <a:off x="934593" y="1954009"/>
              <a:ext cx="2558415"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2989361" y="343616"/>
              <a:ext cx="466794" cy="369332"/>
            </a:xfrm>
            <a:prstGeom prst="rect">
              <a:avLst/>
            </a:prstGeom>
          </p:spPr>
          <p:txBody>
            <a:bodyPr wrap="none">
              <a:spAutoFit/>
            </a:bodyPr>
            <a:lstStyle/>
            <a:p>
              <a:r>
                <a:rPr lang="en-US" dirty="0" smtClean="0">
                  <a:solidFill>
                    <a:srgbClr val="FF0000"/>
                  </a:solidFill>
                </a:rPr>
                <a:t>ON</a:t>
              </a:r>
              <a:endParaRPr lang="en-US" dirty="0">
                <a:solidFill>
                  <a:srgbClr val="FF0000"/>
                </a:solidFill>
              </a:endParaRPr>
            </a:p>
          </p:txBody>
        </p:sp>
        <p:sp>
          <p:nvSpPr>
            <p:cNvPr id="257" name="Rectangle 256"/>
            <p:cNvSpPr/>
            <p:nvPr/>
          </p:nvSpPr>
          <p:spPr>
            <a:xfrm>
              <a:off x="2953291" y="2043578"/>
              <a:ext cx="550151" cy="369332"/>
            </a:xfrm>
            <a:prstGeom prst="rect">
              <a:avLst/>
            </a:prstGeom>
          </p:spPr>
          <p:txBody>
            <a:bodyPr wrap="none">
              <a:spAutoFit/>
            </a:bodyPr>
            <a:lstStyle/>
            <a:p>
              <a:r>
                <a:rPr lang="en-US" dirty="0" smtClean="0">
                  <a:solidFill>
                    <a:srgbClr val="FF0000"/>
                  </a:solidFill>
                </a:rPr>
                <a:t>OFF</a:t>
              </a:r>
              <a:endParaRPr lang="en-US" dirty="0">
                <a:solidFill>
                  <a:srgbClr val="FF0000"/>
                </a:solidFill>
              </a:endParaRPr>
            </a:p>
          </p:txBody>
        </p:sp>
      </p:grpSp>
      <p:sp>
        <p:nvSpPr>
          <p:cNvPr id="6" name="Rectangle 5"/>
          <p:cNvSpPr/>
          <p:nvPr/>
        </p:nvSpPr>
        <p:spPr>
          <a:xfrm>
            <a:off x="638827" y="4326463"/>
            <a:ext cx="8842253" cy="584775"/>
          </a:xfrm>
          <a:prstGeom prst="rect">
            <a:avLst/>
          </a:prstGeom>
        </p:spPr>
        <p:txBody>
          <a:bodyPr wrap="square">
            <a:spAutoFit/>
          </a:bodyPr>
          <a:lstStyle/>
          <a:p>
            <a:r>
              <a:rPr lang="en-US" sz="1600" dirty="0" smtClean="0"/>
              <a:t>Within </a:t>
            </a:r>
            <a:r>
              <a:rPr lang="en-US" sz="1600" dirty="0" err="1" smtClean="0"/>
              <a:t>crosspoint</a:t>
            </a:r>
            <a:r>
              <a:rPr lang="en-US" sz="1600" dirty="0" smtClean="0"/>
              <a:t> area, </a:t>
            </a:r>
            <a:r>
              <a:rPr lang="en-US" sz="1600" dirty="0" err="1" smtClean="0"/>
              <a:t>Abs</a:t>
            </a:r>
            <a:r>
              <a:rPr lang="en-US" sz="1600" baseline="-25000" dirty="0" err="1" smtClean="0"/>
              <a:t>OFF</a:t>
            </a:r>
            <a:r>
              <a:rPr lang="en-US" sz="1600" baseline="-25000" dirty="0" smtClean="0"/>
              <a:t> </a:t>
            </a:r>
            <a:r>
              <a:rPr lang="en-US" sz="1600" dirty="0" smtClean="0"/>
              <a:t>- </a:t>
            </a:r>
            <a:r>
              <a:rPr lang="en-US" sz="1600" dirty="0" err="1" smtClean="0"/>
              <a:t>Abs</a:t>
            </a:r>
            <a:r>
              <a:rPr lang="en-US" sz="1600" baseline="-25000" dirty="0" err="1" smtClean="0"/>
              <a:t>ON</a:t>
            </a:r>
            <a:r>
              <a:rPr lang="en-US" sz="1600" dirty="0" smtClean="0"/>
              <a:t> = +0.0015 ± 0.0002 (SNR ≈ 7)</a:t>
            </a:r>
          </a:p>
          <a:p>
            <a:r>
              <a:rPr lang="en-US" sz="1600" dirty="0" smtClean="0"/>
              <a:t>Outside of </a:t>
            </a:r>
            <a:r>
              <a:rPr lang="en-US" sz="1600" dirty="0" err="1" smtClean="0"/>
              <a:t>crosspoint</a:t>
            </a:r>
            <a:r>
              <a:rPr lang="en-US" sz="1600" dirty="0" smtClean="0"/>
              <a:t> area, No signal above noise level</a:t>
            </a:r>
            <a:endParaRPr lang="en-US" sz="1600" dirty="0"/>
          </a:p>
        </p:txBody>
      </p:sp>
      <p:sp>
        <p:nvSpPr>
          <p:cNvPr id="258" name="TextBox 257"/>
          <p:cNvSpPr txBox="1"/>
          <p:nvPr/>
        </p:nvSpPr>
        <p:spPr>
          <a:xfrm>
            <a:off x="4828657" y="2922712"/>
            <a:ext cx="3660708" cy="1077218"/>
          </a:xfrm>
          <a:prstGeom prst="rect">
            <a:avLst/>
          </a:prstGeom>
          <a:noFill/>
        </p:spPr>
        <p:txBody>
          <a:bodyPr wrap="square" rtlCol="0">
            <a:spAutoFit/>
          </a:bodyPr>
          <a:lstStyle/>
          <a:p>
            <a:r>
              <a:rPr lang="en-US" sz="1600" dirty="0" smtClean="0"/>
              <a:t>Despite large conductance change, material changes are extremely small and no localization </a:t>
            </a:r>
            <a:r>
              <a:rPr lang="en-US" sz="1600" dirty="0" smtClean="0"/>
              <a:t>observed for small power operation</a:t>
            </a:r>
            <a:endParaRPr lang="en-US" sz="1600" dirty="0"/>
          </a:p>
        </p:txBody>
      </p:sp>
      <p:cxnSp>
        <p:nvCxnSpPr>
          <p:cNvPr id="8" name="Straight Arrow Connector 7"/>
          <p:cNvCxnSpPr/>
          <p:nvPr/>
        </p:nvCxnSpPr>
        <p:spPr>
          <a:xfrm flipV="1">
            <a:off x="2852184" y="3814115"/>
            <a:ext cx="531764" cy="596169"/>
          </a:xfrm>
          <a:prstGeom prst="straightConnector1">
            <a:avLst/>
          </a:prstGeom>
          <a:ln w="12700" cmpd="sng">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4333234" y="151756"/>
            <a:ext cx="4396268" cy="523220"/>
          </a:xfrm>
          <a:prstGeom prst="rect">
            <a:avLst/>
          </a:prstGeom>
        </p:spPr>
        <p:txBody>
          <a:bodyPr wrap="none">
            <a:spAutoFit/>
          </a:bodyPr>
          <a:lstStyle/>
          <a:p>
            <a:r>
              <a:rPr lang="en-US" sz="2800" i="1" dirty="0" smtClean="0">
                <a:solidFill>
                  <a:srgbClr val="0000FF"/>
                </a:solidFill>
              </a:rPr>
              <a:t>in operando </a:t>
            </a:r>
            <a:r>
              <a:rPr lang="en-US" sz="2800" dirty="0" smtClean="0">
                <a:solidFill>
                  <a:srgbClr val="0000FF"/>
                </a:solidFill>
              </a:rPr>
              <a:t>analysis of </a:t>
            </a:r>
            <a:r>
              <a:rPr lang="en-US" sz="2800" dirty="0" err="1" smtClean="0">
                <a:solidFill>
                  <a:srgbClr val="0000FF"/>
                </a:solidFill>
              </a:rPr>
              <a:t>TaOx</a:t>
            </a:r>
            <a:endParaRPr lang="en-US" sz="2800" dirty="0"/>
          </a:p>
        </p:txBody>
      </p:sp>
      <p:sp>
        <p:nvSpPr>
          <p:cNvPr id="2" name="Rectangle 1"/>
          <p:cNvSpPr/>
          <p:nvPr/>
        </p:nvSpPr>
        <p:spPr>
          <a:xfrm>
            <a:off x="883920" y="717243"/>
            <a:ext cx="3495421" cy="323165"/>
          </a:xfrm>
          <a:prstGeom prst="rect">
            <a:avLst/>
          </a:prstGeom>
        </p:spPr>
        <p:txBody>
          <a:bodyPr wrap="square">
            <a:spAutoFit/>
          </a:bodyPr>
          <a:lstStyle/>
          <a:p>
            <a:r>
              <a:rPr lang="en-US" sz="1500" dirty="0" smtClean="0"/>
              <a:t>Applied roughly +1.25 </a:t>
            </a:r>
            <a:r>
              <a:rPr lang="en-US" sz="1500" dirty="0"/>
              <a:t>V, -2.0 </a:t>
            </a:r>
            <a:r>
              <a:rPr lang="en-US" sz="1500" dirty="0" smtClean="0"/>
              <a:t>V</a:t>
            </a:r>
            <a:endParaRPr lang="en-US" sz="1500" dirty="0"/>
          </a:p>
        </p:txBody>
      </p:sp>
      <p:sp>
        <p:nvSpPr>
          <p:cNvPr id="4" name="TextBox 3"/>
          <p:cNvSpPr txBox="1"/>
          <p:nvPr/>
        </p:nvSpPr>
        <p:spPr>
          <a:xfrm>
            <a:off x="256825" y="151756"/>
            <a:ext cx="736099" cy="400110"/>
          </a:xfrm>
          <a:prstGeom prst="rect">
            <a:avLst/>
          </a:prstGeom>
          <a:noFill/>
        </p:spPr>
        <p:txBody>
          <a:bodyPr wrap="none" rtlCol="0">
            <a:spAutoFit/>
          </a:bodyPr>
          <a:lstStyle/>
          <a:p>
            <a:pPr marL="0" defTabSz="430213">
              <a:spcAft>
                <a:spcPts val="400"/>
              </a:spcAft>
              <a:buSzPct val="100000"/>
            </a:pPr>
            <a:r>
              <a:rPr lang="en-US" sz="2000" dirty="0" smtClean="0">
                <a:solidFill>
                  <a:srgbClr val="000000"/>
                </a:solidFill>
                <a:latin typeface="HP Simplified" pitchFamily="34" charset="0"/>
                <a:cs typeface="HP Simplified" pitchFamily="34" charset="0"/>
              </a:rPr>
              <a:t>2015</a:t>
            </a:r>
            <a:endParaRPr lang="en-US" sz="2000" dirty="0" smtClean="0">
              <a:solidFill>
                <a:srgbClr val="000000"/>
              </a:solidFill>
              <a:latin typeface="HP Simplified" pitchFamily="34" charset="0"/>
              <a:cs typeface="HP Simplified" pitchFamily="34" charset="0"/>
            </a:endParaRPr>
          </a:p>
        </p:txBody>
      </p:sp>
    </p:spTree>
    <p:custDataLst>
      <p:tags r:id="rId1"/>
    </p:custDataLst>
    <p:extLst>
      <p:ext uri="{BB962C8B-B14F-4D97-AF65-F5344CB8AC3E}">
        <p14:creationId xmlns:p14="http://schemas.microsoft.com/office/powerpoint/2010/main" val="2150977161"/>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nvPr>
        </p:nvGraphicFramePr>
        <p:xfrm>
          <a:off x="3253898" y="827395"/>
          <a:ext cx="5778342" cy="3248848"/>
        </p:xfrm>
        <a:graphic>
          <a:graphicData uri="http://schemas.openxmlformats.org/presentationml/2006/ole">
            <mc:AlternateContent xmlns:mc="http://schemas.openxmlformats.org/markup-compatibility/2006">
              <mc:Choice xmlns:v="urn:schemas-microsoft-com:vml" Requires="v">
                <p:oleObj spid="_x0000_s152620" name="Graph" r:id="rId3" imgW="3902400" imgH="2194560" progId="Origin50.Graph">
                  <p:embed/>
                </p:oleObj>
              </mc:Choice>
              <mc:Fallback>
                <p:oleObj name="Graph" r:id="rId3" imgW="3902400" imgH="2194560" progId="Origin50.Graph">
                  <p:embed/>
                  <p:pic>
                    <p:nvPicPr>
                      <p:cNvPr id="0" name=""/>
                      <p:cNvPicPr/>
                      <p:nvPr/>
                    </p:nvPicPr>
                    <p:blipFill>
                      <a:blip r:embed="rId4"/>
                      <a:stretch>
                        <a:fillRect/>
                      </a:stretch>
                    </p:blipFill>
                    <p:spPr>
                      <a:xfrm>
                        <a:off x="3253898" y="827395"/>
                        <a:ext cx="5778342" cy="3248848"/>
                      </a:xfrm>
                      <a:prstGeom prst="rect">
                        <a:avLst/>
                      </a:prstGeom>
                    </p:spPr>
                  </p:pic>
                </p:oleObj>
              </mc:Fallback>
            </mc:AlternateContent>
          </a:graphicData>
        </a:graphic>
      </p:graphicFrame>
      <p:sp>
        <p:nvSpPr>
          <p:cNvPr id="6" name="Rectangle 5"/>
          <p:cNvSpPr/>
          <p:nvPr/>
        </p:nvSpPr>
        <p:spPr>
          <a:xfrm>
            <a:off x="3322196" y="2451819"/>
            <a:ext cx="563880" cy="1192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p:cNvSpPr/>
          <p:nvPr/>
        </p:nvSpPr>
        <p:spPr>
          <a:xfrm>
            <a:off x="8245530" y="898515"/>
            <a:ext cx="293625" cy="1403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extBox 15"/>
          <p:cNvSpPr txBox="1"/>
          <p:nvPr/>
        </p:nvSpPr>
        <p:spPr>
          <a:xfrm>
            <a:off x="339269" y="111196"/>
            <a:ext cx="8418673" cy="415498"/>
          </a:xfrm>
          <a:prstGeom prst="rect">
            <a:avLst/>
          </a:prstGeom>
          <a:noFill/>
        </p:spPr>
        <p:txBody>
          <a:bodyPr wrap="square" rtlCol="0">
            <a:spAutoFit/>
          </a:bodyPr>
          <a:lstStyle/>
          <a:p>
            <a:r>
              <a:rPr lang="en-US" sz="2100" dirty="0" smtClean="0">
                <a:solidFill>
                  <a:srgbClr val="C00000"/>
                </a:solidFill>
                <a:latin typeface="Arial" pitchFamily="34" charset="0"/>
                <a:cs typeface="Arial" pitchFamily="34" charset="0"/>
              </a:rPr>
              <a:t>Spectroscopy of device </a:t>
            </a:r>
            <a:r>
              <a:rPr lang="en-US" sz="2100" dirty="0" smtClean="0">
                <a:solidFill>
                  <a:srgbClr val="C00000"/>
                </a:solidFill>
                <a:latin typeface="Arial" pitchFamily="34" charset="0"/>
                <a:cs typeface="Arial" pitchFamily="34" charset="0"/>
              </a:rPr>
              <a:t>regions:  field and temperature effects</a:t>
            </a:r>
            <a:endParaRPr lang="en-US" sz="2100" dirty="0">
              <a:solidFill>
                <a:srgbClr val="C00000"/>
              </a:solidFill>
              <a:latin typeface="Arial" pitchFamily="34" charset="0"/>
              <a:cs typeface="Arial" pitchFamily="34" charset="0"/>
            </a:endParaRPr>
          </a:p>
        </p:txBody>
      </p:sp>
      <p:grpSp>
        <p:nvGrpSpPr>
          <p:cNvPr id="2" name="Group 1"/>
          <p:cNvGrpSpPr/>
          <p:nvPr/>
        </p:nvGrpSpPr>
        <p:grpSpPr>
          <a:xfrm>
            <a:off x="252270" y="657076"/>
            <a:ext cx="3051397" cy="1985295"/>
            <a:chOff x="373973" y="829390"/>
            <a:chExt cx="3051397" cy="1985295"/>
          </a:xfrm>
        </p:grpSpPr>
        <p:pic>
          <p:nvPicPr>
            <p:cNvPr id="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0679" y="1111568"/>
              <a:ext cx="1314450" cy="1133147"/>
            </a:xfrm>
            <a:prstGeom prst="rect">
              <a:avLst/>
            </a:prstGeom>
            <a:noFill/>
            <a:ln w="9525">
              <a:noFill/>
              <a:miter lim="800000"/>
              <a:headEnd/>
              <a:tailEnd/>
            </a:ln>
          </p:spPr>
        </p:pic>
        <p:pic>
          <p:nvPicPr>
            <p:cNvPr id="12" name="Picture 19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9230" y="1225868"/>
              <a:ext cx="114300" cy="971550"/>
            </a:xfrm>
            <a:prstGeom prst="rect">
              <a:avLst/>
            </a:prstGeom>
            <a:noFill/>
            <a:ln w="9525">
              <a:noFill/>
              <a:miter lim="800000"/>
              <a:headEnd/>
              <a:tailEnd/>
            </a:ln>
          </p:spPr>
        </p:pic>
        <p:sp>
          <p:nvSpPr>
            <p:cNvPr id="13" name="TextBox 195"/>
            <p:cNvSpPr txBox="1">
              <a:spLocks noChangeArrowheads="1"/>
            </p:cNvSpPr>
            <p:nvPr/>
          </p:nvSpPr>
          <p:spPr bwMode="auto">
            <a:xfrm rot="-5400000">
              <a:off x="100934" y="1586837"/>
              <a:ext cx="1112997" cy="276999"/>
            </a:xfrm>
            <a:prstGeom prst="rect">
              <a:avLst/>
            </a:prstGeom>
            <a:noFill/>
            <a:ln w="9525">
              <a:noFill/>
              <a:miter lim="800000"/>
              <a:headEnd/>
              <a:tailEnd/>
            </a:ln>
          </p:spPr>
          <p:txBody>
            <a:bodyPr wrap="none">
              <a:spAutoFit/>
            </a:bodyPr>
            <a:lstStyle/>
            <a:p>
              <a:r>
                <a:rPr lang="en-US" sz="1200"/>
                <a:t>X-ray intensity</a:t>
              </a:r>
            </a:p>
          </p:txBody>
        </p:sp>
        <p:cxnSp>
          <p:nvCxnSpPr>
            <p:cNvPr id="14" name="Straight Arrow Connector 13"/>
            <p:cNvCxnSpPr/>
            <p:nvPr/>
          </p:nvCxnSpPr>
          <p:spPr>
            <a:xfrm>
              <a:off x="1044979" y="1054418"/>
              <a:ext cx="108585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TextBox 198"/>
            <p:cNvSpPr txBox="1">
              <a:spLocks noChangeArrowheads="1"/>
            </p:cNvSpPr>
            <p:nvPr/>
          </p:nvSpPr>
          <p:spPr bwMode="auto">
            <a:xfrm>
              <a:off x="1310488" y="829390"/>
              <a:ext cx="500458" cy="276999"/>
            </a:xfrm>
            <a:prstGeom prst="rect">
              <a:avLst/>
            </a:prstGeom>
            <a:noFill/>
            <a:ln w="9525">
              <a:noFill/>
              <a:miter lim="800000"/>
              <a:headEnd/>
              <a:tailEnd/>
            </a:ln>
          </p:spPr>
          <p:txBody>
            <a:bodyPr wrap="none">
              <a:spAutoFit/>
            </a:bodyPr>
            <a:lstStyle/>
            <a:p>
              <a:r>
                <a:rPr lang="en-US" sz="1200" dirty="0"/>
                <a:t>2 </a:t>
              </a:r>
              <a:r>
                <a:rPr lang="el-GR" sz="1200" dirty="0"/>
                <a:t>μ</a:t>
              </a:r>
              <a:r>
                <a:rPr lang="en-US" sz="1200" dirty="0"/>
                <a:t>m</a:t>
              </a:r>
              <a:endParaRPr lang="en-US" sz="1200" baseline="-25000" dirty="0"/>
            </a:p>
          </p:txBody>
        </p:sp>
        <p:cxnSp>
          <p:nvCxnSpPr>
            <p:cNvPr id="18" name="Straight Arrow Connector 17"/>
            <p:cNvCxnSpPr/>
            <p:nvPr/>
          </p:nvCxnSpPr>
          <p:spPr>
            <a:xfrm flipV="1">
              <a:off x="1310488" y="2018642"/>
              <a:ext cx="646053" cy="407393"/>
            </a:xfrm>
            <a:prstGeom prst="straightConnector1">
              <a:avLst/>
            </a:prstGeom>
            <a:ln w="12700" cmpd="sng">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2071753" y="1878729"/>
              <a:ext cx="173376" cy="554613"/>
            </a:xfrm>
            <a:prstGeom prst="straightConnector1">
              <a:avLst/>
            </a:prstGeom>
            <a:ln w="12700" cmpd="sng">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TextBox 22"/>
            <p:cNvSpPr txBox="1">
              <a:spLocks noChangeArrowheads="1"/>
            </p:cNvSpPr>
            <p:nvPr/>
          </p:nvSpPr>
          <p:spPr bwMode="auto">
            <a:xfrm>
              <a:off x="1783639" y="2378443"/>
              <a:ext cx="1641731" cy="369332"/>
            </a:xfrm>
            <a:prstGeom prst="rect">
              <a:avLst/>
            </a:prstGeom>
            <a:noFill/>
            <a:ln w="9525">
              <a:noFill/>
              <a:miter lim="800000"/>
              <a:headEnd/>
              <a:tailEnd/>
            </a:ln>
          </p:spPr>
          <p:txBody>
            <a:bodyPr wrap="none">
              <a:spAutoFit/>
            </a:bodyPr>
            <a:lstStyle/>
            <a:p>
              <a:r>
                <a:rPr lang="en-US" dirty="0" smtClean="0">
                  <a:solidFill>
                    <a:srgbClr val="FF0000"/>
                  </a:solidFill>
                </a:rPr>
                <a:t>“bright” region </a:t>
              </a:r>
            </a:p>
          </p:txBody>
        </p:sp>
        <p:sp>
          <p:nvSpPr>
            <p:cNvPr id="25" name="Rectangle 24"/>
            <p:cNvSpPr/>
            <p:nvPr/>
          </p:nvSpPr>
          <p:spPr>
            <a:xfrm>
              <a:off x="373973" y="2445353"/>
              <a:ext cx="1452129" cy="369332"/>
            </a:xfrm>
            <a:prstGeom prst="rect">
              <a:avLst/>
            </a:prstGeom>
          </p:spPr>
          <p:txBody>
            <a:bodyPr wrap="none">
              <a:spAutoFit/>
            </a:bodyPr>
            <a:lstStyle/>
            <a:p>
              <a:r>
                <a:rPr lang="en-US" dirty="0">
                  <a:solidFill>
                    <a:srgbClr val="0000FF"/>
                  </a:solidFill>
                </a:rPr>
                <a:t>“dark” </a:t>
              </a:r>
              <a:r>
                <a:rPr lang="en-US" dirty="0" smtClean="0">
                  <a:solidFill>
                    <a:srgbClr val="0000FF"/>
                  </a:solidFill>
                </a:rPr>
                <a:t>region</a:t>
              </a:r>
              <a:endParaRPr lang="en-US" dirty="0">
                <a:solidFill>
                  <a:srgbClr val="0000FF"/>
                </a:solidFill>
              </a:endParaRPr>
            </a:p>
          </p:txBody>
        </p:sp>
      </p:grpSp>
      <p:sp>
        <p:nvSpPr>
          <p:cNvPr id="23" name="Rectangle 22"/>
          <p:cNvSpPr/>
          <p:nvPr/>
        </p:nvSpPr>
        <p:spPr>
          <a:xfrm>
            <a:off x="873530" y="4307248"/>
            <a:ext cx="7665625" cy="615553"/>
          </a:xfrm>
          <a:prstGeom prst="rect">
            <a:avLst/>
          </a:prstGeom>
          <a:ln>
            <a:solidFill>
              <a:schemeClr val="tx1"/>
            </a:solidFill>
          </a:ln>
        </p:spPr>
        <p:txBody>
          <a:bodyPr wrap="square">
            <a:spAutoFit/>
          </a:bodyPr>
          <a:lstStyle/>
          <a:p>
            <a:r>
              <a:rPr lang="en-US" sz="1700" dirty="0" smtClean="0"/>
              <a:t>Additional experiment:  Apply +V vs 0V and look for Joule heating</a:t>
            </a:r>
          </a:p>
          <a:p>
            <a:r>
              <a:rPr lang="en-US" sz="1700" dirty="0" smtClean="0"/>
              <a:t>Thermal effects seen in bright region – </a:t>
            </a:r>
            <a:r>
              <a:rPr lang="en-US" sz="1700" b="1" dirty="0" smtClean="0"/>
              <a:t>localized current flow in bright region only!</a:t>
            </a:r>
            <a:endParaRPr lang="en-US" sz="1700" b="1" dirty="0"/>
          </a:p>
        </p:txBody>
      </p:sp>
      <p:pic>
        <p:nvPicPr>
          <p:cNvPr id="17" name="Picture 16"/>
          <p:cNvPicPr>
            <a:picLocks noChangeAspect="1"/>
          </p:cNvPicPr>
          <p:nvPr/>
        </p:nvPicPr>
        <p:blipFill rotWithShape="1">
          <a:blip r:embed="rId7">
            <a:extLst>
              <a:ext uri="{28A0092B-C50C-407E-A947-70E740481C1C}">
                <a14:useLocalDpi xmlns:a14="http://schemas.microsoft.com/office/drawing/2010/main" val="0"/>
              </a:ext>
            </a:extLst>
          </a:blip>
          <a:srcRect/>
          <a:stretch/>
        </p:blipFill>
        <p:spPr bwMode="auto">
          <a:xfrm>
            <a:off x="143430" y="2636381"/>
            <a:ext cx="3144617" cy="1691640"/>
          </a:xfrm>
          <a:prstGeom prst="rect">
            <a:avLst/>
          </a:prstGeom>
          <a:noFill/>
        </p:spPr>
      </p:pic>
      <p:cxnSp>
        <p:nvCxnSpPr>
          <p:cNvPr id="4" name="Straight Arrow Connector 3"/>
          <p:cNvCxnSpPr>
            <a:stCxn id="23" idx="0"/>
          </p:cNvCxnSpPr>
          <p:nvPr/>
        </p:nvCxnSpPr>
        <p:spPr>
          <a:xfrm flipV="1">
            <a:off x="4706343" y="3481754"/>
            <a:ext cx="287688" cy="825494"/>
          </a:xfrm>
          <a:prstGeom prst="straightConnector1">
            <a:avLst/>
          </a:prstGeom>
          <a:ln w="12700" cmpd="sng">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73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3" name="TextBox 7"/>
          <p:cNvSpPr txBox="1">
            <a:spLocks noChangeArrowheads="1"/>
          </p:cNvSpPr>
          <p:nvPr/>
        </p:nvSpPr>
        <p:spPr bwMode="auto">
          <a:xfrm>
            <a:off x="1761287" y="4074763"/>
            <a:ext cx="574701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eaLnBrk="1" hangingPunct="1">
              <a:lnSpc>
                <a:spcPct val="100000"/>
              </a:lnSpc>
              <a:spcBef>
                <a:spcPct val="50000"/>
              </a:spcBef>
              <a:spcAft>
                <a:spcPct val="0"/>
              </a:spcAft>
            </a:pPr>
            <a:r>
              <a:rPr lang="en-US" sz="2400" b="0" dirty="0">
                <a:solidFill>
                  <a:schemeClr val="tx1"/>
                </a:solidFill>
              </a:rPr>
              <a:t>Ti</a:t>
            </a:r>
            <a:r>
              <a:rPr lang="en-US" sz="2400" b="0" baseline="-25000" dirty="0">
                <a:solidFill>
                  <a:schemeClr val="tx1"/>
                </a:solidFill>
              </a:rPr>
              <a:t>4</a:t>
            </a:r>
            <a:r>
              <a:rPr lang="en-US" sz="2400" b="0" dirty="0">
                <a:solidFill>
                  <a:schemeClr val="tx1"/>
                </a:solidFill>
              </a:rPr>
              <a:t>O</a:t>
            </a:r>
            <a:r>
              <a:rPr lang="en-US" sz="2400" b="0" baseline="-25000" dirty="0">
                <a:solidFill>
                  <a:schemeClr val="tx1"/>
                </a:solidFill>
              </a:rPr>
              <a:t>7</a:t>
            </a:r>
            <a:r>
              <a:rPr lang="en-US" sz="2400" b="0" dirty="0" smtClean="0">
                <a:solidFill>
                  <a:schemeClr val="tx1"/>
                </a:solidFill>
                <a:cs typeface="Arial" charset="0"/>
              </a:rPr>
              <a:t> Metal-Insulator </a:t>
            </a:r>
            <a:r>
              <a:rPr lang="en-US" sz="2400" b="0" dirty="0">
                <a:solidFill>
                  <a:schemeClr val="tx1"/>
                </a:solidFill>
                <a:cs typeface="Arial" charset="0"/>
              </a:rPr>
              <a:t>Transition </a:t>
            </a:r>
            <a:r>
              <a:rPr lang="en-US" sz="2400" b="0" dirty="0" smtClean="0">
                <a:solidFill>
                  <a:schemeClr val="tx1"/>
                </a:solidFill>
                <a:cs typeface="Arial" charset="0"/>
              </a:rPr>
              <a:t>140-150K</a:t>
            </a:r>
            <a:endParaRPr lang="en-US" sz="2400" b="0" dirty="0">
              <a:solidFill>
                <a:schemeClr val="tx1"/>
              </a:solidFill>
              <a:cs typeface="Arial" charset="0"/>
            </a:endParaRPr>
          </a:p>
        </p:txBody>
      </p:sp>
      <p:sp>
        <p:nvSpPr>
          <p:cNvPr id="261124" name="TextBox 8"/>
          <p:cNvSpPr txBox="1">
            <a:spLocks noChangeArrowheads="1"/>
          </p:cNvSpPr>
          <p:nvPr/>
        </p:nvSpPr>
        <p:spPr bwMode="auto">
          <a:xfrm>
            <a:off x="2997566" y="4490041"/>
            <a:ext cx="327445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eaLnBrk="1" hangingPunct="1">
              <a:lnSpc>
                <a:spcPct val="100000"/>
              </a:lnSpc>
              <a:spcBef>
                <a:spcPct val="50000"/>
              </a:spcBef>
              <a:spcAft>
                <a:spcPct val="0"/>
              </a:spcAft>
            </a:pPr>
            <a:r>
              <a:rPr lang="en-US" sz="1800" b="0" dirty="0" err="1">
                <a:solidFill>
                  <a:schemeClr val="tx1"/>
                </a:solidFill>
                <a:cs typeface="Arial" charset="0"/>
              </a:rPr>
              <a:t>Lakkis</a:t>
            </a:r>
            <a:r>
              <a:rPr lang="en-US" sz="1800" b="0" dirty="0">
                <a:solidFill>
                  <a:schemeClr val="tx1"/>
                </a:solidFill>
                <a:cs typeface="Arial" charset="0"/>
              </a:rPr>
              <a:t> et. al, </a:t>
            </a:r>
            <a:r>
              <a:rPr lang="en-US" sz="1800" b="0" i="1" dirty="0">
                <a:solidFill>
                  <a:schemeClr val="tx1"/>
                </a:solidFill>
                <a:cs typeface="Arial" charset="0"/>
              </a:rPr>
              <a:t>PRB</a:t>
            </a:r>
            <a:r>
              <a:rPr lang="en-US" sz="1800" b="0" dirty="0">
                <a:solidFill>
                  <a:schemeClr val="tx1"/>
                </a:solidFill>
                <a:cs typeface="Arial" charset="0"/>
              </a:rPr>
              <a:t>, (1976)</a:t>
            </a:r>
            <a:endParaRPr lang="en-US" sz="1800" b="0" i="1" dirty="0">
              <a:solidFill>
                <a:schemeClr val="tx1"/>
              </a:solidFill>
              <a:cs typeface="Arial" charset="0"/>
            </a:endParaRPr>
          </a:p>
        </p:txBody>
      </p:sp>
      <p:grpSp>
        <p:nvGrpSpPr>
          <p:cNvPr id="2" name="Group 1"/>
          <p:cNvGrpSpPr/>
          <p:nvPr/>
        </p:nvGrpSpPr>
        <p:grpSpPr>
          <a:xfrm>
            <a:off x="537587" y="1366707"/>
            <a:ext cx="7420708" cy="2708056"/>
            <a:chOff x="1607344" y="1366707"/>
            <a:chExt cx="6247210" cy="2355056"/>
          </a:xfrm>
        </p:grpSpPr>
        <p:pic>
          <p:nvPicPr>
            <p:cNvPr id="261122" name="Picture 6" descr="lakkis Cp v 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31544" y="1554825"/>
              <a:ext cx="3123010" cy="20466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09642" name="Picture 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07344" y="1366707"/>
              <a:ext cx="3071813" cy="23550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grpSp>
      <p:sp>
        <p:nvSpPr>
          <p:cNvPr id="7" name="Title 1"/>
          <p:cNvSpPr txBox="1">
            <a:spLocks/>
          </p:cNvSpPr>
          <p:nvPr/>
        </p:nvSpPr>
        <p:spPr bwMode="black">
          <a:xfrm>
            <a:off x="282580" y="151209"/>
            <a:ext cx="8453211" cy="430887"/>
          </a:xfrm>
          <a:prstGeom prst="rect">
            <a:avLst/>
          </a:prstGeom>
          <a:ln>
            <a:noFill/>
          </a:ln>
        </p:spPr>
        <p:txBody>
          <a:bodyPr vert="horz" wrap="square" lIns="0" tIns="0" rIns="0" bIns="0" rtlCol="0" anchor="t" anchorCtr="0">
            <a:noAutofit/>
          </a:bodyPr>
          <a:lst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a:lstStyle>
          <a:p>
            <a:pPr algn="ctr"/>
            <a:r>
              <a:rPr lang="en-US" sz="3200" b="0" dirty="0" smtClean="0">
                <a:latin typeface="Futura Bk" charset="0"/>
                <a:ea typeface="ＭＳ Ｐゴシック" charset="0"/>
              </a:rPr>
              <a:t>Many metal-oxides exhibit Mott Transitions</a:t>
            </a:r>
            <a:endParaRPr lang="en-US" sz="3200" b="0" dirty="0">
              <a:latin typeface="Futura Bk" charset="0"/>
              <a:ea typeface="ＭＳ Ｐゴシック" charset="0"/>
            </a:endParaRPr>
          </a:p>
        </p:txBody>
      </p:sp>
      <p:sp>
        <p:nvSpPr>
          <p:cNvPr id="9" name="Title 1"/>
          <p:cNvSpPr txBox="1">
            <a:spLocks/>
          </p:cNvSpPr>
          <p:nvPr/>
        </p:nvSpPr>
        <p:spPr bwMode="black">
          <a:xfrm>
            <a:off x="218784" y="705928"/>
            <a:ext cx="8611015" cy="830858"/>
          </a:xfrm>
          <a:prstGeom prst="rect">
            <a:avLst/>
          </a:prstGeom>
          <a:ln>
            <a:noFill/>
          </a:ln>
        </p:spPr>
        <p:txBody>
          <a:bodyPr vert="horz" wrap="square" lIns="0" tIns="0" rIns="0" bIns="0" rtlCol="0" anchor="t" anchorCtr="0">
            <a:noAutofit/>
          </a:bodyPr>
          <a:lst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a:lstStyle>
          <a:p>
            <a:pPr algn="ctr"/>
            <a:r>
              <a:rPr lang="en-US" sz="2400" b="0" dirty="0" smtClean="0">
                <a:latin typeface="Futura Bk" charset="0"/>
                <a:ea typeface="ＭＳ Ｐゴシック" charset="0"/>
              </a:rPr>
              <a:t>Correlated-electron insulator to conductor phase change</a:t>
            </a:r>
            <a:br>
              <a:rPr lang="en-US" sz="2400" b="0" dirty="0" smtClean="0">
                <a:latin typeface="Futura Bk" charset="0"/>
                <a:ea typeface="ＭＳ Ｐゴシック" charset="0"/>
              </a:rPr>
            </a:br>
            <a:r>
              <a:rPr lang="en-US" sz="2400" b="0" dirty="0" smtClean="0">
                <a:latin typeface="Futura Bk" charset="0"/>
                <a:ea typeface="ＭＳ Ｐゴシック" charset="0"/>
              </a:rPr>
              <a:t>The basis for a locally active </a:t>
            </a:r>
            <a:r>
              <a:rPr lang="en-US" sz="2400" b="0" dirty="0" err="1" smtClean="0">
                <a:latin typeface="Futura Bk" charset="0"/>
                <a:ea typeface="ＭＳ Ｐゴシック" charset="0"/>
              </a:rPr>
              <a:t>memristor</a:t>
            </a:r>
            <a:endParaRPr lang="en-US" sz="2400" b="0" dirty="0">
              <a:latin typeface="Futura Bk" charset="0"/>
              <a:ea typeface="ＭＳ Ｐゴシック" charset="0"/>
            </a:endParaRPr>
          </a:p>
        </p:txBody>
      </p:sp>
    </p:spTree>
    <p:extLst>
      <p:ext uri="{BB962C8B-B14F-4D97-AF65-F5344CB8AC3E}">
        <p14:creationId xmlns:p14="http://schemas.microsoft.com/office/powerpoint/2010/main" val="1983360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a:spLocks noChangeArrowheads="1"/>
          </p:cNvSpPr>
          <p:nvPr/>
        </p:nvSpPr>
        <p:spPr bwMode="auto">
          <a:xfrm>
            <a:off x="313279" y="781262"/>
            <a:ext cx="8809196" cy="628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eaLnBrk="1" hangingPunct="1">
              <a:spcBef>
                <a:spcPct val="50000"/>
              </a:spcBef>
              <a:spcAft>
                <a:spcPct val="0"/>
              </a:spcAft>
            </a:pPr>
            <a:r>
              <a:rPr lang="en-US" b="0" dirty="0" smtClean="0">
                <a:solidFill>
                  <a:schemeClr val="tx1"/>
                </a:solidFill>
                <a:cs typeface="Arial" charset="0"/>
              </a:rPr>
              <a:t>Metal-Insulator transitions in metal oxides provide a </a:t>
            </a:r>
            <a:r>
              <a:rPr lang="en-US" dirty="0" smtClean="0">
                <a:solidFill>
                  <a:schemeClr val="tx1"/>
                </a:solidFill>
                <a:cs typeface="Arial" charset="0"/>
              </a:rPr>
              <a:t>new functionality </a:t>
            </a:r>
            <a:r>
              <a:rPr lang="en-US" b="0" dirty="0" smtClean="0">
                <a:solidFill>
                  <a:schemeClr val="tx1"/>
                </a:solidFill>
                <a:cs typeface="Arial" charset="0"/>
              </a:rPr>
              <a:t>we can exploit</a:t>
            </a:r>
          </a:p>
          <a:p>
            <a:pPr lvl="0" eaLnBrk="1" hangingPunct="1">
              <a:lnSpc>
                <a:spcPts val="2475"/>
              </a:lnSpc>
            </a:pPr>
            <a:r>
              <a:rPr lang="en-US" b="0" dirty="0">
                <a:solidFill>
                  <a:prstClr val="black"/>
                </a:solidFill>
              </a:rPr>
              <a:t>Presence of Ti</a:t>
            </a:r>
            <a:r>
              <a:rPr lang="en-US" b="0" baseline="-25000" dirty="0">
                <a:solidFill>
                  <a:prstClr val="black"/>
                </a:solidFill>
              </a:rPr>
              <a:t>4</a:t>
            </a:r>
            <a:r>
              <a:rPr lang="en-US" b="0" dirty="0">
                <a:solidFill>
                  <a:prstClr val="black"/>
                </a:solidFill>
              </a:rPr>
              <a:t>O</a:t>
            </a:r>
            <a:r>
              <a:rPr lang="en-US" b="0" baseline="-25000" dirty="0">
                <a:solidFill>
                  <a:prstClr val="black"/>
                </a:solidFill>
              </a:rPr>
              <a:t>7</a:t>
            </a:r>
            <a:r>
              <a:rPr lang="en-US" b="0" dirty="0">
                <a:solidFill>
                  <a:prstClr val="black"/>
                </a:solidFill>
              </a:rPr>
              <a:t> explains Negative Differential Resistance </a:t>
            </a:r>
            <a:r>
              <a:rPr lang="en-US" b="0" dirty="0" smtClean="0">
                <a:solidFill>
                  <a:prstClr val="black"/>
                </a:solidFill>
              </a:rPr>
              <a:t>effect</a:t>
            </a:r>
            <a:endParaRPr lang="en-US" b="0" dirty="0">
              <a:solidFill>
                <a:schemeClr val="tx1"/>
              </a:solidFill>
              <a:cs typeface="Arial" charset="0"/>
            </a:endParaRPr>
          </a:p>
        </p:txBody>
      </p:sp>
      <p:sp>
        <p:nvSpPr>
          <p:cNvPr id="7" name="Title 4"/>
          <p:cNvSpPr>
            <a:spLocks noGrp="1"/>
          </p:cNvSpPr>
          <p:nvPr>
            <p:ph type="title"/>
          </p:nvPr>
        </p:nvSpPr>
        <p:spPr>
          <a:xfrm>
            <a:off x="381713" y="221669"/>
            <a:ext cx="8117206" cy="430887"/>
          </a:xfrm>
        </p:spPr>
        <p:txBody>
          <a:bodyPr/>
          <a:lstStyle/>
          <a:p>
            <a:r>
              <a:rPr lang="en-US" sz="3200" b="0" dirty="0" smtClean="0"/>
              <a:t>Identification of local activity (NDR) in Ti</a:t>
            </a:r>
            <a:r>
              <a:rPr lang="en-US" sz="3200" b="0" baseline="-25000" dirty="0" smtClean="0"/>
              <a:t>4</a:t>
            </a:r>
            <a:r>
              <a:rPr lang="en-US" sz="3200" b="0" dirty="0" smtClean="0"/>
              <a:t>O</a:t>
            </a:r>
            <a:r>
              <a:rPr lang="en-US" sz="3200" b="0" baseline="-25000" dirty="0" smtClean="0"/>
              <a:t>7</a:t>
            </a:r>
            <a:endParaRPr lang="en-US" sz="3200" b="0" baseline="-25000" dirty="0"/>
          </a:p>
        </p:txBody>
      </p:sp>
      <p:sp>
        <p:nvSpPr>
          <p:cNvPr id="8" name="TextBox 5"/>
          <p:cNvSpPr txBox="1">
            <a:spLocks noChangeArrowheads="1"/>
          </p:cNvSpPr>
          <p:nvPr/>
        </p:nvSpPr>
        <p:spPr bwMode="auto">
          <a:xfrm>
            <a:off x="313279" y="3898916"/>
            <a:ext cx="3429732"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0"/>
              </a:spcBef>
              <a:spcAft>
                <a:spcPct val="0"/>
              </a:spcAft>
              <a:defRPr>
                <a:solidFill>
                  <a:schemeClr val="tx1"/>
                </a:solidFill>
                <a:latin typeface="Arial" charset="0"/>
                <a:ea typeface="ＭＳ Ｐゴシック" charset="0"/>
              </a:defRPr>
            </a:lvl1pPr>
            <a:lvl2pPr marL="742950" indent="-285750">
              <a:spcBef>
                <a:spcPct val="0"/>
              </a:spcBef>
              <a:spcAft>
                <a:spcPct val="0"/>
              </a:spcAft>
              <a:defRPr>
                <a:solidFill>
                  <a:schemeClr val="tx1"/>
                </a:solidFill>
                <a:latin typeface="Arial" charset="0"/>
                <a:ea typeface="ＭＳ Ｐゴシック" charset="0"/>
              </a:defRPr>
            </a:lvl2pPr>
            <a:lvl3pPr marL="1143000" indent="-228600">
              <a:spcBef>
                <a:spcPct val="0"/>
              </a:spcBef>
              <a:spcAft>
                <a:spcPct val="0"/>
              </a:spcAft>
              <a:defRPr>
                <a:solidFill>
                  <a:schemeClr val="tx1"/>
                </a:solidFill>
                <a:latin typeface="Arial" charset="0"/>
                <a:ea typeface="ＭＳ Ｐゴシック" charset="0"/>
              </a:defRPr>
            </a:lvl3pPr>
            <a:lvl4pPr marL="1600200" indent="-228600">
              <a:spcBef>
                <a:spcPct val="0"/>
              </a:spcBef>
              <a:spcAft>
                <a:spcPct val="0"/>
              </a:spcAft>
              <a:defRPr>
                <a:solidFill>
                  <a:schemeClr val="tx1"/>
                </a:solidFill>
                <a:latin typeface="Arial" charset="0"/>
                <a:ea typeface="ＭＳ Ｐゴシック" charset="0"/>
              </a:defRPr>
            </a:lvl4pPr>
            <a:lvl5pPr marL="2057400" indent="-228600">
              <a:spcBef>
                <a:spcPct val="0"/>
              </a:spcBef>
              <a:spcAft>
                <a:spcPct val="0"/>
              </a:spcAft>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nSpc>
                <a:spcPct val="100000"/>
              </a:lnSpc>
            </a:pPr>
            <a:r>
              <a:rPr lang="en-US" sz="1350" dirty="0" smtClean="0">
                <a:solidFill>
                  <a:srgbClr val="000000"/>
                </a:solidFill>
                <a:latin typeface="Futura Bk" charset="0"/>
              </a:rPr>
              <a:t>Current </a:t>
            </a:r>
            <a:r>
              <a:rPr lang="en-US" sz="1350" dirty="0">
                <a:solidFill>
                  <a:srgbClr val="000000"/>
                </a:solidFill>
                <a:latin typeface="Futura Bk" charset="0"/>
              </a:rPr>
              <a:t>through device </a:t>
            </a:r>
            <a:r>
              <a:rPr lang="en-US" sz="1350" dirty="0">
                <a:solidFill>
                  <a:srgbClr val="000000"/>
                </a:solidFill>
                <a:latin typeface="Futura Bk" charset="0"/>
                <a:sym typeface="Wingdings" charset="0"/>
              </a:rPr>
              <a:t> Joule heating  growing metallic phase within Ti</a:t>
            </a:r>
            <a:r>
              <a:rPr lang="en-US" sz="1350" baseline="-25000" dirty="0">
                <a:solidFill>
                  <a:srgbClr val="000000"/>
                </a:solidFill>
                <a:latin typeface="Futura Bk" charset="0"/>
                <a:sym typeface="Wingdings" charset="0"/>
              </a:rPr>
              <a:t>4</a:t>
            </a:r>
            <a:r>
              <a:rPr lang="en-US" sz="1350" dirty="0">
                <a:solidFill>
                  <a:srgbClr val="000000"/>
                </a:solidFill>
                <a:latin typeface="Futura Bk" charset="0"/>
                <a:sym typeface="Wingdings" charset="0"/>
              </a:rPr>
              <a:t>O</a:t>
            </a:r>
            <a:r>
              <a:rPr lang="en-US" sz="1350" baseline="-25000" dirty="0">
                <a:solidFill>
                  <a:srgbClr val="000000"/>
                </a:solidFill>
                <a:latin typeface="Futura Bk" charset="0"/>
                <a:sym typeface="Wingdings" charset="0"/>
              </a:rPr>
              <a:t>7</a:t>
            </a:r>
            <a:endParaRPr lang="en-US" sz="1350" dirty="0">
              <a:solidFill>
                <a:srgbClr val="000000"/>
              </a:solidFill>
              <a:latin typeface="Futura Bk" charset="0"/>
            </a:endParaRPr>
          </a:p>
        </p:txBody>
      </p:sp>
      <p:sp>
        <p:nvSpPr>
          <p:cNvPr id="10" name="Rectangle 7"/>
          <p:cNvSpPr>
            <a:spLocks noChangeArrowheads="1"/>
          </p:cNvSpPr>
          <p:nvPr/>
        </p:nvSpPr>
        <p:spPr bwMode="auto">
          <a:xfrm>
            <a:off x="5704914" y="4583336"/>
            <a:ext cx="2385060" cy="21929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ct val="100000"/>
              </a:lnSpc>
              <a:spcBef>
                <a:spcPct val="0"/>
              </a:spcBef>
              <a:spcAft>
                <a:spcPct val="0"/>
              </a:spcAft>
            </a:pPr>
            <a:r>
              <a:rPr lang="en-US" sz="825" dirty="0">
                <a:solidFill>
                  <a:srgbClr val="000000"/>
                </a:solidFill>
                <a:latin typeface="Calibri" charset="0"/>
              </a:rPr>
              <a:t>M. D. Pickett, </a:t>
            </a:r>
            <a:r>
              <a:rPr lang="en-US" sz="825" i="1" dirty="0">
                <a:solidFill>
                  <a:srgbClr val="000000"/>
                </a:solidFill>
                <a:latin typeface="Calibri" charset="0"/>
              </a:rPr>
              <a:t>et al.</a:t>
            </a:r>
            <a:r>
              <a:rPr lang="en-US" sz="825" dirty="0">
                <a:solidFill>
                  <a:srgbClr val="000000"/>
                </a:solidFill>
                <a:latin typeface="Calibri" charset="0"/>
              </a:rPr>
              <a:t> </a:t>
            </a:r>
            <a:r>
              <a:rPr lang="en-US" sz="825" i="1" dirty="0">
                <a:solidFill>
                  <a:srgbClr val="000000"/>
                </a:solidFill>
                <a:latin typeface="Calibri" charset="0"/>
              </a:rPr>
              <a:t>Advanced Materials</a:t>
            </a:r>
            <a:r>
              <a:rPr lang="en-US" sz="825" dirty="0">
                <a:solidFill>
                  <a:srgbClr val="000000"/>
                </a:solidFill>
                <a:latin typeface="Calibri" charset="0"/>
              </a:rPr>
              <a:t>,  (2011)</a:t>
            </a:r>
            <a:endParaRPr lang="en-US" sz="825" i="1" dirty="0">
              <a:solidFill>
                <a:srgbClr val="000000"/>
              </a:solidFill>
              <a:latin typeface="Calibri" charset="0"/>
            </a:endParaRPr>
          </a:p>
        </p:txBody>
      </p:sp>
      <p:pic>
        <p:nvPicPr>
          <p:cNvPr id="11" name="Picture 2" descr="C:\Users\pickettm\Files\documents\papers-presentations\2010\2010 NDR\figures\device model schematic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137" y="1627663"/>
            <a:ext cx="3417302" cy="21253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3" descr="C:\Users\pickettm\Files\documents\papers-presentations\2010\2010 NDR\figures\iv fig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3821" y="1614107"/>
            <a:ext cx="4364831" cy="2889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Line 7"/>
          <p:cNvSpPr>
            <a:spLocks noChangeShapeType="1"/>
          </p:cNvSpPr>
          <p:nvPr/>
        </p:nvSpPr>
        <p:spPr bwMode="auto">
          <a:xfrm>
            <a:off x="4390059" y="3889391"/>
            <a:ext cx="1463278" cy="0"/>
          </a:xfrm>
          <a:prstGeom prst="line">
            <a:avLst/>
          </a:prstGeom>
          <a:noFill/>
          <a:ln w="28575">
            <a:solidFill>
              <a:schemeClr val="tx1"/>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1350">
              <a:solidFill>
                <a:srgbClr val="EEECE1"/>
              </a:solidFill>
            </a:endParaRPr>
          </a:p>
        </p:txBody>
      </p:sp>
      <p:sp>
        <p:nvSpPr>
          <p:cNvPr id="14" name="Line 8"/>
          <p:cNvSpPr>
            <a:spLocks noChangeShapeType="1"/>
          </p:cNvSpPr>
          <p:nvPr/>
        </p:nvSpPr>
        <p:spPr bwMode="auto">
          <a:xfrm>
            <a:off x="6364115" y="3898916"/>
            <a:ext cx="1463278" cy="0"/>
          </a:xfrm>
          <a:prstGeom prst="line">
            <a:avLst/>
          </a:prstGeom>
          <a:noFill/>
          <a:ln w="28575">
            <a:solidFill>
              <a:schemeClr val="tx1"/>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1350">
              <a:solidFill>
                <a:srgbClr val="EEECE1"/>
              </a:solidFill>
            </a:endParaRPr>
          </a:p>
        </p:txBody>
      </p:sp>
      <p:sp>
        <p:nvSpPr>
          <p:cNvPr id="15" name="Text Box 9"/>
          <p:cNvSpPr txBox="1">
            <a:spLocks noChangeArrowheads="1"/>
          </p:cNvSpPr>
          <p:nvPr/>
        </p:nvSpPr>
        <p:spPr bwMode="auto">
          <a:xfrm>
            <a:off x="4915124" y="3175016"/>
            <a:ext cx="541943"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EEECE1"/>
                </a:solidFill>
                <a:latin typeface="Futura Bk" charset="0"/>
              </a:rPr>
              <a:t>Data</a:t>
            </a:r>
          </a:p>
        </p:txBody>
      </p:sp>
      <p:sp>
        <p:nvSpPr>
          <p:cNvPr id="16" name="Text Box 10"/>
          <p:cNvSpPr txBox="1">
            <a:spLocks noChangeArrowheads="1"/>
          </p:cNvSpPr>
          <p:nvPr/>
        </p:nvSpPr>
        <p:spPr bwMode="auto">
          <a:xfrm>
            <a:off x="6755830" y="3175016"/>
            <a:ext cx="957121"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EEECE1"/>
                </a:solidFill>
                <a:latin typeface="Futura Bk" charset="0"/>
              </a:rPr>
              <a:t>Simulation</a:t>
            </a:r>
          </a:p>
        </p:txBody>
      </p:sp>
      <p:sp>
        <p:nvSpPr>
          <p:cNvPr id="17" name="Text Box 11"/>
          <p:cNvSpPr txBox="1">
            <a:spLocks noChangeArrowheads="1"/>
          </p:cNvSpPr>
          <p:nvPr/>
        </p:nvSpPr>
        <p:spPr bwMode="auto">
          <a:xfrm>
            <a:off x="4526980" y="1740313"/>
            <a:ext cx="541943"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000000"/>
                </a:solidFill>
                <a:latin typeface="Futura Bk" charset="0"/>
              </a:rPr>
              <a:t>Data</a:t>
            </a:r>
          </a:p>
        </p:txBody>
      </p:sp>
      <p:sp>
        <p:nvSpPr>
          <p:cNvPr id="19" name="Text Box 12"/>
          <p:cNvSpPr txBox="1">
            <a:spLocks noChangeArrowheads="1"/>
          </p:cNvSpPr>
          <p:nvPr/>
        </p:nvSpPr>
        <p:spPr bwMode="auto">
          <a:xfrm>
            <a:off x="6418884" y="1734360"/>
            <a:ext cx="957121"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000000"/>
                </a:solidFill>
                <a:latin typeface="Futura Bk" charset="0"/>
              </a:rPr>
              <a:t>Simulation</a:t>
            </a:r>
          </a:p>
        </p:txBody>
      </p:sp>
    </p:spTree>
    <p:extLst>
      <p:ext uri="{BB962C8B-B14F-4D97-AF65-F5344CB8AC3E}">
        <p14:creationId xmlns:p14="http://schemas.microsoft.com/office/powerpoint/2010/main" val="362154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P spid="15" grpId="0"/>
      <p:bldP spid="16" grpId="0"/>
      <p:bldP spid="17"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4880134" y="972979"/>
            <a:ext cx="2549366" cy="3951446"/>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1489948" y="610791"/>
            <a:ext cx="2767727" cy="4113610"/>
          </a:xfrm>
          <a:prstGeom prst="rect">
            <a:avLst/>
          </a:prstGeom>
          <a:noFill/>
          <a:ln w="9525">
            <a:noFill/>
            <a:miter lim="800000"/>
            <a:headEnd/>
            <a:tailEnd/>
          </a:ln>
        </p:spPr>
      </p:pic>
      <p:sp>
        <p:nvSpPr>
          <p:cNvPr id="6" name="TextBox 5"/>
          <p:cNvSpPr txBox="1"/>
          <p:nvPr/>
        </p:nvSpPr>
        <p:spPr>
          <a:xfrm>
            <a:off x="1681529" y="121140"/>
            <a:ext cx="5257800" cy="457200"/>
          </a:xfrm>
          <a:prstGeom prst="rect">
            <a:avLst/>
          </a:prstGeom>
          <a:noFill/>
        </p:spPr>
        <p:txBody>
          <a:bodyPr wrap="none" rtlCol="0">
            <a:noAutofit/>
          </a:bodyPr>
          <a:lstStyle/>
          <a:p>
            <a:pPr algn="ctr"/>
            <a:r>
              <a:rPr lang="en-US" sz="2100" dirty="0">
                <a:solidFill>
                  <a:srgbClr val="000000"/>
                </a:solidFill>
                <a:latin typeface="Futura Bk" pitchFamily="34" charset="0"/>
              </a:rPr>
              <a:t>NbO</a:t>
            </a:r>
            <a:r>
              <a:rPr lang="en-US" sz="2100" baseline="-25000" dirty="0">
                <a:solidFill>
                  <a:srgbClr val="000000"/>
                </a:solidFill>
                <a:latin typeface="Futura Bk" pitchFamily="34" charset="0"/>
              </a:rPr>
              <a:t>2</a:t>
            </a:r>
            <a:r>
              <a:rPr lang="en-US" sz="2100" dirty="0">
                <a:solidFill>
                  <a:srgbClr val="000000"/>
                </a:solidFill>
                <a:latin typeface="Futura Bk" pitchFamily="34" charset="0"/>
              </a:rPr>
              <a:t> Locally Active </a:t>
            </a:r>
            <a:r>
              <a:rPr lang="en-US" sz="2100" dirty="0" smtClean="0">
                <a:solidFill>
                  <a:srgbClr val="000000"/>
                </a:solidFill>
                <a:latin typeface="Futura Bk" pitchFamily="34" charset="0"/>
              </a:rPr>
              <a:t>“Mott” </a:t>
            </a:r>
            <a:r>
              <a:rPr lang="en-US" sz="2100" dirty="0" err="1" smtClean="0">
                <a:solidFill>
                  <a:srgbClr val="000000"/>
                </a:solidFill>
                <a:latin typeface="Futura Bk" pitchFamily="34" charset="0"/>
              </a:rPr>
              <a:t>Memristor</a:t>
            </a:r>
            <a:r>
              <a:rPr lang="en-US" sz="2100" dirty="0" smtClean="0">
                <a:solidFill>
                  <a:srgbClr val="000000"/>
                </a:solidFill>
                <a:latin typeface="Futura Bk" pitchFamily="34" charset="0"/>
              </a:rPr>
              <a:t> – thermoelectric switching</a:t>
            </a:r>
            <a:endParaRPr lang="en-US" sz="2100" dirty="0">
              <a:solidFill>
                <a:srgbClr val="000000"/>
              </a:solidFill>
              <a:latin typeface="Futura Bk" pitchFamily="34" charset="0"/>
            </a:endParaRPr>
          </a:p>
        </p:txBody>
      </p:sp>
      <p:sp>
        <p:nvSpPr>
          <p:cNvPr id="7" name="TextBox 6"/>
          <p:cNvSpPr txBox="1"/>
          <p:nvPr/>
        </p:nvSpPr>
        <p:spPr>
          <a:xfrm>
            <a:off x="5038725" y="695325"/>
            <a:ext cx="2352675" cy="352425"/>
          </a:xfrm>
          <a:prstGeom prst="rect">
            <a:avLst/>
          </a:prstGeom>
          <a:noFill/>
        </p:spPr>
        <p:txBody>
          <a:bodyPr wrap="none" rtlCol="0">
            <a:noAutofit/>
          </a:bodyPr>
          <a:lstStyle/>
          <a:p>
            <a:pPr algn="ctr"/>
            <a:r>
              <a:rPr lang="en-US" dirty="0">
                <a:solidFill>
                  <a:srgbClr val="000000"/>
                </a:solidFill>
                <a:latin typeface="Futura Bk" pitchFamily="34" charset="0"/>
              </a:rPr>
              <a:t>Oscillator with DC bias!</a:t>
            </a:r>
            <a:endParaRPr lang="en-US" dirty="0" err="1">
              <a:solidFill>
                <a:srgbClr val="000000"/>
              </a:solidFill>
              <a:latin typeface="Futura Bk" pitchFamily="34" charset="0"/>
            </a:endParaRPr>
          </a:p>
        </p:txBody>
      </p:sp>
      <p:sp>
        <p:nvSpPr>
          <p:cNvPr id="8" name="TextBox 7"/>
          <p:cNvSpPr txBox="1"/>
          <p:nvPr/>
        </p:nvSpPr>
        <p:spPr>
          <a:xfrm>
            <a:off x="3409950" y="2524125"/>
            <a:ext cx="685800" cy="685800"/>
          </a:xfrm>
          <a:prstGeom prst="rect">
            <a:avLst/>
          </a:prstGeom>
          <a:noFill/>
        </p:spPr>
        <p:txBody>
          <a:bodyPr wrap="none" rtlCol="0">
            <a:noAutofit/>
          </a:bodyPr>
          <a:lstStyle/>
          <a:p>
            <a:endParaRPr lang="en-US" sz="1500" dirty="0" err="1">
              <a:solidFill>
                <a:srgbClr val="000000"/>
              </a:solidFill>
              <a:latin typeface="Futura Bk" pitchFamily="34" charset="0"/>
            </a:endParaRPr>
          </a:p>
        </p:txBody>
      </p:sp>
      <p:sp>
        <p:nvSpPr>
          <p:cNvPr id="9" name="TextBox 8"/>
          <p:cNvSpPr txBox="1"/>
          <p:nvPr/>
        </p:nvSpPr>
        <p:spPr>
          <a:xfrm>
            <a:off x="3038475" y="942975"/>
            <a:ext cx="714375" cy="542925"/>
          </a:xfrm>
          <a:prstGeom prst="rect">
            <a:avLst/>
          </a:prstGeom>
          <a:noFill/>
        </p:spPr>
        <p:txBody>
          <a:bodyPr wrap="none" rtlCol="0">
            <a:noAutofit/>
          </a:bodyPr>
          <a:lstStyle/>
          <a:p>
            <a:r>
              <a:rPr lang="en-US" sz="1350" dirty="0" err="1">
                <a:solidFill>
                  <a:srgbClr val="000000"/>
                </a:solidFill>
                <a:latin typeface="Futura Bk" pitchFamily="34" charset="0"/>
              </a:rPr>
              <a:t>r</a:t>
            </a:r>
            <a:r>
              <a:rPr lang="en-US" sz="1350" baseline="-25000" dirty="0" err="1">
                <a:solidFill>
                  <a:srgbClr val="000000"/>
                </a:solidFill>
                <a:latin typeface="Futura Bk" pitchFamily="34" charset="0"/>
              </a:rPr>
              <a:t>ch</a:t>
            </a:r>
            <a:r>
              <a:rPr lang="en-US" sz="1350" dirty="0">
                <a:solidFill>
                  <a:srgbClr val="000000"/>
                </a:solidFill>
                <a:latin typeface="Futura Bk" pitchFamily="34" charset="0"/>
              </a:rPr>
              <a:t> = </a:t>
            </a:r>
          </a:p>
          <a:p>
            <a:r>
              <a:rPr lang="en-US" sz="1350" dirty="0">
                <a:solidFill>
                  <a:srgbClr val="000000"/>
                </a:solidFill>
                <a:latin typeface="Futura Bk" pitchFamily="34" charset="0"/>
              </a:rPr>
              <a:t>30 nm</a:t>
            </a:r>
          </a:p>
        </p:txBody>
      </p:sp>
    </p:spTree>
    <p:extLst>
      <p:ext uri="{BB962C8B-B14F-4D97-AF65-F5344CB8AC3E}">
        <p14:creationId xmlns:p14="http://schemas.microsoft.com/office/powerpoint/2010/main" val="2824364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390650" y="-1200150"/>
            <a:ext cx="5934075" cy="5567364"/>
            <a:chOff x="1752600" y="609600"/>
            <a:chExt cx="5791200" cy="5594350"/>
          </a:xfrm>
        </p:grpSpPr>
        <p:pic>
          <p:nvPicPr>
            <p:cNvPr id="7173" name="Picture 4" descr="squid  and memristor HH model"/>
            <p:cNvPicPr>
              <a:picLocks noChangeAspect="1" noChangeArrowheads="1"/>
            </p:cNvPicPr>
            <p:nvPr/>
          </p:nvPicPr>
          <p:blipFill>
            <a:blip r:embed="rId2" cstate="print"/>
            <a:srcRect/>
            <a:stretch>
              <a:fillRect/>
            </a:stretch>
          </p:blipFill>
          <p:spPr bwMode="auto">
            <a:xfrm>
              <a:off x="1795463" y="654050"/>
              <a:ext cx="5553075" cy="5549900"/>
            </a:xfrm>
            <a:prstGeom prst="rect">
              <a:avLst/>
            </a:prstGeom>
            <a:noFill/>
            <a:ln w="9525">
              <a:noFill/>
              <a:miter lim="800000"/>
              <a:headEnd/>
              <a:tailEnd/>
            </a:ln>
          </p:spPr>
        </p:pic>
        <p:sp>
          <p:nvSpPr>
            <p:cNvPr id="3" name="Rectangle 2"/>
            <p:cNvSpPr/>
            <p:nvPr/>
          </p:nvSpPr>
          <p:spPr>
            <a:xfrm>
              <a:off x="1752600" y="609600"/>
              <a:ext cx="5791200" cy="2057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grpSp>
      <p:sp>
        <p:nvSpPr>
          <p:cNvPr id="7171" name="TextBox 4"/>
          <p:cNvSpPr txBox="1">
            <a:spLocks noChangeArrowheads="1"/>
          </p:cNvSpPr>
          <p:nvPr/>
        </p:nvSpPr>
        <p:spPr bwMode="auto">
          <a:xfrm>
            <a:off x="769233" y="192803"/>
            <a:ext cx="7552260" cy="523220"/>
          </a:xfrm>
          <a:prstGeom prst="rect">
            <a:avLst/>
          </a:prstGeom>
          <a:noFill/>
          <a:ln w="9525">
            <a:noFill/>
            <a:miter lim="800000"/>
            <a:headEnd/>
            <a:tailEnd/>
          </a:ln>
        </p:spPr>
        <p:txBody>
          <a:bodyPr wrap="none">
            <a:spAutoFit/>
          </a:bodyPr>
          <a:lstStyle/>
          <a:p>
            <a:pPr algn="ctr"/>
            <a:r>
              <a:rPr lang="en-US" sz="2800" dirty="0"/>
              <a:t>Leon Chua’s Version of the Hodgkin-Huxley </a:t>
            </a:r>
            <a:r>
              <a:rPr lang="en-US" sz="2800" dirty="0" smtClean="0"/>
              <a:t>Model </a:t>
            </a:r>
            <a:endParaRPr lang="en-US" sz="2800" dirty="0"/>
          </a:p>
        </p:txBody>
      </p:sp>
      <p:sp>
        <p:nvSpPr>
          <p:cNvPr id="7172" name="TextBox 5"/>
          <p:cNvSpPr txBox="1">
            <a:spLocks noChangeArrowheads="1"/>
          </p:cNvSpPr>
          <p:nvPr/>
        </p:nvSpPr>
        <p:spPr bwMode="auto">
          <a:xfrm>
            <a:off x="1876426" y="4305302"/>
            <a:ext cx="5337872" cy="507831"/>
          </a:xfrm>
          <a:prstGeom prst="rect">
            <a:avLst/>
          </a:prstGeom>
          <a:noFill/>
          <a:ln w="9525">
            <a:noFill/>
            <a:miter lim="800000"/>
            <a:headEnd/>
            <a:tailEnd/>
          </a:ln>
        </p:spPr>
        <p:txBody>
          <a:bodyPr wrap="none">
            <a:spAutoFit/>
          </a:bodyPr>
          <a:lstStyle/>
          <a:p>
            <a:r>
              <a:rPr lang="en-US" sz="1350" dirty="0"/>
              <a:t>L. Chua et al., “Hodgkin-Huxley Axon is made of </a:t>
            </a:r>
            <a:r>
              <a:rPr lang="en-US" sz="1350" dirty="0" err="1"/>
              <a:t>Memristors</a:t>
            </a:r>
            <a:r>
              <a:rPr lang="en-US" sz="1350" dirty="0"/>
              <a:t>,” </a:t>
            </a:r>
          </a:p>
          <a:p>
            <a:r>
              <a:rPr lang="en-US" sz="1350" i="1" dirty="0"/>
              <a:t>International Journal of Bifurcation and Chaos </a:t>
            </a:r>
            <a:r>
              <a:rPr lang="en-US" sz="1350" b="1" dirty="0"/>
              <a:t>22</a:t>
            </a:r>
            <a:r>
              <a:rPr lang="en-US" sz="1350" dirty="0"/>
              <a:t> (2012) art. # 1230011.</a:t>
            </a:r>
          </a:p>
        </p:txBody>
      </p:sp>
    </p:spTree>
    <p:extLst>
      <p:ext uri="{BB962C8B-B14F-4D97-AF65-F5344CB8AC3E}">
        <p14:creationId xmlns:p14="http://schemas.microsoft.com/office/powerpoint/2010/main" val="7876318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A </a:t>
            </a:r>
            <a:r>
              <a:rPr lang="en-US" b="0" dirty="0" err="1" smtClean="0"/>
              <a:t>Neuristor</a:t>
            </a:r>
            <a:r>
              <a:rPr lang="en-US" b="0" dirty="0" smtClean="0"/>
              <a:t> inspired by the Hodgkin-Huxley model</a:t>
            </a:r>
            <a:endParaRPr lang="en-US" b="0" dirty="0"/>
          </a:p>
        </p:txBody>
      </p:sp>
      <p:grpSp>
        <p:nvGrpSpPr>
          <p:cNvPr id="7" name="Group 6"/>
          <p:cNvGrpSpPr/>
          <p:nvPr/>
        </p:nvGrpSpPr>
        <p:grpSpPr>
          <a:xfrm>
            <a:off x="478325" y="624849"/>
            <a:ext cx="6107714" cy="4022909"/>
            <a:chOff x="468276" y="723654"/>
            <a:chExt cx="6107714" cy="4022909"/>
          </a:xfrm>
        </p:grpSpPr>
        <p:pic>
          <p:nvPicPr>
            <p:cNvPr id="3" name="Picture 3" descr="E:\documents\papers-presentations\2012\neuristor\figures\oper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276" y="723654"/>
              <a:ext cx="5793298" cy="39165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135132" y="734944"/>
              <a:ext cx="2440858" cy="40116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6" name="Rectangle 5"/>
          <p:cNvSpPr/>
          <p:nvPr/>
        </p:nvSpPr>
        <p:spPr>
          <a:xfrm>
            <a:off x="733278" y="4606655"/>
            <a:ext cx="4572000" cy="246221"/>
          </a:xfrm>
          <a:prstGeom prst="rect">
            <a:avLst/>
          </a:prstGeom>
        </p:spPr>
        <p:txBody>
          <a:bodyPr>
            <a:spAutoFit/>
          </a:bodyPr>
          <a:lstStyle/>
          <a:p>
            <a:r>
              <a:rPr lang="en-US" sz="1000" dirty="0"/>
              <a:t>M. D. Pickett, </a:t>
            </a:r>
            <a:r>
              <a:rPr lang="en-US" sz="1000" dirty="0" smtClean="0"/>
              <a:t>et al, </a:t>
            </a:r>
            <a:r>
              <a:rPr lang="en-US" sz="1000" i="1" dirty="0"/>
              <a:t>Nature Materials</a:t>
            </a:r>
            <a:r>
              <a:rPr lang="en-US" sz="1000" dirty="0"/>
              <a:t> </a:t>
            </a:r>
            <a:r>
              <a:rPr lang="en-US" sz="1000" b="1" dirty="0"/>
              <a:t>12</a:t>
            </a:r>
            <a:r>
              <a:rPr lang="en-US" sz="1000" dirty="0"/>
              <a:t>, 114 (2013).</a:t>
            </a:r>
          </a:p>
        </p:txBody>
      </p:sp>
      <p:sp>
        <p:nvSpPr>
          <p:cNvPr id="4" name="TextBox 3"/>
          <p:cNvSpPr txBox="1"/>
          <p:nvPr/>
        </p:nvSpPr>
        <p:spPr>
          <a:xfrm>
            <a:off x="4440058" y="783515"/>
            <a:ext cx="3380477" cy="933589"/>
          </a:xfrm>
          <a:prstGeom prst="rect">
            <a:avLst/>
          </a:prstGeom>
          <a:noFill/>
        </p:spPr>
        <p:txBody>
          <a:bodyPr wrap="none" rtlCol="0">
            <a:spAutoFit/>
          </a:bodyPr>
          <a:lstStyle/>
          <a:p>
            <a:pPr marL="0" defTabSz="430213">
              <a:spcAft>
                <a:spcPts val="400"/>
              </a:spcAft>
              <a:buSzPct val="100000"/>
            </a:pPr>
            <a:r>
              <a:rPr lang="en-US" sz="1600" dirty="0" smtClean="0">
                <a:solidFill>
                  <a:srgbClr val="000000"/>
                </a:solidFill>
                <a:latin typeface="HP Simplified" pitchFamily="34" charset="0"/>
                <a:cs typeface="HP Simplified" pitchFamily="34" charset="0"/>
              </a:rPr>
              <a:t>Implements “All or Nothing” spiking:</a:t>
            </a:r>
          </a:p>
          <a:p>
            <a:pPr marL="0" defTabSz="430213">
              <a:spcAft>
                <a:spcPts val="400"/>
              </a:spcAft>
              <a:buSzPct val="100000"/>
            </a:pPr>
            <a:r>
              <a:rPr lang="en-US" sz="1600" dirty="0" smtClean="0">
                <a:solidFill>
                  <a:srgbClr val="000000"/>
                </a:solidFill>
                <a:latin typeface="HP Simplified" pitchFamily="34" charset="0"/>
                <a:cs typeface="HP Simplified" pitchFamily="34" charset="0"/>
              </a:rPr>
              <a:t>	1000 times faster than a neuron </a:t>
            </a:r>
          </a:p>
          <a:p>
            <a:pPr marL="0" defTabSz="430213">
              <a:spcAft>
                <a:spcPts val="400"/>
              </a:spcAft>
              <a:buSzPct val="100000"/>
            </a:pPr>
            <a:r>
              <a:rPr lang="en-US" sz="1600" dirty="0" smtClean="0">
                <a:solidFill>
                  <a:srgbClr val="000000"/>
                </a:solidFill>
                <a:latin typeface="HP Simplified" pitchFamily="34" charset="0"/>
                <a:cs typeface="HP Simplified" pitchFamily="34" charset="0"/>
              </a:rPr>
              <a:t>	1% of the energy of a neuron</a:t>
            </a:r>
          </a:p>
        </p:txBody>
      </p:sp>
      <p:grpSp>
        <p:nvGrpSpPr>
          <p:cNvPr id="8" name="Group 6"/>
          <p:cNvGrpSpPr/>
          <p:nvPr/>
        </p:nvGrpSpPr>
        <p:grpSpPr>
          <a:xfrm>
            <a:off x="4300696" y="1783172"/>
            <a:ext cx="3651262" cy="2982149"/>
            <a:chOff x="287594" y="2191393"/>
            <a:chExt cx="2820458" cy="2230302"/>
          </a:xfrm>
        </p:grpSpPr>
        <p:pic>
          <p:nvPicPr>
            <p:cNvPr id="9" name="Picture 2" descr="E:\documents\papers-presentations\2012\neuristor\figures\neuristor schematic.png"/>
            <p:cNvPicPr>
              <a:picLocks noChangeAspect="1" noChangeArrowheads="1"/>
            </p:cNvPicPr>
            <p:nvPr/>
          </p:nvPicPr>
          <p:blipFill rotWithShape="1">
            <a:blip r:embed="rId3">
              <a:extLst>
                <a:ext uri="{28A0092B-C50C-407E-A947-70E740481C1C}">
                  <a14:useLocalDpi xmlns:a14="http://schemas.microsoft.com/office/drawing/2010/main" val="0"/>
                </a:ext>
              </a:extLst>
            </a:blip>
            <a:srcRect b="47534"/>
            <a:stretch/>
          </p:blipFill>
          <p:spPr bwMode="auto">
            <a:xfrm>
              <a:off x="446274" y="2267128"/>
              <a:ext cx="2661778" cy="215456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287594" y="2191393"/>
              <a:ext cx="346587" cy="27896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9178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7" descr="spiking"/>
          <p:cNvPicPr>
            <a:picLocks noChangeAspect="1" noChangeArrowheads="1"/>
          </p:cNvPicPr>
          <p:nvPr/>
        </p:nvPicPr>
        <p:blipFill>
          <a:blip r:embed="rId2" cstate="print"/>
          <a:srcRect/>
          <a:stretch>
            <a:fillRect/>
          </a:stretch>
        </p:blipFill>
        <p:spPr bwMode="auto">
          <a:xfrm>
            <a:off x="1485900" y="304800"/>
            <a:ext cx="3371850" cy="4724400"/>
          </a:xfrm>
          <a:prstGeom prst="rect">
            <a:avLst/>
          </a:prstGeom>
          <a:noFill/>
          <a:ln w="9525">
            <a:noFill/>
            <a:miter lim="800000"/>
            <a:headEnd/>
            <a:tailEnd/>
          </a:ln>
        </p:spPr>
      </p:pic>
      <p:sp>
        <p:nvSpPr>
          <p:cNvPr id="19459" name="TextBox 2"/>
          <p:cNvSpPr txBox="1">
            <a:spLocks noChangeArrowheads="1"/>
          </p:cNvSpPr>
          <p:nvPr/>
        </p:nvSpPr>
        <p:spPr bwMode="auto">
          <a:xfrm>
            <a:off x="5244127" y="171450"/>
            <a:ext cx="2088906" cy="969496"/>
          </a:xfrm>
          <a:prstGeom prst="rect">
            <a:avLst/>
          </a:prstGeom>
          <a:noFill/>
          <a:ln w="9525">
            <a:noFill/>
            <a:miter lim="800000"/>
            <a:headEnd/>
            <a:tailEnd/>
          </a:ln>
        </p:spPr>
        <p:txBody>
          <a:bodyPr wrap="none">
            <a:spAutoFit/>
          </a:bodyPr>
          <a:lstStyle/>
          <a:p>
            <a:pPr algn="ctr"/>
            <a:r>
              <a:rPr lang="en-US" sz="2100" dirty="0" err="1"/>
              <a:t>Neuristor</a:t>
            </a:r>
            <a:r>
              <a:rPr lang="en-US" sz="2100" dirty="0"/>
              <a:t> Spiking</a:t>
            </a:r>
          </a:p>
          <a:p>
            <a:pPr algn="ctr"/>
            <a:r>
              <a:rPr lang="en-US" dirty="0"/>
              <a:t>emulates signals </a:t>
            </a:r>
          </a:p>
          <a:p>
            <a:pPr algn="ctr"/>
            <a:r>
              <a:rPr lang="en-US" dirty="0"/>
              <a:t>seen in brains</a:t>
            </a:r>
          </a:p>
        </p:txBody>
      </p:sp>
      <p:sp>
        <p:nvSpPr>
          <p:cNvPr id="19460" name="TextBox 3"/>
          <p:cNvSpPr txBox="1">
            <a:spLocks noChangeArrowheads="1"/>
          </p:cNvSpPr>
          <p:nvPr/>
        </p:nvSpPr>
        <p:spPr bwMode="auto">
          <a:xfrm>
            <a:off x="4972051" y="1314451"/>
            <a:ext cx="1880643" cy="600164"/>
          </a:xfrm>
          <a:prstGeom prst="rect">
            <a:avLst/>
          </a:prstGeom>
          <a:noFill/>
          <a:ln w="9525">
            <a:noFill/>
            <a:miter lim="800000"/>
            <a:headEnd/>
            <a:tailEnd/>
          </a:ln>
        </p:spPr>
        <p:txBody>
          <a:bodyPr wrap="none">
            <a:spAutoFit/>
          </a:bodyPr>
          <a:lstStyle/>
          <a:p>
            <a:r>
              <a:rPr lang="en-US"/>
              <a:t>“Regular Spiking”</a:t>
            </a:r>
          </a:p>
          <a:p>
            <a:r>
              <a:rPr lang="en-US" sz="1500"/>
              <a:t>C</a:t>
            </a:r>
            <a:r>
              <a:rPr lang="en-US" sz="1500" baseline="-25000"/>
              <a:t>1</a:t>
            </a:r>
            <a:r>
              <a:rPr lang="en-US" sz="1500"/>
              <a:t>=5.1 nF, C</a:t>
            </a:r>
            <a:r>
              <a:rPr lang="en-US" sz="1500" baseline="-25000"/>
              <a:t>2</a:t>
            </a:r>
            <a:r>
              <a:rPr lang="en-US" sz="1500"/>
              <a:t>=0.75 nF</a:t>
            </a:r>
          </a:p>
        </p:txBody>
      </p:sp>
      <p:sp>
        <p:nvSpPr>
          <p:cNvPr id="19461" name="TextBox 5"/>
          <p:cNvSpPr txBox="1">
            <a:spLocks noChangeArrowheads="1"/>
          </p:cNvSpPr>
          <p:nvPr/>
        </p:nvSpPr>
        <p:spPr bwMode="auto">
          <a:xfrm>
            <a:off x="4972052" y="4000501"/>
            <a:ext cx="1778051" cy="600164"/>
          </a:xfrm>
          <a:prstGeom prst="rect">
            <a:avLst/>
          </a:prstGeom>
          <a:noFill/>
          <a:ln w="9525">
            <a:noFill/>
            <a:miter lim="800000"/>
            <a:headEnd/>
            <a:tailEnd/>
          </a:ln>
        </p:spPr>
        <p:txBody>
          <a:bodyPr wrap="none">
            <a:spAutoFit/>
          </a:bodyPr>
          <a:lstStyle/>
          <a:p>
            <a:r>
              <a:rPr lang="en-US"/>
              <a:t>“Fast Spiking”</a:t>
            </a:r>
          </a:p>
          <a:p>
            <a:r>
              <a:rPr lang="en-US" sz="1500"/>
              <a:t>C</a:t>
            </a:r>
            <a:r>
              <a:rPr lang="en-US" sz="1500" baseline="-25000"/>
              <a:t>1</a:t>
            </a:r>
            <a:r>
              <a:rPr lang="en-US" sz="1500"/>
              <a:t>=1.6 nF, C</a:t>
            </a:r>
            <a:r>
              <a:rPr lang="en-US" sz="1500" baseline="-25000"/>
              <a:t>2</a:t>
            </a:r>
            <a:r>
              <a:rPr lang="en-US" sz="1500"/>
              <a:t>=0.5 nF</a:t>
            </a:r>
          </a:p>
        </p:txBody>
      </p:sp>
      <p:sp>
        <p:nvSpPr>
          <p:cNvPr id="19462" name="TextBox 6"/>
          <p:cNvSpPr txBox="1">
            <a:spLocks noChangeArrowheads="1"/>
          </p:cNvSpPr>
          <p:nvPr/>
        </p:nvSpPr>
        <p:spPr bwMode="auto">
          <a:xfrm>
            <a:off x="4972052" y="2514601"/>
            <a:ext cx="1931939" cy="600164"/>
          </a:xfrm>
          <a:prstGeom prst="rect">
            <a:avLst/>
          </a:prstGeom>
          <a:noFill/>
          <a:ln w="9525">
            <a:noFill/>
            <a:miter lim="800000"/>
            <a:headEnd/>
            <a:tailEnd/>
          </a:ln>
        </p:spPr>
        <p:txBody>
          <a:bodyPr wrap="none">
            <a:spAutoFit/>
          </a:bodyPr>
          <a:lstStyle/>
          <a:p>
            <a:r>
              <a:rPr lang="en-US"/>
              <a:t>“Chattering”</a:t>
            </a:r>
          </a:p>
          <a:p>
            <a:r>
              <a:rPr lang="en-US" sz="1500"/>
              <a:t>C</a:t>
            </a:r>
            <a:r>
              <a:rPr lang="en-US" sz="1500" baseline="-25000"/>
              <a:t>1</a:t>
            </a:r>
            <a:r>
              <a:rPr lang="en-US" sz="1500"/>
              <a:t> = 5.1 nF, C</a:t>
            </a:r>
            <a:r>
              <a:rPr lang="en-US" sz="1500" baseline="-25000"/>
              <a:t>2</a:t>
            </a:r>
            <a:r>
              <a:rPr lang="en-US" sz="1500"/>
              <a:t> = 0.5 nF</a:t>
            </a:r>
          </a:p>
        </p:txBody>
      </p:sp>
      <p:sp>
        <p:nvSpPr>
          <p:cNvPr id="2" name="TextBox 1"/>
          <p:cNvSpPr txBox="1"/>
          <p:nvPr/>
        </p:nvSpPr>
        <p:spPr>
          <a:xfrm flipH="1">
            <a:off x="6782064" y="3373107"/>
            <a:ext cx="2361936" cy="1354217"/>
          </a:xfrm>
          <a:prstGeom prst="rect">
            <a:avLst/>
          </a:prstGeom>
          <a:noFill/>
        </p:spPr>
        <p:txBody>
          <a:bodyPr wrap="square" rtlCol="0">
            <a:spAutoFit/>
          </a:bodyPr>
          <a:lstStyle/>
          <a:p>
            <a:pPr defTabSz="430202">
              <a:spcAft>
                <a:spcPts val="400"/>
              </a:spcAft>
              <a:buSzPct val="100000"/>
            </a:pPr>
            <a:r>
              <a:rPr lang="en-US" dirty="0" smtClean="0">
                <a:solidFill>
                  <a:srgbClr val="FF0000"/>
                </a:solidFill>
                <a:latin typeface="HP Simplified" pitchFamily="34" charset="0"/>
                <a:cs typeface="HP Simplified" pitchFamily="34" charset="0"/>
              </a:rPr>
              <a:t>Compared to brain</a:t>
            </a:r>
          </a:p>
          <a:p>
            <a:pPr defTabSz="430202">
              <a:spcAft>
                <a:spcPts val="400"/>
              </a:spcAft>
              <a:buSzPct val="100000"/>
            </a:pPr>
            <a:r>
              <a:rPr lang="en-US" dirty="0" smtClean="0">
                <a:solidFill>
                  <a:srgbClr val="FF0000"/>
                </a:solidFill>
                <a:latin typeface="HP Simplified" pitchFamily="34" charset="0"/>
                <a:cs typeface="HP Simplified" pitchFamily="34" charset="0"/>
              </a:rPr>
              <a:t>500x </a:t>
            </a:r>
            <a:r>
              <a:rPr lang="en-US" dirty="0">
                <a:solidFill>
                  <a:srgbClr val="FF0000"/>
                </a:solidFill>
                <a:latin typeface="HP Simplified" pitchFamily="34" charset="0"/>
                <a:cs typeface="HP Simplified" pitchFamily="34" charset="0"/>
              </a:rPr>
              <a:t>frequency</a:t>
            </a:r>
          </a:p>
          <a:p>
            <a:pPr defTabSz="430202">
              <a:spcAft>
                <a:spcPts val="400"/>
              </a:spcAft>
              <a:buSzPct val="100000"/>
            </a:pPr>
            <a:r>
              <a:rPr lang="en-US" dirty="0">
                <a:solidFill>
                  <a:srgbClr val="FF0000"/>
                </a:solidFill>
                <a:latin typeface="HP Simplified" pitchFamily="34" charset="0"/>
                <a:cs typeface="HP Simplified" pitchFamily="34" charset="0"/>
              </a:rPr>
              <a:t>4x V amplitude</a:t>
            </a:r>
          </a:p>
          <a:p>
            <a:pPr defTabSz="430202">
              <a:spcAft>
                <a:spcPts val="400"/>
              </a:spcAft>
              <a:buSzPct val="100000"/>
            </a:pPr>
            <a:r>
              <a:rPr lang="en-US" dirty="0">
                <a:solidFill>
                  <a:srgbClr val="FF0000"/>
                </a:solidFill>
                <a:latin typeface="HP Simplified" pitchFamily="34" charset="0"/>
                <a:cs typeface="HP Simplified" pitchFamily="34" charset="0"/>
              </a:rPr>
              <a:t>1 % of energy/spike</a:t>
            </a:r>
          </a:p>
        </p:txBody>
      </p:sp>
    </p:spTree>
    <p:extLst>
      <p:ext uri="{BB962C8B-B14F-4D97-AF65-F5344CB8AC3E}">
        <p14:creationId xmlns:p14="http://schemas.microsoft.com/office/powerpoint/2010/main" val="26704994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 y="235064"/>
            <a:ext cx="9052560" cy="430887"/>
          </a:xfrm>
        </p:spPr>
        <p:txBody>
          <a:bodyPr/>
          <a:lstStyle/>
          <a:p>
            <a:r>
              <a:rPr lang="en-US" dirty="0" smtClean="0"/>
              <a:t>Drove our research into phase transition materials/devices</a:t>
            </a:r>
            <a:endParaRPr lang="en-US" dirty="0"/>
          </a:p>
        </p:txBody>
      </p:sp>
      <p:pic>
        <p:nvPicPr>
          <p:cNvPr id="141314" name="Picture 5" descr="C:\Users\kumarsuh\Desktop\Peierls-electronic\Figures 7\2.jpg"/>
          <p:cNvPicPr>
            <a:picLocks noChangeAspect="1" noChangeArrowheads="1"/>
          </p:cNvPicPr>
          <p:nvPr/>
        </p:nvPicPr>
        <p:blipFill rotWithShape="1">
          <a:blip r:embed="rId2">
            <a:extLst>
              <a:ext uri="{28A0092B-C50C-407E-A947-70E740481C1C}">
                <a14:useLocalDpi xmlns:a14="http://schemas.microsoft.com/office/drawing/2010/main" val="0"/>
              </a:ext>
            </a:extLst>
          </a:blip>
          <a:srcRect t="41377"/>
          <a:stretch/>
        </p:blipFill>
        <p:spPr bwMode="auto">
          <a:xfrm>
            <a:off x="4758361" y="1317801"/>
            <a:ext cx="3883222" cy="33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Picture 11" descr="C:\Users\suhas\Desktop\HP Laptop\Kumarsuh Desktop\Peierls-electronic\Figures 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858" y="1317801"/>
            <a:ext cx="4167343" cy="24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176851" y="744134"/>
            <a:ext cx="8205512" cy="369332"/>
          </a:xfrm>
          <a:prstGeom prst="rect">
            <a:avLst/>
          </a:prstGeom>
          <a:noFill/>
        </p:spPr>
        <p:txBody>
          <a:bodyPr wrap="square" rtlCol="0">
            <a:spAutoFit/>
          </a:bodyPr>
          <a:lstStyle/>
          <a:p>
            <a:r>
              <a:rPr lang="en-US" dirty="0"/>
              <a:t>In VO</a:t>
            </a:r>
            <a:r>
              <a:rPr lang="en-US" baseline="-25000" dirty="0"/>
              <a:t>2</a:t>
            </a:r>
            <a:r>
              <a:rPr lang="en-US" dirty="0"/>
              <a:t>, local heating drives Mott-</a:t>
            </a:r>
            <a:r>
              <a:rPr lang="en-US" dirty="0" err="1"/>
              <a:t>Peierls</a:t>
            </a:r>
            <a:r>
              <a:rPr lang="en-US" dirty="0"/>
              <a:t> </a:t>
            </a:r>
            <a:r>
              <a:rPr lang="en-US" dirty="0" smtClean="0"/>
              <a:t>transition = locally active </a:t>
            </a:r>
            <a:r>
              <a:rPr lang="en-US" dirty="0" err="1" smtClean="0"/>
              <a:t>memristor</a:t>
            </a:r>
            <a:endParaRPr lang="en-US" dirty="0"/>
          </a:p>
        </p:txBody>
      </p:sp>
      <p:sp>
        <p:nvSpPr>
          <p:cNvPr id="13" name="TextBox 12"/>
          <p:cNvSpPr txBox="1"/>
          <p:nvPr/>
        </p:nvSpPr>
        <p:spPr>
          <a:xfrm>
            <a:off x="234493" y="3558198"/>
            <a:ext cx="4368800" cy="1169551"/>
          </a:xfrm>
          <a:prstGeom prst="rect">
            <a:avLst/>
          </a:prstGeom>
          <a:noFill/>
        </p:spPr>
        <p:txBody>
          <a:bodyPr wrap="square" rtlCol="0">
            <a:spAutoFit/>
          </a:bodyPr>
          <a:lstStyle/>
          <a:p>
            <a:r>
              <a:rPr lang="en-US" sz="1350" dirty="0" smtClean="0"/>
              <a:t>Identified two unknown metastable phases!</a:t>
            </a:r>
          </a:p>
          <a:p>
            <a:r>
              <a:rPr lang="en-US" sz="1350" dirty="0" smtClean="0"/>
              <a:t>X-ray </a:t>
            </a:r>
            <a:r>
              <a:rPr lang="en-US" sz="1350" dirty="0"/>
              <a:t>structural and electronic mapping </a:t>
            </a:r>
            <a:r>
              <a:rPr lang="en-US" sz="1350" dirty="0" smtClean="0"/>
              <a:t>shows </a:t>
            </a:r>
            <a:r>
              <a:rPr lang="en-US" sz="1350" dirty="0"/>
              <a:t>the </a:t>
            </a:r>
            <a:r>
              <a:rPr lang="en-US" sz="1350" dirty="0" smtClean="0"/>
              <a:t>Mott and </a:t>
            </a:r>
            <a:r>
              <a:rPr lang="en-US" sz="1350" dirty="0" err="1" smtClean="0"/>
              <a:t>Peierls</a:t>
            </a:r>
            <a:r>
              <a:rPr lang="en-US" sz="1350" dirty="0" smtClean="0"/>
              <a:t> </a:t>
            </a:r>
            <a:r>
              <a:rPr lang="en-US" sz="1350" dirty="0"/>
              <a:t>transitions are not </a:t>
            </a:r>
            <a:r>
              <a:rPr lang="en-US" sz="1350" dirty="0" smtClean="0"/>
              <a:t>simultaneous</a:t>
            </a:r>
          </a:p>
          <a:p>
            <a:endParaRPr lang="en-US" sz="1350" dirty="0" smtClean="0"/>
          </a:p>
          <a:p>
            <a:r>
              <a:rPr lang="en-US" sz="1600" i="1" dirty="0" smtClean="0"/>
              <a:t>S. Kumar, et al., Advanced Materials, </a:t>
            </a:r>
            <a:r>
              <a:rPr lang="en-US" sz="1600" dirty="0" smtClean="0"/>
              <a:t>(2014)</a:t>
            </a:r>
            <a:endParaRPr lang="en-US" sz="1600" dirty="0"/>
          </a:p>
        </p:txBody>
      </p:sp>
      <p:sp>
        <p:nvSpPr>
          <p:cNvPr id="2" name="TextBox 1"/>
          <p:cNvSpPr txBox="1"/>
          <p:nvPr/>
        </p:nvSpPr>
        <p:spPr>
          <a:xfrm>
            <a:off x="275858" y="3177035"/>
            <a:ext cx="1517301" cy="276999"/>
          </a:xfrm>
          <a:prstGeom prst="rect">
            <a:avLst/>
          </a:prstGeom>
          <a:noFill/>
        </p:spPr>
        <p:txBody>
          <a:bodyPr wrap="square" rtlCol="0">
            <a:spAutoFit/>
          </a:bodyPr>
          <a:lstStyle/>
          <a:p>
            <a:pPr marL="0" defTabSz="430213">
              <a:spcAft>
                <a:spcPts val="400"/>
              </a:spcAft>
              <a:buSzPct val="100000"/>
            </a:pPr>
            <a:r>
              <a:rPr lang="en-US" sz="1200" dirty="0" smtClean="0">
                <a:solidFill>
                  <a:srgbClr val="000000"/>
                </a:solidFill>
                <a:latin typeface="HP Simplified" pitchFamily="34" charset="0"/>
                <a:cs typeface="HP Simplified" pitchFamily="34" charset="0"/>
              </a:rPr>
              <a:t>Measure T also!</a:t>
            </a:r>
          </a:p>
        </p:txBody>
      </p:sp>
    </p:spTree>
    <p:extLst>
      <p:ext uri="{BB962C8B-B14F-4D97-AF65-F5344CB8AC3E}">
        <p14:creationId xmlns:p14="http://schemas.microsoft.com/office/powerpoint/2010/main" val="10022236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p:cNvSpPr txBox="1"/>
          <p:nvPr/>
        </p:nvSpPr>
        <p:spPr>
          <a:xfrm>
            <a:off x="551666" y="4290922"/>
            <a:ext cx="7093143" cy="507831"/>
          </a:xfrm>
          <a:prstGeom prst="rect">
            <a:avLst/>
          </a:prstGeom>
          <a:noFill/>
        </p:spPr>
        <p:txBody>
          <a:bodyPr wrap="square" rtlCol="0">
            <a:spAutoFit/>
          </a:bodyPr>
          <a:lstStyle/>
          <a:p>
            <a:r>
              <a:rPr lang="en-US" sz="1350" dirty="0">
                <a:solidFill>
                  <a:srgbClr val="FF0000"/>
                </a:solidFill>
                <a:latin typeface="HP Simplified" panose="020B0604020204020204" pitchFamily="34" charset="0"/>
              </a:rPr>
              <a:t>Dark field </a:t>
            </a:r>
            <a:r>
              <a:rPr lang="en-US" sz="1350" dirty="0">
                <a:latin typeface="HP Simplified" panose="020B0604020204020204" pitchFamily="34" charset="0"/>
              </a:rPr>
              <a:t>cross-sectional TEM image of </a:t>
            </a:r>
            <a:r>
              <a:rPr lang="en-US" sz="1350" dirty="0" err="1" smtClean="0">
                <a:latin typeface="HP Simplified" panose="020B0604020204020204" pitchFamily="34" charset="0"/>
              </a:rPr>
              <a:t>NbO</a:t>
            </a:r>
            <a:r>
              <a:rPr lang="en-US" sz="1350" baseline="-25000" dirty="0" err="1" smtClean="0">
                <a:latin typeface="HP Simplified" panose="020B0604020204020204" pitchFamily="34" charset="0"/>
              </a:rPr>
              <a:t>x</a:t>
            </a:r>
            <a:r>
              <a:rPr lang="en-US" sz="1350" dirty="0" smtClean="0">
                <a:latin typeface="HP Simplified" panose="020B0604020204020204" pitchFamily="34" charset="0"/>
              </a:rPr>
              <a:t> </a:t>
            </a:r>
            <a:r>
              <a:rPr lang="en-US" sz="1350" dirty="0" err="1">
                <a:latin typeface="HP Simplified" panose="020B0604020204020204" pitchFamily="34" charset="0"/>
              </a:rPr>
              <a:t>memristor</a:t>
            </a:r>
            <a:r>
              <a:rPr lang="en-US" sz="1350" dirty="0">
                <a:latin typeface="HP Simplified" panose="020B0604020204020204" pitchFamily="34" charset="0"/>
              </a:rPr>
              <a:t>.  The heated region is thermally connected to </a:t>
            </a:r>
            <a:r>
              <a:rPr lang="en-US" sz="1350" dirty="0" err="1">
                <a:latin typeface="HP Simplified" panose="020B0604020204020204" pitchFamily="34" charset="0"/>
              </a:rPr>
              <a:t>T</a:t>
            </a:r>
            <a:r>
              <a:rPr lang="en-US" sz="1350" baseline="-25000" dirty="0" err="1">
                <a:latin typeface="HP Simplified" panose="020B0604020204020204" pitchFamily="34" charset="0"/>
              </a:rPr>
              <a:t>amb</a:t>
            </a:r>
            <a:r>
              <a:rPr lang="en-US" sz="1350" dirty="0">
                <a:latin typeface="HP Simplified" panose="020B0604020204020204" pitchFamily="34" charset="0"/>
              </a:rPr>
              <a:t> through the effective thermal resistance, </a:t>
            </a:r>
            <a:r>
              <a:rPr lang="en-US" sz="1350" dirty="0" err="1">
                <a:latin typeface="HP Simplified" panose="020B0604020204020204" pitchFamily="34" charset="0"/>
              </a:rPr>
              <a:t>R</a:t>
            </a:r>
            <a:r>
              <a:rPr lang="en-US" sz="1350" baseline="-25000" dirty="0" err="1">
                <a:latin typeface="HP Simplified" panose="020B0604020204020204" pitchFamily="34" charset="0"/>
              </a:rPr>
              <a:t>th</a:t>
            </a:r>
            <a:r>
              <a:rPr lang="en-US" sz="1350" dirty="0">
                <a:latin typeface="HP Simplified" panose="020B0604020204020204" pitchFamily="34" charset="0"/>
              </a:rPr>
              <a:t>, and thermal capacitance, </a:t>
            </a:r>
            <a:r>
              <a:rPr lang="en-US" sz="1350" dirty="0" err="1" smtClean="0">
                <a:latin typeface="HP Simplified" panose="020B0604020204020204" pitchFamily="34" charset="0"/>
              </a:rPr>
              <a:t>C</a:t>
            </a:r>
            <a:r>
              <a:rPr lang="en-US" sz="1350" baseline="-25000" dirty="0" err="1" smtClean="0">
                <a:latin typeface="HP Simplified" panose="020B0604020204020204" pitchFamily="34" charset="0"/>
              </a:rPr>
              <a:t>th</a:t>
            </a:r>
            <a:r>
              <a:rPr lang="en-US" sz="1350" dirty="0">
                <a:latin typeface="HP Simplified" panose="020B0604020204020204" pitchFamily="34" charset="0"/>
              </a:rPr>
              <a:t>.</a:t>
            </a:r>
            <a:endParaRPr lang="en-US" sz="1350" dirty="0">
              <a:latin typeface="HP Simplified" panose="020B0604020204020204" pitchFamily="34" charset="0"/>
            </a:endParaRPr>
          </a:p>
        </p:txBody>
      </p:sp>
      <p:sp>
        <p:nvSpPr>
          <p:cNvPr id="2" name="TextBox 1"/>
          <p:cNvSpPr txBox="1"/>
          <p:nvPr/>
        </p:nvSpPr>
        <p:spPr>
          <a:xfrm>
            <a:off x="389556" y="-44729"/>
            <a:ext cx="8591106" cy="523220"/>
          </a:xfrm>
          <a:prstGeom prst="rect">
            <a:avLst/>
          </a:prstGeom>
          <a:noFill/>
        </p:spPr>
        <p:txBody>
          <a:bodyPr wrap="square" rtlCol="0">
            <a:spAutoFit/>
          </a:bodyPr>
          <a:lstStyle/>
          <a:p>
            <a:pPr defTabSz="430202">
              <a:spcAft>
                <a:spcPts val="400"/>
              </a:spcAft>
              <a:buSzPct val="100000"/>
            </a:pPr>
            <a:r>
              <a:rPr lang="en-US" sz="2800" dirty="0">
                <a:solidFill>
                  <a:srgbClr val="000000"/>
                </a:solidFill>
                <a:latin typeface="HP Simplified" pitchFamily="34" charset="0"/>
                <a:cs typeface="HP Simplified" pitchFamily="34" charset="0"/>
              </a:rPr>
              <a:t>Integrated Mott </a:t>
            </a:r>
            <a:r>
              <a:rPr lang="en-US" sz="2800" dirty="0" err="1">
                <a:solidFill>
                  <a:srgbClr val="000000"/>
                </a:solidFill>
                <a:latin typeface="HP Simplified" pitchFamily="34" charset="0"/>
                <a:cs typeface="HP Simplified" pitchFamily="34" charset="0"/>
              </a:rPr>
              <a:t>memristors</a:t>
            </a:r>
            <a:r>
              <a:rPr lang="en-US" sz="2800" dirty="0">
                <a:solidFill>
                  <a:srgbClr val="000000"/>
                </a:solidFill>
                <a:latin typeface="HP Simplified" pitchFamily="34" charset="0"/>
                <a:cs typeface="HP Simplified" pitchFamily="34" charset="0"/>
              </a:rPr>
              <a:t> – thermoelectric design</a:t>
            </a:r>
          </a:p>
        </p:txBody>
      </p:sp>
      <p:sp>
        <p:nvSpPr>
          <p:cNvPr id="3" name="TextBox 2"/>
          <p:cNvSpPr txBox="1"/>
          <p:nvPr/>
        </p:nvSpPr>
        <p:spPr>
          <a:xfrm>
            <a:off x="6923047" y="1662221"/>
            <a:ext cx="2081019" cy="2349361"/>
          </a:xfrm>
          <a:prstGeom prst="rect">
            <a:avLst/>
          </a:prstGeom>
          <a:noFill/>
        </p:spPr>
        <p:txBody>
          <a:bodyPr wrap="square" rtlCol="0">
            <a:spAutoFit/>
          </a:bodyPr>
          <a:lstStyle/>
          <a:p>
            <a:pPr defTabSz="430202">
              <a:spcAft>
                <a:spcPts val="400"/>
              </a:spcAft>
              <a:buSzPct val="100000"/>
            </a:pPr>
            <a:r>
              <a:rPr lang="en-US" sz="2000" dirty="0" err="1">
                <a:latin typeface="HP Simplified" panose="020B0604020204020204" pitchFamily="34" charset="0"/>
              </a:rPr>
              <a:t>R</a:t>
            </a:r>
            <a:r>
              <a:rPr lang="en-US" sz="2000" baseline="-25000" dirty="0" err="1">
                <a:latin typeface="HP Simplified" panose="020B0604020204020204" pitchFamily="34" charset="0"/>
              </a:rPr>
              <a:t>th</a:t>
            </a:r>
            <a:r>
              <a:rPr lang="en-US" sz="2000" dirty="0" err="1">
                <a:latin typeface="HP Simplified" panose="020B0604020204020204" pitchFamily="34" charset="0"/>
              </a:rPr>
              <a:t>C</a:t>
            </a:r>
            <a:r>
              <a:rPr lang="en-US" sz="2000" baseline="-25000" dirty="0" err="1">
                <a:latin typeface="HP Simplified" panose="020B0604020204020204" pitchFamily="34" charset="0"/>
              </a:rPr>
              <a:t>th</a:t>
            </a:r>
            <a:r>
              <a:rPr lang="en-US" sz="2000" dirty="0">
                <a:latin typeface="HP Simplified" panose="020B0604020204020204" pitchFamily="34" charset="0"/>
              </a:rPr>
              <a:t> ≤ 0.1 ns</a:t>
            </a:r>
          </a:p>
          <a:p>
            <a:pPr defTabSz="430202">
              <a:spcAft>
                <a:spcPts val="400"/>
              </a:spcAft>
              <a:buSzPct val="100000"/>
            </a:pPr>
            <a:r>
              <a:rPr lang="en-US" sz="2000" dirty="0" err="1"/>
              <a:t>R</a:t>
            </a:r>
            <a:r>
              <a:rPr lang="en-US" sz="2000" baseline="-25000" dirty="0" err="1"/>
              <a:t>th</a:t>
            </a:r>
            <a:r>
              <a:rPr lang="en-US" sz="2000" baseline="-25000" dirty="0"/>
              <a:t> </a:t>
            </a:r>
            <a:r>
              <a:rPr lang="en-US" sz="2000" dirty="0">
                <a:latin typeface="HP Simplified" panose="020B0604020204020204" pitchFamily="34" charset="0"/>
              </a:rPr>
              <a:t>≥</a:t>
            </a:r>
            <a:r>
              <a:rPr lang="en-US" sz="2000" dirty="0"/>
              <a:t> 10</a:t>
            </a:r>
            <a:r>
              <a:rPr lang="en-US" sz="2000" baseline="30000" dirty="0"/>
              <a:t>6</a:t>
            </a:r>
            <a:r>
              <a:rPr lang="en-US" sz="2000" dirty="0"/>
              <a:t> K/W </a:t>
            </a:r>
          </a:p>
          <a:p>
            <a:r>
              <a:rPr lang="en-US" sz="2000" dirty="0" err="1"/>
              <a:t>C</a:t>
            </a:r>
            <a:r>
              <a:rPr lang="en-US" sz="2000" baseline="-25000" dirty="0" err="1"/>
              <a:t>th</a:t>
            </a:r>
            <a:r>
              <a:rPr lang="en-US" sz="2000" baseline="-25000" dirty="0"/>
              <a:t> </a:t>
            </a:r>
            <a:r>
              <a:rPr lang="en-US" sz="2000" dirty="0">
                <a:latin typeface="HP Simplified" panose="020B0604020204020204" pitchFamily="34" charset="0"/>
              </a:rPr>
              <a:t>≤</a:t>
            </a:r>
            <a:r>
              <a:rPr lang="en-US" sz="2000" dirty="0"/>
              <a:t> 10</a:t>
            </a:r>
            <a:r>
              <a:rPr lang="en-US" sz="2000" baseline="30000" dirty="0"/>
              <a:t>-16</a:t>
            </a:r>
            <a:r>
              <a:rPr lang="en-US" sz="2000" dirty="0"/>
              <a:t> </a:t>
            </a:r>
            <a:r>
              <a:rPr lang="en-US" sz="2000" dirty="0" smtClean="0"/>
              <a:t>J/K</a:t>
            </a:r>
          </a:p>
          <a:p>
            <a:endParaRPr lang="en-US" sz="2000" dirty="0"/>
          </a:p>
          <a:p>
            <a:r>
              <a:rPr lang="en-US" sz="2000" dirty="0" smtClean="0"/>
              <a:t>10x faster</a:t>
            </a:r>
          </a:p>
          <a:p>
            <a:r>
              <a:rPr lang="en-US" sz="2000" dirty="0" smtClean="0"/>
              <a:t>0.1x energy</a:t>
            </a:r>
          </a:p>
          <a:p>
            <a:r>
              <a:rPr lang="en-US" sz="2000" dirty="0" smtClean="0"/>
              <a:t>of previous device </a:t>
            </a:r>
            <a:endParaRPr lang="en-US" sz="2000" dirty="0"/>
          </a:p>
        </p:txBody>
      </p:sp>
      <p:sp>
        <p:nvSpPr>
          <p:cNvPr id="15" name="TextBox 14"/>
          <p:cNvSpPr txBox="1"/>
          <p:nvPr/>
        </p:nvSpPr>
        <p:spPr>
          <a:xfrm>
            <a:off x="1025470" y="2410131"/>
            <a:ext cx="381195" cy="369332"/>
          </a:xfrm>
          <a:prstGeom prst="rect">
            <a:avLst/>
          </a:prstGeom>
          <a:noFill/>
        </p:spPr>
        <p:txBody>
          <a:bodyPr wrap="square" rtlCol="0">
            <a:spAutoFit/>
          </a:bodyPr>
          <a:lstStyle/>
          <a:p>
            <a:pPr defTabSz="430202">
              <a:spcAft>
                <a:spcPts val="400"/>
              </a:spcAft>
              <a:buSzPct val="100000"/>
            </a:pPr>
            <a:r>
              <a:rPr lang="en-US" b="1" dirty="0">
                <a:solidFill>
                  <a:srgbClr val="000000"/>
                </a:solidFill>
                <a:latin typeface="HP Simplified" pitchFamily="34" charset="0"/>
                <a:cs typeface="HP Simplified" pitchFamily="34" charset="0"/>
              </a:rPr>
              <a:t>C</a:t>
            </a:r>
            <a:r>
              <a:rPr lang="en-US" b="1" baseline="-25000" dirty="0">
                <a:solidFill>
                  <a:srgbClr val="000000"/>
                </a:solidFill>
                <a:latin typeface="HP Simplified" pitchFamily="34" charset="0"/>
                <a:cs typeface="HP Simplified" pitchFamily="34" charset="0"/>
              </a:rPr>
              <a:t>e</a:t>
            </a:r>
          </a:p>
        </p:txBody>
      </p:sp>
      <p:grpSp>
        <p:nvGrpSpPr>
          <p:cNvPr id="5" name="Group 4"/>
          <p:cNvGrpSpPr/>
          <p:nvPr/>
        </p:nvGrpSpPr>
        <p:grpSpPr>
          <a:xfrm>
            <a:off x="190973" y="549971"/>
            <a:ext cx="6648331" cy="3664293"/>
            <a:chOff x="483369" y="612037"/>
            <a:chExt cx="6648331" cy="3664293"/>
          </a:xfrm>
        </p:grpSpPr>
        <p:grpSp>
          <p:nvGrpSpPr>
            <p:cNvPr id="4" name="Group 3"/>
            <p:cNvGrpSpPr/>
            <p:nvPr/>
          </p:nvGrpSpPr>
          <p:grpSpPr>
            <a:xfrm>
              <a:off x="483369" y="612037"/>
              <a:ext cx="6648331" cy="3664293"/>
              <a:chOff x="480521" y="611045"/>
              <a:chExt cx="6648331" cy="3664293"/>
            </a:xfrm>
          </p:grpSpPr>
          <p:pic>
            <p:nvPicPr>
              <p:cNvPr id="37" name="Picture 36"/>
              <p:cNvPicPr>
                <a:picLocks noChangeAspect="1"/>
              </p:cNvPicPr>
              <p:nvPr/>
            </p:nvPicPr>
            <p:blipFill rotWithShape="1">
              <a:blip r:embed="rId2"/>
              <a:srcRect l="43906" t="32155" r="48954" b="47232"/>
              <a:stretch/>
            </p:blipFill>
            <p:spPr>
              <a:xfrm>
                <a:off x="480521" y="1281165"/>
                <a:ext cx="876301" cy="2682252"/>
              </a:xfrm>
              <a:prstGeom prst="rect">
                <a:avLst/>
              </a:prstGeom>
              <a:noFill/>
            </p:spPr>
          </p:pic>
          <p:grpSp>
            <p:nvGrpSpPr>
              <p:cNvPr id="88" name="Group 87"/>
              <p:cNvGrpSpPr/>
              <p:nvPr/>
            </p:nvGrpSpPr>
            <p:grpSpPr>
              <a:xfrm>
                <a:off x="1101898" y="611045"/>
                <a:ext cx="6026954" cy="3664293"/>
                <a:chOff x="2517058" y="1580039"/>
                <a:chExt cx="6357384" cy="3631082"/>
              </a:xfrm>
            </p:grpSpPr>
            <p:pic>
              <p:nvPicPr>
                <p:cNvPr id="89" name="C:\Users\zhanjiam\Desktop\2014 HP raw data\Gary Gibson\V6 Corvallis\V6 virgin C36R9 0729\Files\FT1507127-V6-1-C38R9-array4-3-c.tif"/>
                <p:cNvPicPr>
                  <a:picLocks noChangeAspect="1"/>
                </p:cNvPicPr>
                <p:nvPr/>
              </p:nvPicPr>
              <p:blipFill rotWithShape="1">
                <a:blip r:embed="rId3" cstate="print">
                  <a:extLst>
                    <a:ext uri="{28A0092B-C50C-407E-A947-70E740481C1C}">
                      <a14:useLocalDpi xmlns:a14="http://schemas.microsoft.com/office/drawing/2010/main" val="0"/>
                    </a:ext>
                  </a:extLst>
                </a:blip>
                <a:srcRect t="14101"/>
                <a:stretch/>
              </p:blipFill>
              <p:spPr>
                <a:xfrm>
                  <a:off x="2517058" y="1786047"/>
                  <a:ext cx="6357384" cy="3425074"/>
                </a:xfrm>
                <a:prstGeom prst="rect">
                  <a:avLst/>
                </a:prstGeom>
              </p:spPr>
            </p:pic>
            <p:sp>
              <p:nvSpPr>
                <p:cNvPr id="90" name="Title 1"/>
                <p:cNvSpPr txBox="1">
                  <a:spLocks/>
                </p:cNvSpPr>
                <p:nvPr/>
              </p:nvSpPr>
              <p:spPr>
                <a:xfrm>
                  <a:off x="3953326" y="3272106"/>
                  <a:ext cx="902971" cy="47023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a:solidFill>
                        <a:schemeClr val="bg1"/>
                      </a:solidFill>
                      <a:latin typeface="HP Simplified" panose="020B0604020204020204" pitchFamily="34" charset="0"/>
                      <a:cs typeface="Arial" panose="020B0604020202020204" pitchFamily="34" charset="0"/>
                    </a:rPr>
                    <a:t>SiO</a:t>
                  </a:r>
                  <a:r>
                    <a:rPr lang="en-US" sz="1350" baseline="-25000" dirty="0">
                      <a:solidFill>
                        <a:schemeClr val="bg1"/>
                      </a:solidFill>
                      <a:latin typeface="HP Simplified" panose="020B0604020204020204" pitchFamily="34" charset="0"/>
                      <a:cs typeface="Arial" panose="020B0604020202020204" pitchFamily="34" charset="0"/>
                    </a:rPr>
                    <a:t>2</a:t>
                  </a:r>
                </a:p>
              </p:txBody>
            </p:sp>
            <p:sp>
              <p:nvSpPr>
                <p:cNvPr id="91" name="Title 1"/>
                <p:cNvSpPr txBox="1">
                  <a:spLocks/>
                </p:cNvSpPr>
                <p:nvPr/>
              </p:nvSpPr>
              <p:spPr>
                <a:xfrm>
                  <a:off x="4008160" y="4668780"/>
                  <a:ext cx="2174662" cy="47023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a:solidFill>
                        <a:schemeClr val="bg1"/>
                      </a:solidFill>
                      <a:latin typeface="HP Simplified" panose="020B0604020204020204" pitchFamily="34" charset="0"/>
                      <a:cs typeface="Arial" panose="020B0604020202020204" pitchFamily="34" charset="0"/>
                    </a:rPr>
                    <a:t>W bottom electrode</a:t>
                  </a:r>
                </a:p>
              </p:txBody>
            </p:sp>
            <p:sp>
              <p:nvSpPr>
                <p:cNvPr id="92" name="Title 1"/>
                <p:cNvSpPr txBox="1">
                  <a:spLocks/>
                </p:cNvSpPr>
                <p:nvPr/>
              </p:nvSpPr>
              <p:spPr>
                <a:xfrm>
                  <a:off x="3953326" y="4042742"/>
                  <a:ext cx="991579" cy="47023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SiN</a:t>
                  </a:r>
                  <a:r>
                    <a:rPr lang="en-US" sz="1350" baseline="-25000" dirty="0" err="1">
                      <a:solidFill>
                        <a:schemeClr val="bg1"/>
                      </a:solidFill>
                      <a:latin typeface="HP Simplified" panose="020B0604020204020204" pitchFamily="34" charset="0"/>
                      <a:cs typeface="Arial" panose="020B0604020202020204" pitchFamily="34" charset="0"/>
                    </a:rPr>
                    <a:t>x</a:t>
                  </a:r>
                  <a:endParaRPr lang="en-US" sz="1350" baseline="-25000" dirty="0">
                    <a:solidFill>
                      <a:schemeClr val="bg1"/>
                    </a:solidFill>
                    <a:latin typeface="HP Simplified" panose="020B0604020204020204" pitchFamily="34" charset="0"/>
                    <a:cs typeface="Arial" panose="020B0604020202020204" pitchFamily="34" charset="0"/>
                  </a:endParaRPr>
                </a:p>
              </p:txBody>
            </p:sp>
            <p:sp>
              <p:nvSpPr>
                <p:cNvPr id="93" name="Title 1"/>
                <p:cNvSpPr txBox="1">
                  <a:spLocks/>
                </p:cNvSpPr>
                <p:nvPr/>
              </p:nvSpPr>
              <p:spPr>
                <a:xfrm>
                  <a:off x="3758268" y="1796518"/>
                  <a:ext cx="1730590" cy="33740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a:solidFill>
                        <a:schemeClr val="bg1"/>
                      </a:solidFill>
                      <a:latin typeface="HP Simplified" panose="020B0604020204020204" pitchFamily="34" charset="0"/>
                      <a:cs typeface="Arial" panose="020B0604020202020204" pitchFamily="34" charset="0"/>
                    </a:rPr>
                    <a:t>Pt top electrode</a:t>
                  </a:r>
                </a:p>
              </p:txBody>
            </p:sp>
            <p:sp>
              <p:nvSpPr>
                <p:cNvPr id="94" name="Title 1"/>
                <p:cNvSpPr txBox="1">
                  <a:spLocks/>
                </p:cNvSpPr>
                <p:nvPr/>
              </p:nvSpPr>
              <p:spPr>
                <a:xfrm>
                  <a:off x="3864350" y="2316532"/>
                  <a:ext cx="1021360" cy="27721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TiN</a:t>
                  </a:r>
                  <a:endParaRPr lang="en-US" sz="1350" dirty="0">
                    <a:solidFill>
                      <a:schemeClr val="bg1"/>
                    </a:solidFill>
                    <a:latin typeface="HP Simplified" panose="020B0604020204020204" pitchFamily="34" charset="0"/>
                    <a:cs typeface="Arial" panose="020B0604020202020204" pitchFamily="34" charset="0"/>
                  </a:endParaRPr>
                </a:p>
              </p:txBody>
            </p:sp>
            <p:sp>
              <p:nvSpPr>
                <p:cNvPr id="95" name="Title 1"/>
                <p:cNvSpPr txBox="1">
                  <a:spLocks/>
                </p:cNvSpPr>
                <p:nvPr/>
              </p:nvSpPr>
              <p:spPr>
                <a:xfrm>
                  <a:off x="5054036" y="3707943"/>
                  <a:ext cx="1047143" cy="47023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TiN</a:t>
                  </a:r>
                  <a:endParaRPr lang="en-US" sz="1350" dirty="0">
                    <a:solidFill>
                      <a:schemeClr val="bg1"/>
                    </a:solidFill>
                    <a:latin typeface="HP Simplified" panose="020B0604020204020204" pitchFamily="34" charset="0"/>
                    <a:cs typeface="Arial" panose="020B0604020202020204" pitchFamily="34" charset="0"/>
                  </a:endParaRPr>
                </a:p>
                <a:p>
                  <a:pPr algn="ctr"/>
                  <a:r>
                    <a:rPr lang="en-US" sz="1350" dirty="0" err="1">
                      <a:solidFill>
                        <a:schemeClr val="bg1"/>
                      </a:solidFill>
                      <a:latin typeface="HP Simplified" panose="020B0604020204020204" pitchFamily="34" charset="0"/>
                      <a:cs typeface="Arial" panose="020B0604020202020204" pitchFamily="34" charset="0"/>
                    </a:rPr>
                    <a:t>Nanovia</a:t>
                  </a:r>
                  <a:endParaRPr lang="en-US" sz="1350" dirty="0">
                    <a:solidFill>
                      <a:schemeClr val="bg1"/>
                    </a:solidFill>
                    <a:latin typeface="HP Simplified" panose="020B0604020204020204" pitchFamily="34" charset="0"/>
                    <a:cs typeface="Arial" panose="020B0604020202020204" pitchFamily="34" charset="0"/>
                  </a:endParaRPr>
                </a:p>
              </p:txBody>
            </p:sp>
            <p:sp>
              <p:nvSpPr>
                <p:cNvPr id="96" name="Title 1"/>
                <p:cNvSpPr txBox="1">
                  <a:spLocks/>
                </p:cNvSpPr>
                <p:nvPr/>
              </p:nvSpPr>
              <p:spPr>
                <a:xfrm>
                  <a:off x="3923545" y="2636708"/>
                  <a:ext cx="1021360" cy="2772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NbO</a:t>
                  </a:r>
                  <a:r>
                    <a:rPr lang="en-US" sz="1350" baseline="-25000" dirty="0" err="1">
                      <a:solidFill>
                        <a:schemeClr val="bg1"/>
                      </a:solidFill>
                      <a:latin typeface="HP Simplified" panose="020B0604020204020204" pitchFamily="34" charset="0"/>
                      <a:cs typeface="Arial" panose="020B0604020202020204" pitchFamily="34" charset="0"/>
                    </a:rPr>
                    <a:t>x</a:t>
                  </a:r>
                  <a:endParaRPr lang="en-US" sz="1350" baseline="-25000" dirty="0">
                    <a:solidFill>
                      <a:schemeClr val="bg1"/>
                    </a:solidFill>
                    <a:latin typeface="HP Simplified" panose="020B0604020204020204" pitchFamily="34" charset="0"/>
                    <a:cs typeface="Arial" panose="020B0604020202020204" pitchFamily="34" charset="0"/>
                  </a:endParaRPr>
                </a:p>
              </p:txBody>
            </p:sp>
            <p:sp>
              <p:nvSpPr>
                <p:cNvPr id="97" name="Oval 96"/>
                <p:cNvSpPr/>
                <p:nvPr/>
              </p:nvSpPr>
              <p:spPr>
                <a:xfrm>
                  <a:off x="2559864" y="1580039"/>
                  <a:ext cx="5894908" cy="3631082"/>
                </a:xfrm>
                <a:prstGeom prst="ellipse">
                  <a:avLst/>
                </a:prstGeom>
                <a:noFill/>
                <a:ln w="190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P Simplified" panose="020B0604020204020204" pitchFamily="34" charset="0"/>
                  </a:endParaRPr>
                </a:p>
              </p:txBody>
            </p:sp>
            <p:sp>
              <p:nvSpPr>
                <p:cNvPr id="98" name="TextBox 97"/>
                <p:cNvSpPr txBox="1"/>
                <p:nvPr/>
              </p:nvSpPr>
              <p:spPr>
                <a:xfrm>
                  <a:off x="7867197" y="4345438"/>
                  <a:ext cx="532360" cy="320236"/>
                </a:xfrm>
                <a:prstGeom prst="rect">
                  <a:avLst/>
                </a:prstGeom>
                <a:noFill/>
                <a:ln>
                  <a:noFill/>
                  <a:prstDash val="dash"/>
                </a:ln>
              </p:spPr>
              <p:txBody>
                <a:bodyPr wrap="none" rtlCol="0">
                  <a:spAutoFit/>
                </a:bodyPr>
                <a:lstStyle/>
                <a:p>
                  <a:r>
                    <a:rPr lang="en-US" sz="1500" dirty="0" err="1">
                      <a:solidFill>
                        <a:srgbClr val="00B0F0"/>
                      </a:solidFill>
                      <a:latin typeface="HP Simplified" panose="020B0604020204020204" pitchFamily="34" charset="0"/>
                    </a:rPr>
                    <a:t>T</a:t>
                  </a:r>
                  <a:r>
                    <a:rPr lang="en-US" sz="1500" baseline="-25000" dirty="0" err="1">
                      <a:solidFill>
                        <a:srgbClr val="00B0F0"/>
                      </a:solidFill>
                      <a:latin typeface="HP Simplified" panose="020B0604020204020204" pitchFamily="34" charset="0"/>
                    </a:rPr>
                    <a:t>amb</a:t>
                  </a:r>
                  <a:endParaRPr lang="en-US" sz="1500" baseline="-25000" dirty="0">
                    <a:solidFill>
                      <a:srgbClr val="00B0F0"/>
                    </a:solidFill>
                    <a:latin typeface="HP Simplified" panose="020B0604020204020204" pitchFamily="34" charset="0"/>
                  </a:endParaRPr>
                </a:p>
              </p:txBody>
            </p:sp>
            <p:sp>
              <p:nvSpPr>
                <p:cNvPr id="99" name="TextBox 98"/>
                <p:cNvSpPr txBox="1"/>
                <p:nvPr/>
              </p:nvSpPr>
              <p:spPr>
                <a:xfrm>
                  <a:off x="5335205" y="2550169"/>
                  <a:ext cx="384170" cy="320236"/>
                </a:xfrm>
                <a:prstGeom prst="rect">
                  <a:avLst/>
                </a:prstGeom>
                <a:noFill/>
                <a:ln>
                  <a:noFill/>
                  <a:prstDash val="dash"/>
                </a:ln>
              </p:spPr>
              <p:txBody>
                <a:bodyPr wrap="none" rtlCol="0">
                  <a:spAutoFit/>
                </a:bodyPr>
                <a:lstStyle/>
                <a:p>
                  <a:r>
                    <a:rPr lang="en-US" sz="1500" dirty="0">
                      <a:solidFill>
                        <a:srgbClr val="FF0000"/>
                      </a:solidFill>
                      <a:latin typeface="HP Simplified" panose="020B0604020204020204" pitchFamily="34" charset="0"/>
                    </a:rPr>
                    <a:t>T</a:t>
                  </a:r>
                  <a:r>
                    <a:rPr lang="en-US" sz="1500" baseline="-25000" dirty="0">
                      <a:solidFill>
                        <a:srgbClr val="FF0000"/>
                      </a:solidFill>
                      <a:latin typeface="HP Simplified" panose="020B0604020204020204" pitchFamily="34" charset="0"/>
                    </a:rPr>
                    <a:t>N</a:t>
                  </a:r>
                  <a:endParaRPr lang="en-US" sz="1500" baseline="-50000" dirty="0">
                    <a:solidFill>
                      <a:srgbClr val="FF0000"/>
                    </a:solidFill>
                    <a:latin typeface="HP Simplified" panose="020B0604020204020204" pitchFamily="34" charset="0"/>
                  </a:endParaRPr>
                </a:p>
              </p:txBody>
            </p:sp>
            <p:cxnSp>
              <p:nvCxnSpPr>
                <p:cNvPr id="100" name="Straight Connector 99"/>
                <p:cNvCxnSpPr/>
                <p:nvPr/>
              </p:nvCxnSpPr>
              <p:spPr>
                <a:xfrm>
                  <a:off x="6210310" y="2913919"/>
                  <a:ext cx="399468" cy="358186"/>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6787962" y="3234132"/>
                  <a:ext cx="743493" cy="628652"/>
                  <a:chOff x="6634102" y="3220943"/>
                  <a:chExt cx="938272" cy="782733"/>
                </a:xfrm>
              </p:grpSpPr>
              <p:cxnSp>
                <p:nvCxnSpPr>
                  <p:cNvPr id="120" name="Straight Connector 119"/>
                  <p:cNvCxnSpPr/>
                  <p:nvPr/>
                </p:nvCxnSpPr>
                <p:spPr>
                  <a:xfrm flipV="1">
                    <a:off x="6634102" y="3220943"/>
                    <a:ext cx="282531" cy="815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6916634" y="3492500"/>
                    <a:ext cx="309666" cy="3546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7254251" y="3742343"/>
                    <a:ext cx="287604" cy="2860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flipV="1">
                    <a:off x="7535831" y="3735717"/>
                    <a:ext cx="36543" cy="267959"/>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flipV="1">
                    <a:off x="7226300" y="3492502"/>
                    <a:ext cx="27951" cy="28282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6916634" y="3220943"/>
                    <a:ext cx="0" cy="307024"/>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cxnSp>
              <p:nvCxnSpPr>
                <p:cNvPr id="103" name="Straight Connector 102"/>
                <p:cNvCxnSpPr/>
                <p:nvPr/>
              </p:nvCxnSpPr>
              <p:spPr>
                <a:xfrm>
                  <a:off x="7497150" y="4093716"/>
                  <a:ext cx="408337" cy="355322"/>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rot="2431585">
                  <a:off x="7181333" y="3099875"/>
                  <a:ext cx="436588" cy="320236"/>
                </a:xfrm>
                <a:prstGeom prst="rect">
                  <a:avLst/>
                </a:prstGeom>
                <a:noFill/>
                <a:ln>
                  <a:noFill/>
                  <a:prstDash val="solid"/>
                </a:ln>
              </p:spPr>
              <p:txBody>
                <a:bodyPr wrap="none" rtlCol="0">
                  <a:spAutoFit/>
                </a:bodyPr>
                <a:lstStyle/>
                <a:p>
                  <a:r>
                    <a:rPr lang="en-US" sz="1500" b="1" dirty="0" err="1">
                      <a:solidFill>
                        <a:srgbClr val="7030A0"/>
                      </a:solidFill>
                      <a:latin typeface="HP Simplified" panose="020B0604020204020204" pitchFamily="34" charset="0"/>
                    </a:rPr>
                    <a:t>R</a:t>
                  </a:r>
                  <a:r>
                    <a:rPr lang="en-US" sz="1500" b="1" baseline="-25000" dirty="0" err="1">
                      <a:solidFill>
                        <a:srgbClr val="7030A0"/>
                      </a:solidFill>
                      <a:latin typeface="HP Simplified" panose="020B0604020204020204" pitchFamily="34" charset="0"/>
                    </a:rPr>
                    <a:t>th</a:t>
                  </a:r>
                  <a:endParaRPr lang="en-US" sz="1500" b="1" baseline="-25000" dirty="0">
                    <a:solidFill>
                      <a:srgbClr val="7030A0"/>
                    </a:solidFill>
                    <a:latin typeface="HP Simplified" panose="020B0604020204020204" pitchFamily="34" charset="0"/>
                  </a:endParaRPr>
                </a:p>
              </p:txBody>
            </p:sp>
            <p:cxnSp>
              <p:nvCxnSpPr>
                <p:cNvPr id="108" name="Straight Connector 107"/>
                <p:cNvCxnSpPr/>
                <p:nvPr/>
              </p:nvCxnSpPr>
              <p:spPr>
                <a:xfrm flipH="1">
                  <a:off x="6465455" y="3162125"/>
                  <a:ext cx="234171" cy="282097"/>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6465455" y="3444222"/>
                  <a:ext cx="382969" cy="327803"/>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H="1">
                  <a:off x="6788586" y="3697049"/>
                  <a:ext cx="135451" cy="152546"/>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6957868" y="3861044"/>
                  <a:ext cx="426418" cy="364140"/>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H="1">
                  <a:off x="7377595" y="3935727"/>
                  <a:ext cx="250877" cy="292445"/>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rot="2431585">
                  <a:off x="6531967" y="3825072"/>
                  <a:ext cx="419746" cy="320236"/>
                </a:xfrm>
                <a:prstGeom prst="rect">
                  <a:avLst/>
                </a:prstGeom>
                <a:noFill/>
                <a:ln>
                  <a:noFill/>
                  <a:prstDash val="solid"/>
                </a:ln>
              </p:spPr>
              <p:txBody>
                <a:bodyPr wrap="none" rtlCol="0">
                  <a:spAutoFit/>
                </a:bodyPr>
                <a:lstStyle/>
                <a:p>
                  <a:r>
                    <a:rPr lang="en-US" sz="1500" b="1" dirty="0" err="1">
                      <a:solidFill>
                        <a:srgbClr val="7030A0"/>
                      </a:solidFill>
                      <a:latin typeface="HP Simplified" panose="020B0604020204020204" pitchFamily="34" charset="0"/>
                    </a:rPr>
                    <a:t>C</a:t>
                  </a:r>
                  <a:r>
                    <a:rPr lang="en-US" sz="1500" b="1" baseline="-25000" dirty="0" err="1">
                      <a:solidFill>
                        <a:srgbClr val="7030A0"/>
                      </a:solidFill>
                      <a:latin typeface="HP Simplified" panose="020B0604020204020204" pitchFamily="34" charset="0"/>
                    </a:rPr>
                    <a:t>th</a:t>
                  </a:r>
                  <a:endParaRPr lang="en-US" sz="1500" b="1" baseline="-25000" dirty="0">
                    <a:solidFill>
                      <a:srgbClr val="7030A0"/>
                    </a:solidFill>
                    <a:latin typeface="HP Simplified" panose="020B0604020204020204" pitchFamily="34" charset="0"/>
                  </a:endParaRPr>
                </a:p>
              </p:txBody>
            </p:sp>
            <p:sp>
              <p:nvSpPr>
                <p:cNvPr id="116" name="Oval 115"/>
                <p:cNvSpPr/>
                <p:nvPr/>
              </p:nvSpPr>
              <p:spPr>
                <a:xfrm>
                  <a:off x="4856297" y="2570317"/>
                  <a:ext cx="1496268" cy="424420"/>
                </a:xfrm>
                <a:prstGeom prst="ellipse">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P Simplified" panose="020B0604020204020204" pitchFamily="34" charset="0"/>
                  </a:endParaRPr>
                </a:p>
              </p:txBody>
            </p:sp>
            <p:cxnSp>
              <p:nvCxnSpPr>
                <p:cNvPr id="117" name="Straight Connector 116"/>
                <p:cNvCxnSpPr/>
                <p:nvPr/>
              </p:nvCxnSpPr>
              <p:spPr>
                <a:xfrm flipH="1">
                  <a:off x="6893737" y="3779301"/>
                  <a:ext cx="135451" cy="152546"/>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699627" y="3162125"/>
                  <a:ext cx="97127" cy="84680"/>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7531345" y="3858882"/>
                  <a:ext cx="97127" cy="84680"/>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flipV="1">
                <a:off x="844062" y="1723295"/>
                <a:ext cx="257836" cy="5023"/>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126" name="Straight Connector 125"/>
            <p:cNvCxnSpPr/>
            <p:nvPr/>
          </p:nvCxnSpPr>
          <p:spPr>
            <a:xfrm flipV="1">
              <a:off x="844062" y="3386973"/>
              <a:ext cx="257836" cy="5023"/>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1233942" y="2402696"/>
              <a:ext cx="938077" cy="369332"/>
            </a:xfrm>
            <a:prstGeom prst="rect">
              <a:avLst/>
            </a:prstGeom>
          </p:spPr>
          <p:txBody>
            <a:bodyPr wrap="none">
              <a:spAutoFit/>
            </a:bodyPr>
            <a:lstStyle/>
            <a:p>
              <a:r>
                <a:rPr lang="en-US" dirty="0">
                  <a:latin typeface="HP Simplified" panose="020B0604020204020204" pitchFamily="34" charset="0"/>
                </a:rPr>
                <a:t>≤</a:t>
              </a:r>
              <a:r>
                <a:rPr lang="en-US" dirty="0"/>
                <a:t> 0.1 </a:t>
              </a:r>
              <a:r>
                <a:rPr lang="en-US" dirty="0" err="1"/>
                <a:t>nF</a:t>
              </a:r>
              <a:endParaRPr lang="en-US" dirty="0"/>
            </a:p>
          </p:txBody>
        </p:sp>
      </p:grpSp>
    </p:spTree>
    <p:extLst>
      <p:ext uri="{BB962C8B-B14F-4D97-AF65-F5344CB8AC3E}">
        <p14:creationId xmlns:p14="http://schemas.microsoft.com/office/powerpoint/2010/main" val="8622004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5175" y="370198"/>
            <a:ext cx="7981672" cy="461665"/>
          </a:xfrm>
          <a:prstGeom prst="rect">
            <a:avLst/>
          </a:prstGeom>
          <a:noFill/>
        </p:spPr>
        <p:txBody>
          <a:bodyPr wrap="none" rtlCol="0">
            <a:spAutoFit/>
          </a:bodyPr>
          <a:lstStyle/>
          <a:p>
            <a:r>
              <a:rPr lang="en-US" sz="2400" dirty="0" smtClean="0">
                <a:solidFill>
                  <a:srgbClr val="C00000"/>
                </a:solidFill>
                <a:latin typeface="Times New Roman" panose="02020603050405020304" pitchFamily="18" charset="0"/>
                <a:cs typeface="Times New Roman" panose="02020603050405020304" pitchFamily="18" charset="0"/>
              </a:rPr>
              <a:t>New NbO</a:t>
            </a:r>
            <a:r>
              <a:rPr lang="en-US" sz="2400" baseline="-25000" dirty="0" smtClean="0">
                <a:solidFill>
                  <a:srgbClr val="C00000"/>
                </a:solidFill>
                <a:latin typeface="Times New Roman" panose="02020603050405020304" pitchFamily="18" charset="0"/>
                <a:cs typeface="Times New Roman" panose="02020603050405020304" pitchFamily="18" charset="0"/>
              </a:rPr>
              <a:t>2</a:t>
            </a:r>
            <a:r>
              <a:rPr lang="en-US" sz="2400" dirty="0" smtClean="0">
                <a:solidFill>
                  <a:srgbClr val="C00000"/>
                </a:solidFill>
                <a:latin typeface="Times New Roman" panose="02020603050405020304" pitchFamily="18" charset="0"/>
                <a:cs typeface="Times New Roman" panose="02020603050405020304" pitchFamily="18" charset="0"/>
              </a:rPr>
              <a:t> </a:t>
            </a:r>
            <a:r>
              <a:rPr lang="en-US" sz="2400" dirty="0" err="1" smtClean="0">
                <a:solidFill>
                  <a:srgbClr val="C00000"/>
                </a:solidFill>
                <a:latin typeface="Times New Roman" panose="02020603050405020304" pitchFamily="18" charset="0"/>
                <a:cs typeface="Times New Roman" panose="02020603050405020304" pitchFamily="18" charset="0"/>
              </a:rPr>
              <a:t>memristor</a:t>
            </a:r>
            <a:r>
              <a:rPr lang="en-US" sz="2400" dirty="0" smtClean="0">
                <a:solidFill>
                  <a:srgbClr val="C00000"/>
                </a:solidFill>
                <a:latin typeface="Times New Roman" panose="02020603050405020304" pitchFamily="18" charset="0"/>
                <a:cs typeface="Times New Roman" panose="02020603050405020304" pitchFamily="18" charset="0"/>
              </a:rPr>
              <a:t> displays oscillatory and chaotic behavior</a:t>
            </a:r>
            <a:endParaRPr lang="en-US" sz="2400" dirty="0">
              <a:solidFill>
                <a:srgbClr val="C00000"/>
              </a:solidFill>
              <a:latin typeface="Times New Roman" panose="02020603050405020304" pitchFamily="18" charset="0"/>
              <a:cs typeface="Times New Roman" panose="02020603050405020304" pitchFamily="18" charset="0"/>
            </a:endParaRPr>
          </a:p>
        </p:txBody>
      </p:sp>
      <p:grpSp>
        <p:nvGrpSpPr>
          <p:cNvPr id="2" name="Group 1"/>
          <p:cNvGrpSpPr/>
          <p:nvPr/>
        </p:nvGrpSpPr>
        <p:grpSpPr>
          <a:xfrm>
            <a:off x="265302" y="1158650"/>
            <a:ext cx="4011408" cy="2903969"/>
            <a:chOff x="1027578" y="1476645"/>
            <a:chExt cx="4654133" cy="2321612"/>
          </a:xfrm>
        </p:grpSpPr>
        <p:pic>
          <p:nvPicPr>
            <p:cNvPr id="5" name="Picture 4"/>
            <p:cNvPicPr>
              <a:picLocks noChangeAspect="1"/>
            </p:cNvPicPr>
            <p:nvPr/>
          </p:nvPicPr>
          <p:blipFill>
            <a:blip r:embed="rId3"/>
            <a:stretch>
              <a:fillRect/>
            </a:stretch>
          </p:blipFill>
          <p:spPr>
            <a:xfrm>
              <a:off x="1027578" y="1476645"/>
              <a:ext cx="4654133" cy="2321612"/>
            </a:xfrm>
            <a:prstGeom prst="rect">
              <a:avLst/>
            </a:prstGeom>
          </p:spPr>
        </p:pic>
        <p:cxnSp>
          <p:nvCxnSpPr>
            <p:cNvPr id="6" name="Straight Connector 5"/>
            <p:cNvCxnSpPr>
              <a:cxnSpLocks noChangeAspect="1"/>
            </p:cNvCxnSpPr>
            <p:nvPr/>
          </p:nvCxnSpPr>
          <p:spPr>
            <a:xfrm>
              <a:off x="1627653" y="2581544"/>
              <a:ext cx="2057400" cy="95243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noChangeAspect="1"/>
            </p:cNvCxnSpPr>
            <p:nvPr/>
          </p:nvCxnSpPr>
          <p:spPr>
            <a:xfrm>
              <a:off x="1636225" y="1867929"/>
              <a:ext cx="3586163" cy="166014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685053" y="3457844"/>
              <a:ext cx="1284923" cy="0"/>
            </a:xfrm>
            <a:prstGeom prst="straightConnector1">
              <a:avLst/>
            </a:prstGeom>
            <a:ln>
              <a:solidFill>
                <a:srgbClr val="0000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671394" y="2175965"/>
              <a:ext cx="1014380" cy="300082"/>
            </a:xfrm>
            <a:prstGeom prst="rect">
              <a:avLst/>
            </a:prstGeom>
            <a:noFill/>
            <a:ln>
              <a:noFill/>
            </a:ln>
          </p:spPr>
          <p:txBody>
            <a:bodyPr wrap="none" rtlCol="0">
              <a:spAutoFit/>
            </a:bodyPr>
            <a:lstStyle/>
            <a:p>
              <a:r>
                <a:rPr lang="en-US" sz="1350" dirty="0">
                  <a:solidFill>
                    <a:srgbClr val="0000FF"/>
                  </a:solidFill>
                </a:rPr>
                <a:t>Oscillations</a:t>
              </a:r>
            </a:p>
          </p:txBody>
        </p:sp>
        <p:cxnSp>
          <p:nvCxnSpPr>
            <p:cNvPr id="10" name="Straight Arrow Connector 9"/>
            <p:cNvCxnSpPr/>
            <p:nvPr/>
          </p:nvCxnSpPr>
          <p:spPr>
            <a:xfrm flipH="1">
              <a:off x="1709786" y="1962419"/>
              <a:ext cx="2469" cy="595313"/>
            </a:xfrm>
            <a:prstGeom prst="straightConnector1">
              <a:avLst/>
            </a:prstGeom>
            <a:ln>
              <a:solidFill>
                <a:srgbClr val="0000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41739" y="3228614"/>
              <a:ext cx="1014380" cy="300082"/>
            </a:xfrm>
            <a:prstGeom prst="rect">
              <a:avLst/>
            </a:prstGeom>
            <a:noFill/>
            <a:ln>
              <a:noFill/>
            </a:ln>
          </p:spPr>
          <p:txBody>
            <a:bodyPr wrap="none" rtlCol="0">
              <a:spAutoFit/>
            </a:bodyPr>
            <a:lstStyle/>
            <a:p>
              <a:r>
                <a:rPr lang="en-US" sz="1350" dirty="0">
                  <a:solidFill>
                    <a:srgbClr val="0000FF"/>
                  </a:solidFill>
                </a:rPr>
                <a:t>Oscillations</a:t>
              </a:r>
            </a:p>
          </p:txBody>
        </p:sp>
        <p:cxnSp>
          <p:nvCxnSpPr>
            <p:cNvPr id="12" name="Straight Arrow Connector 11"/>
            <p:cNvCxnSpPr/>
            <p:nvPr/>
          </p:nvCxnSpPr>
          <p:spPr>
            <a:xfrm flipV="1">
              <a:off x="3591082" y="2792737"/>
              <a:ext cx="136805" cy="3509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265723" y="2697999"/>
              <a:ext cx="125696" cy="3769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1892596" y="1386872"/>
            <a:ext cx="1903228" cy="369332"/>
          </a:xfrm>
          <a:prstGeom prst="rect">
            <a:avLst/>
          </a:prstGeom>
          <a:noFill/>
        </p:spPr>
        <p:txBody>
          <a:bodyPr wrap="square" rtlCol="0">
            <a:spAutoFit/>
          </a:bodyPr>
          <a:lstStyle/>
          <a:p>
            <a:pPr marL="0" defTabSz="430213">
              <a:spcAft>
                <a:spcPts val="400"/>
              </a:spcAft>
              <a:buSzPct val="100000"/>
            </a:pPr>
            <a:r>
              <a:rPr lang="en-US" dirty="0" smtClean="0">
                <a:solidFill>
                  <a:srgbClr val="000000"/>
                </a:solidFill>
                <a:latin typeface="HP Simplified" pitchFamily="34" charset="0"/>
                <a:cs typeface="HP Simplified" pitchFamily="34" charset="0"/>
              </a:rPr>
              <a:t>DC characteristics</a:t>
            </a:r>
            <a:endParaRPr lang="en-US" dirty="0" smtClean="0">
              <a:solidFill>
                <a:srgbClr val="000000"/>
              </a:solidFill>
              <a:latin typeface="HP Simplified" pitchFamily="34" charset="0"/>
              <a:cs typeface="HP Simplified" pitchFamily="34" charset="0"/>
            </a:endParaRPr>
          </a:p>
        </p:txBody>
      </p:sp>
      <p:grpSp>
        <p:nvGrpSpPr>
          <p:cNvPr id="22" name="Group 21"/>
          <p:cNvGrpSpPr/>
          <p:nvPr/>
        </p:nvGrpSpPr>
        <p:grpSpPr>
          <a:xfrm>
            <a:off x="3981893" y="1523097"/>
            <a:ext cx="5036325" cy="2321520"/>
            <a:chOff x="1612333" y="1399317"/>
            <a:chExt cx="5535286" cy="2321520"/>
          </a:xfrm>
        </p:grpSpPr>
        <p:graphicFrame>
          <p:nvGraphicFramePr>
            <p:cNvPr id="23" name="Object 22"/>
            <p:cNvGraphicFramePr>
              <a:graphicFrameLocks noChangeAspect="1"/>
            </p:cNvGraphicFramePr>
            <p:nvPr>
              <p:extLst>
                <p:ext uri="{D42A27DB-BD31-4B8C-83A1-F6EECF244321}">
                  <p14:modId xmlns:p14="http://schemas.microsoft.com/office/powerpoint/2010/main" val="3408923294"/>
                </p:ext>
              </p:extLst>
            </p:nvPr>
          </p:nvGraphicFramePr>
          <p:xfrm>
            <a:off x="4218892" y="1528744"/>
            <a:ext cx="2926556" cy="1097756"/>
          </p:xfrm>
          <a:graphic>
            <a:graphicData uri="http://schemas.openxmlformats.org/presentationml/2006/ole">
              <mc:AlternateContent xmlns:mc="http://schemas.openxmlformats.org/markup-compatibility/2006">
                <mc:Choice xmlns:v="urn:schemas-microsoft-com:vml" Requires="v">
                  <p:oleObj spid="_x0000_s153618" name="Graph" r:id="rId4" imgW="3902400" imgH="1463040" progId="Origin50.Graph">
                    <p:embed/>
                  </p:oleObj>
                </mc:Choice>
                <mc:Fallback>
                  <p:oleObj name="Graph" r:id="rId4" imgW="3902400" imgH="1463040" progId="Origin50.Graph">
                    <p:embed/>
                    <p:pic>
                      <p:nvPicPr>
                        <p:cNvPr id="0" name=""/>
                        <p:cNvPicPr/>
                        <p:nvPr/>
                      </p:nvPicPr>
                      <p:blipFill>
                        <a:blip r:embed="rId5"/>
                        <a:stretch>
                          <a:fillRect/>
                        </a:stretch>
                      </p:blipFill>
                      <p:spPr>
                        <a:xfrm>
                          <a:off x="4218892" y="1528744"/>
                          <a:ext cx="2926556" cy="1097756"/>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293451545"/>
                </p:ext>
              </p:extLst>
            </p:nvPr>
          </p:nvGraphicFramePr>
          <p:xfrm>
            <a:off x="1612334" y="1550792"/>
            <a:ext cx="2926556" cy="1097756"/>
          </p:xfrm>
          <a:graphic>
            <a:graphicData uri="http://schemas.openxmlformats.org/presentationml/2006/ole">
              <mc:AlternateContent xmlns:mc="http://schemas.openxmlformats.org/markup-compatibility/2006">
                <mc:Choice xmlns:v="urn:schemas-microsoft-com:vml" Requires="v">
                  <p:oleObj spid="_x0000_s153619" name="Graph" r:id="rId6" imgW="3902400" imgH="1463040" progId="Origin50.Graph">
                    <p:embed/>
                  </p:oleObj>
                </mc:Choice>
                <mc:Fallback>
                  <p:oleObj name="Graph" r:id="rId6" imgW="3902400" imgH="1463040" progId="Origin50.Graph">
                    <p:embed/>
                    <p:pic>
                      <p:nvPicPr>
                        <p:cNvPr id="0" name=""/>
                        <p:cNvPicPr/>
                        <p:nvPr/>
                      </p:nvPicPr>
                      <p:blipFill>
                        <a:blip r:embed="rId7"/>
                        <a:stretch>
                          <a:fillRect/>
                        </a:stretch>
                      </p:blipFill>
                      <p:spPr>
                        <a:xfrm>
                          <a:off x="1612334" y="1550792"/>
                          <a:ext cx="2926556" cy="1097756"/>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678526838"/>
                </p:ext>
              </p:extLst>
            </p:nvPr>
          </p:nvGraphicFramePr>
          <p:xfrm>
            <a:off x="1612333" y="2623081"/>
            <a:ext cx="2926556" cy="1097756"/>
          </p:xfrm>
          <a:graphic>
            <a:graphicData uri="http://schemas.openxmlformats.org/presentationml/2006/ole">
              <mc:AlternateContent xmlns:mc="http://schemas.openxmlformats.org/markup-compatibility/2006">
                <mc:Choice xmlns:v="urn:schemas-microsoft-com:vml" Requires="v">
                  <p:oleObj spid="_x0000_s153620" name="Graph" r:id="rId8" imgW="3902400" imgH="1463040" progId="Origin50.Graph">
                    <p:embed/>
                  </p:oleObj>
                </mc:Choice>
                <mc:Fallback>
                  <p:oleObj name="Graph" r:id="rId8" imgW="3902400" imgH="1463040" progId="Origin50.Graph">
                    <p:embed/>
                    <p:pic>
                      <p:nvPicPr>
                        <p:cNvPr id="0" name=""/>
                        <p:cNvPicPr/>
                        <p:nvPr/>
                      </p:nvPicPr>
                      <p:blipFill>
                        <a:blip r:embed="rId9"/>
                        <a:stretch>
                          <a:fillRect/>
                        </a:stretch>
                      </p:blipFill>
                      <p:spPr>
                        <a:xfrm>
                          <a:off x="1612333" y="2623081"/>
                          <a:ext cx="2926556" cy="1097756"/>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617603447"/>
                </p:ext>
              </p:extLst>
            </p:nvPr>
          </p:nvGraphicFramePr>
          <p:xfrm>
            <a:off x="4221063" y="2623080"/>
            <a:ext cx="2926556" cy="1097756"/>
          </p:xfrm>
          <a:graphic>
            <a:graphicData uri="http://schemas.openxmlformats.org/presentationml/2006/ole">
              <mc:AlternateContent xmlns:mc="http://schemas.openxmlformats.org/markup-compatibility/2006">
                <mc:Choice xmlns:v="urn:schemas-microsoft-com:vml" Requires="v">
                  <p:oleObj spid="_x0000_s153621" name="Graph" r:id="rId10" imgW="3902400" imgH="1463040" progId="Origin50.Graph">
                    <p:embed/>
                  </p:oleObj>
                </mc:Choice>
                <mc:Fallback>
                  <p:oleObj name="Graph" r:id="rId10" imgW="3902400" imgH="1463040" progId="Origin50.Graph">
                    <p:embed/>
                    <p:pic>
                      <p:nvPicPr>
                        <p:cNvPr id="0" name=""/>
                        <p:cNvPicPr/>
                        <p:nvPr/>
                      </p:nvPicPr>
                      <p:blipFill>
                        <a:blip r:embed="rId11"/>
                        <a:stretch>
                          <a:fillRect/>
                        </a:stretch>
                      </p:blipFill>
                      <p:spPr>
                        <a:xfrm>
                          <a:off x="4221063" y="2623080"/>
                          <a:ext cx="2926556" cy="1097756"/>
                        </a:xfrm>
                        <a:prstGeom prst="rect">
                          <a:avLst/>
                        </a:prstGeom>
                      </p:spPr>
                    </p:pic>
                  </p:oleObj>
                </mc:Fallback>
              </mc:AlternateContent>
            </a:graphicData>
          </a:graphic>
        </p:graphicFrame>
        <p:sp>
          <p:nvSpPr>
            <p:cNvPr id="27" name="TextBox 26"/>
            <p:cNvSpPr txBox="1"/>
            <p:nvPr/>
          </p:nvSpPr>
          <p:spPr>
            <a:xfrm>
              <a:off x="6347439" y="2497073"/>
              <a:ext cx="489236" cy="230832"/>
            </a:xfrm>
            <a:prstGeom prst="rect">
              <a:avLst/>
            </a:prstGeom>
            <a:noFill/>
          </p:spPr>
          <p:txBody>
            <a:bodyPr wrap="none" rtlCol="0">
              <a:spAutoFit/>
            </a:bodyPr>
            <a:lstStyle/>
            <a:p>
              <a:r>
                <a:rPr lang="en-US" sz="900" dirty="0">
                  <a:solidFill>
                    <a:srgbClr val="0000FF"/>
                  </a:solidFill>
                </a:rPr>
                <a:t>1.20 V</a:t>
              </a:r>
            </a:p>
          </p:txBody>
        </p:sp>
        <p:sp>
          <p:nvSpPr>
            <p:cNvPr id="28" name="TextBox 27"/>
            <p:cNvSpPr txBox="1"/>
            <p:nvPr/>
          </p:nvSpPr>
          <p:spPr>
            <a:xfrm>
              <a:off x="3744908" y="1399317"/>
              <a:ext cx="489236" cy="230832"/>
            </a:xfrm>
            <a:prstGeom prst="rect">
              <a:avLst/>
            </a:prstGeom>
            <a:noFill/>
          </p:spPr>
          <p:txBody>
            <a:bodyPr wrap="none" rtlCol="0">
              <a:spAutoFit/>
            </a:bodyPr>
            <a:lstStyle/>
            <a:p>
              <a:r>
                <a:rPr lang="en-US" sz="900" dirty="0">
                  <a:solidFill>
                    <a:srgbClr val="FF0000"/>
                  </a:solidFill>
                </a:rPr>
                <a:t>0.96 V</a:t>
              </a:r>
            </a:p>
          </p:txBody>
        </p:sp>
        <p:sp>
          <p:nvSpPr>
            <p:cNvPr id="29" name="TextBox 28"/>
            <p:cNvSpPr txBox="1"/>
            <p:nvPr/>
          </p:nvSpPr>
          <p:spPr>
            <a:xfrm>
              <a:off x="3744908" y="2493125"/>
              <a:ext cx="489236" cy="230832"/>
            </a:xfrm>
            <a:prstGeom prst="rect">
              <a:avLst/>
            </a:prstGeom>
            <a:noFill/>
          </p:spPr>
          <p:txBody>
            <a:bodyPr wrap="none" rtlCol="0">
              <a:spAutoFit/>
            </a:bodyPr>
            <a:lstStyle/>
            <a:p>
              <a:r>
                <a:rPr lang="en-US" sz="900" dirty="0">
                  <a:solidFill>
                    <a:srgbClr val="FF00FF"/>
                  </a:solidFill>
                </a:rPr>
                <a:t>1.03 V</a:t>
              </a:r>
            </a:p>
          </p:txBody>
        </p:sp>
        <p:sp>
          <p:nvSpPr>
            <p:cNvPr id="30" name="TextBox 29"/>
            <p:cNvSpPr txBox="1"/>
            <p:nvPr/>
          </p:nvSpPr>
          <p:spPr>
            <a:xfrm>
              <a:off x="6347439" y="1399317"/>
              <a:ext cx="489236" cy="230832"/>
            </a:xfrm>
            <a:prstGeom prst="rect">
              <a:avLst/>
            </a:prstGeom>
            <a:noFill/>
          </p:spPr>
          <p:txBody>
            <a:bodyPr wrap="none" rtlCol="0">
              <a:spAutoFit/>
            </a:bodyPr>
            <a:lstStyle/>
            <a:p>
              <a:r>
                <a:rPr lang="en-US" sz="900" dirty="0">
                  <a:solidFill>
                    <a:srgbClr val="008000"/>
                  </a:solidFill>
                </a:rPr>
                <a:t>1.00 V</a:t>
              </a:r>
            </a:p>
          </p:txBody>
        </p:sp>
      </p:grpSp>
      <p:grpSp>
        <p:nvGrpSpPr>
          <p:cNvPr id="39" name="Group 38"/>
          <p:cNvGrpSpPr/>
          <p:nvPr/>
        </p:nvGrpSpPr>
        <p:grpSpPr>
          <a:xfrm>
            <a:off x="4799783" y="3840668"/>
            <a:ext cx="3135171" cy="1144953"/>
            <a:chOff x="4704802" y="3912706"/>
            <a:chExt cx="3135171" cy="1144953"/>
          </a:xfrm>
        </p:grpSpPr>
        <p:pic>
          <p:nvPicPr>
            <p:cNvPr id="32" name="Picture 31"/>
            <p:cNvPicPr>
              <a:picLocks noChangeAspect="1"/>
            </p:cNvPicPr>
            <p:nvPr/>
          </p:nvPicPr>
          <p:blipFill rotWithShape="1">
            <a:blip r:embed="rId12"/>
            <a:srcRect l="26719" t="41667" r="38906" b="31111"/>
            <a:stretch/>
          </p:blipFill>
          <p:spPr>
            <a:xfrm>
              <a:off x="4704802" y="4005827"/>
              <a:ext cx="3135171" cy="1051832"/>
            </a:xfrm>
            <a:prstGeom prst="rect">
              <a:avLst/>
            </a:prstGeom>
          </p:spPr>
        </p:pic>
        <p:sp>
          <p:nvSpPr>
            <p:cNvPr id="33" name="TextBox 32"/>
            <p:cNvSpPr txBox="1"/>
            <p:nvPr/>
          </p:nvSpPr>
          <p:spPr>
            <a:xfrm>
              <a:off x="5598460" y="3912706"/>
              <a:ext cx="647547" cy="200133"/>
            </a:xfrm>
            <a:prstGeom prst="rect">
              <a:avLst/>
            </a:prstGeom>
            <a:noFill/>
          </p:spPr>
          <p:txBody>
            <a:bodyPr wrap="none" rtlCol="0">
              <a:spAutoFit/>
            </a:bodyPr>
            <a:lstStyle/>
            <a:p>
              <a:r>
                <a:rPr lang="en-US" sz="1400" dirty="0"/>
                <a:t>R1=1k</a:t>
              </a:r>
              <a:r>
                <a:rPr lang="el-GR" sz="1400" dirty="0"/>
                <a:t>Ω</a:t>
              </a:r>
              <a:endParaRPr lang="en-US" sz="1400" dirty="0"/>
            </a:p>
          </p:txBody>
        </p:sp>
        <p:sp>
          <p:nvSpPr>
            <p:cNvPr id="34" name="TextBox 33"/>
            <p:cNvSpPr txBox="1"/>
            <p:nvPr/>
          </p:nvSpPr>
          <p:spPr>
            <a:xfrm>
              <a:off x="5794804" y="4373979"/>
              <a:ext cx="625559" cy="200133"/>
            </a:xfrm>
            <a:prstGeom prst="rect">
              <a:avLst/>
            </a:prstGeom>
            <a:noFill/>
          </p:spPr>
          <p:txBody>
            <a:bodyPr wrap="none" rtlCol="0">
              <a:spAutoFit/>
            </a:bodyPr>
            <a:lstStyle/>
            <a:p>
              <a:r>
                <a:rPr lang="en-US" sz="1400" dirty="0"/>
                <a:t>C1=1nF</a:t>
              </a:r>
            </a:p>
          </p:txBody>
        </p:sp>
        <p:sp>
          <p:nvSpPr>
            <p:cNvPr id="35" name="TextBox 34"/>
            <p:cNvSpPr txBox="1"/>
            <p:nvPr/>
          </p:nvSpPr>
          <p:spPr>
            <a:xfrm>
              <a:off x="7288849" y="4373977"/>
              <a:ext cx="319102" cy="200133"/>
            </a:xfrm>
            <a:prstGeom prst="rect">
              <a:avLst/>
            </a:prstGeom>
            <a:noFill/>
          </p:spPr>
          <p:txBody>
            <a:bodyPr wrap="none" rtlCol="0">
              <a:spAutoFit/>
            </a:bodyPr>
            <a:lstStyle/>
            <a:p>
              <a:r>
                <a:rPr lang="en-US" sz="1400" dirty="0"/>
                <a:t>C2</a:t>
              </a:r>
            </a:p>
          </p:txBody>
        </p:sp>
        <p:sp>
          <p:nvSpPr>
            <p:cNvPr id="36" name="Freeform 35"/>
            <p:cNvSpPr/>
            <p:nvPr/>
          </p:nvSpPr>
          <p:spPr>
            <a:xfrm>
              <a:off x="6980515" y="4385307"/>
              <a:ext cx="167610" cy="262706"/>
            </a:xfrm>
            <a:custGeom>
              <a:avLst/>
              <a:gdLst>
                <a:gd name="connsiteX0" fmla="*/ 0 w 234950"/>
                <a:gd name="connsiteY0" fmla="*/ 488950 h 488950"/>
                <a:gd name="connsiteX1" fmla="*/ 228600 w 234950"/>
                <a:gd name="connsiteY1" fmla="*/ 358775 h 488950"/>
                <a:gd name="connsiteX2" fmla="*/ 139700 w 234950"/>
                <a:gd name="connsiteY2" fmla="*/ 285750 h 488950"/>
                <a:gd name="connsiteX3" fmla="*/ 50800 w 234950"/>
                <a:gd name="connsiteY3" fmla="*/ 250825 h 488950"/>
                <a:gd name="connsiteX4" fmla="*/ 101600 w 234950"/>
                <a:gd name="connsiteY4" fmla="*/ 149225 h 488950"/>
                <a:gd name="connsiteX5" fmla="*/ 234950 w 234950"/>
                <a:gd name="connsiteY5" fmla="*/ 0 h 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 h="488950">
                  <a:moveTo>
                    <a:pt x="0" y="488950"/>
                  </a:moveTo>
                  <a:cubicBezTo>
                    <a:pt x="102658" y="440796"/>
                    <a:pt x="205317" y="392642"/>
                    <a:pt x="228600" y="358775"/>
                  </a:cubicBezTo>
                  <a:cubicBezTo>
                    <a:pt x="251883" y="324908"/>
                    <a:pt x="169333" y="303742"/>
                    <a:pt x="139700" y="285750"/>
                  </a:cubicBezTo>
                  <a:cubicBezTo>
                    <a:pt x="110067" y="267758"/>
                    <a:pt x="57150" y="273579"/>
                    <a:pt x="50800" y="250825"/>
                  </a:cubicBezTo>
                  <a:cubicBezTo>
                    <a:pt x="44450" y="228071"/>
                    <a:pt x="70909" y="191029"/>
                    <a:pt x="101600" y="149225"/>
                  </a:cubicBezTo>
                  <a:cubicBezTo>
                    <a:pt x="132291" y="107421"/>
                    <a:pt x="183620" y="53710"/>
                    <a:pt x="23495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6709485" y="4373978"/>
              <a:ext cx="290242" cy="200133"/>
            </a:xfrm>
            <a:prstGeom prst="rect">
              <a:avLst/>
            </a:prstGeom>
            <a:noFill/>
          </p:spPr>
          <p:txBody>
            <a:bodyPr wrap="none" rtlCol="0">
              <a:spAutoFit/>
            </a:bodyPr>
            <a:lstStyle/>
            <a:p>
              <a:r>
                <a:rPr lang="en-US" sz="1400" dirty="0"/>
                <a:t>M</a:t>
              </a:r>
            </a:p>
          </p:txBody>
        </p:sp>
        <p:sp>
          <p:nvSpPr>
            <p:cNvPr id="38" name="TextBox 37"/>
            <p:cNvSpPr txBox="1"/>
            <p:nvPr/>
          </p:nvSpPr>
          <p:spPr>
            <a:xfrm>
              <a:off x="6584288" y="3962552"/>
              <a:ext cx="320475" cy="200133"/>
            </a:xfrm>
            <a:prstGeom prst="rect">
              <a:avLst/>
            </a:prstGeom>
            <a:noFill/>
          </p:spPr>
          <p:txBody>
            <a:bodyPr wrap="none" rtlCol="0">
              <a:spAutoFit/>
            </a:bodyPr>
            <a:lstStyle/>
            <a:p>
              <a:r>
                <a:rPr lang="en-US" sz="1400" dirty="0"/>
                <a:t>R2</a:t>
              </a:r>
            </a:p>
          </p:txBody>
        </p:sp>
      </p:grpSp>
      <p:sp>
        <p:nvSpPr>
          <p:cNvPr id="41" name="TextBox 40"/>
          <p:cNvSpPr txBox="1"/>
          <p:nvPr/>
        </p:nvSpPr>
        <p:spPr>
          <a:xfrm>
            <a:off x="4192497" y="1190364"/>
            <a:ext cx="4648310" cy="338554"/>
          </a:xfrm>
          <a:prstGeom prst="rect">
            <a:avLst/>
          </a:prstGeom>
          <a:noFill/>
        </p:spPr>
        <p:txBody>
          <a:bodyPr wrap="square" rtlCol="0">
            <a:spAutoFit/>
          </a:bodyPr>
          <a:lstStyle/>
          <a:p>
            <a:pPr marL="0" defTabSz="430213">
              <a:spcAft>
                <a:spcPts val="400"/>
              </a:spcAft>
              <a:buSzPct val="100000"/>
            </a:pPr>
            <a:r>
              <a:rPr lang="en-US" sz="1600" dirty="0" smtClean="0">
                <a:solidFill>
                  <a:srgbClr val="000000"/>
                </a:solidFill>
                <a:latin typeface="HP Simplified" pitchFamily="34" charset="0"/>
                <a:cs typeface="HP Simplified" pitchFamily="34" charset="0"/>
              </a:rPr>
              <a:t>Oscillations and chaos depend sensitively on DC bias</a:t>
            </a:r>
            <a:endParaRPr lang="en-US" sz="16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15203814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06435" y="834831"/>
            <a:ext cx="2914650" cy="3852959"/>
            <a:chOff x="1374167" y="302268"/>
            <a:chExt cx="2914650" cy="3852959"/>
          </a:xfrm>
        </p:grpSpPr>
        <p:sp>
          <p:nvSpPr>
            <p:cNvPr id="26" name="Can 25"/>
            <p:cNvSpPr/>
            <p:nvPr/>
          </p:nvSpPr>
          <p:spPr>
            <a:xfrm>
              <a:off x="2162404" y="3824288"/>
              <a:ext cx="1197539" cy="330939"/>
            </a:xfrm>
            <a:prstGeom prst="can">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7" name="Oval 26"/>
            <p:cNvSpPr/>
            <p:nvPr/>
          </p:nvSpPr>
          <p:spPr>
            <a:xfrm>
              <a:off x="2167167" y="3829050"/>
              <a:ext cx="1183253" cy="1516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8" name="Oval 17"/>
            <p:cNvSpPr/>
            <p:nvPr/>
          </p:nvSpPr>
          <p:spPr>
            <a:xfrm>
              <a:off x="2191532" y="1163204"/>
              <a:ext cx="1099613" cy="22555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9" name="Oval 18"/>
            <p:cNvSpPr/>
            <p:nvPr/>
          </p:nvSpPr>
          <p:spPr>
            <a:xfrm>
              <a:off x="2275963" y="1183376"/>
              <a:ext cx="936648" cy="1857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0" name="Oval 19"/>
            <p:cNvSpPr/>
            <p:nvPr/>
          </p:nvSpPr>
          <p:spPr>
            <a:xfrm>
              <a:off x="2361617" y="1202591"/>
              <a:ext cx="759444" cy="14678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1" name="Oval 20"/>
            <p:cNvSpPr/>
            <p:nvPr/>
          </p:nvSpPr>
          <p:spPr>
            <a:xfrm>
              <a:off x="2456718" y="1222637"/>
              <a:ext cx="579074" cy="10693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2" name="Oval 21"/>
            <p:cNvSpPr/>
            <p:nvPr/>
          </p:nvSpPr>
          <p:spPr>
            <a:xfrm>
              <a:off x="2569054" y="1245035"/>
              <a:ext cx="354407" cy="6060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nvGrpSpPr>
            <p:cNvPr id="2" name="Group 1"/>
            <p:cNvGrpSpPr/>
            <p:nvPr/>
          </p:nvGrpSpPr>
          <p:grpSpPr>
            <a:xfrm>
              <a:off x="1374167" y="302268"/>
              <a:ext cx="2914650" cy="3852959"/>
              <a:chOff x="1371600" y="229809"/>
              <a:chExt cx="2914650" cy="3852959"/>
            </a:xfrm>
          </p:grpSpPr>
          <p:sp>
            <p:nvSpPr>
              <p:cNvPr id="28" name="Trapezoid 13"/>
              <p:cNvSpPr/>
              <p:nvPr/>
            </p:nvSpPr>
            <p:spPr>
              <a:xfrm>
                <a:off x="2167167" y="3363890"/>
                <a:ext cx="1196764" cy="718878"/>
              </a:xfrm>
              <a:custGeom>
                <a:avLst/>
                <a:gdLst>
                  <a:gd name="connsiteX0" fmla="*/ 0 w 2133600"/>
                  <a:gd name="connsiteY0" fmla="*/ 1315779 h 1315779"/>
                  <a:gd name="connsiteX1" fmla="*/ 702218 w 2133600"/>
                  <a:gd name="connsiteY1" fmla="*/ 0 h 1315779"/>
                  <a:gd name="connsiteX2" fmla="*/ 1431382 w 2133600"/>
                  <a:gd name="connsiteY2" fmla="*/ 0 h 1315779"/>
                  <a:gd name="connsiteX3" fmla="*/ 2133600 w 2133600"/>
                  <a:gd name="connsiteY3" fmla="*/ 1315779 h 1315779"/>
                  <a:gd name="connsiteX4" fmla="*/ 0 w 2133600"/>
                  <a:gd name="connsiteY4" fmla="*/ 1315779 h 1315779"/>
                  <a:gd name="connsiteX0" fmla="*/ 0 w 2133600"/>
                  <a:gd name="connsiteY0" fmla="*/ 1363625 h 1363625"/>
                  <a:gd name="connsiteX1" fmla="*/ 702218 w 2133600"/>
                  <a:gd name="connsiteY1" fmla="*/ 47846 h 1363625"/>
                  <a:gd name="connsiteX2" fmla="*/ 1420749 w 2133600"/>
                  <a:gd name="connsiteY2" fmla="*/ 0 h 1363625"/>
                  <a:gd name="connsiteX3" fmla="*/ 2133600 w 2133600"/>
                  <a:gd name="connsiteY3" fmla="*/ 1363625 h 1363625"/>
                  <a:gd name="connsiteX4" fmla="*/ 0 w 2133600"/>
                  <a:gd name="connsiteY4" fmla="*/ 1363625 h 1363625"/>
                  <a:gd name="connsiteX0" fmla="*/ 0 w 2133600"/>
                  <a:gd name="connsiteY0" fmla="*/ 1357122 h 1357122"/>
                  <a:gd name="connsiteX1" fmla="*/ 702218 w 2133600"/>
                  <a:gd name="connsiteY1" fmla="*/ 41343 h 1357122"/>
                  <a:gd name="connsiteX2" fmla="*/ 1634893 w 2133600"/>
                  <a:gd name="connsiteY2" fmla="*/ 0 h 1357122"/>
                  <a:gd name="connsiteX3" fmla="*/ 2133600 w 2133600"/>
                  <a:gd name="connsiteY3" fmla="*/ 1357122 h 1357122"/>
                  <a:gd name="connsiteX4" fmla="*/ 0 w 2133600"/>
                  <a:gd name="connsiteY4" fmla="*/ 1357122 h 1357122"/>
                  <a:gd name="connsiteX0" fmla="*/ 0 w 2133600"/>
                  <a:gd name="connsiteY0" fmla="*/ 1357122 h 1357122"/>
                  <a:gd name="connsiteX1" fmla="*/ 665296 w 2133600"/>
                  <a:gd name="connsiteY1" fmla="*/ 73861 h 1357122"/>
                  <a:gd name="connsiteX2" fmla="*/ 1634893 w 2133600"/>
                  <a:gd name="connsiteY2" fmla="*/ 0 h 1357122"/>
                  <a:gd name="connsiteX3" fmla="*/ 2133600 w 2133600"/>
                  <a:gd name="connsiteY3" fmla="*/ 1357122 h 1357122"/>
                  <a:gd name="connsiteX4" fmla="*/ 0 w 2133600"/>
                  <a:gd name="connsiteY4" fmla="*/ 1357122 h 1357122"/>
                  <a:gd name="connsiteX0" fmla="*/ 0 w 2133600"/>
                  <a:gd name="connsiteY0" fmla="*/ 1181520 h 1357122"/>
                  <a:gd name="connsiteX1" fmla="*/ 665296 w 2133600"/>
                  <a:gd name="connsiteY1" fmla="*/ 73861 h 1357122"/>
                  <a:gd name="connsiteX2" fmla="*/ 1634893 w 2133600"/>
                  <a:gd name="connsiteY2" fmla="*/ 0 h 1357122"/>
                  <a:gd name="connsiteX3" fmla="*/ 2133600 w 2133600"/>
                  <a:gd name="connsiteY3" fmla="*/ 1357122 h 1357122"/>
                  <a:gd name="connsiteX4" fmla="*/ 0 w 2133600"/>
                  <a:gd name="connsiteY4" fmla="*/ 1181520 h 1357122"/>
                  <a:gd name="connsiteX0" fmla="*/ 0 w 2310824"/>
                  <a:gd name="connsiteY0" fmla="*/ 1181520 h 1181520"/>
                  <a:gd name="connsiteX1" fmla="*/ 665296 w 2310824"/>
                  <a:gd name="connsiteY1" fmla="*/ 73861 h 1181520"/>
                  <a:gd name="connsiteX2" fmla="*/ 1634893 w 2310824"/>
                  <a:gd name="connsiteY2" fmla="*/ 0 h 1181520"/>
                  <a:gd name="connsiteX3" fmla="*/ 2310824 w 2310824"/>
                  <a:gd name="connsiteY3" fmla="*/ 1155505 h 1181520"/>
                  <a:gd name="connsiteX4" fmla="*/ 0 w 2310824"/>
                  <a:gd name="connsiteY4" fmla="*/ 1181520 h 1181520"/>
                  <a:gd name="connsiteX0" fmla="*/ 0 w 2244366"/>
                  <a:gd name="connsiteY0" fmla="*/ 1051445 h 1155505"/>
                  <a:gd name="connsiteX1" fmla="*/ 598838 w 2244366"/>
                  <a:gd name="connsiteY1" fmla="*/ 73861 h 1155505"/>
                  <a:gd name="connsiteX2" fmla="*/ 1568435 w 2244366"/>
                  <a:gd name="connsiteY2" fmla="*/ 0 h 1155505"/>
                  <a:gd name="connsiteX3" fmla="*/ 2244366 w 2244366"/>
                  <a:gd name="connsiteY3" fmla="*/ 1155505 h 1155505"/>
                  <a:gd name="connsiteX4" fmla="*/ 0 w 2244366"/>
                  <a:gd name="connsiteY4" fmla="*/ 1051445 h 1155505"/>
                  <a:gd name="connsiteX0" fmla="*/ 0 w 2214829"/>
                  <a:gd name="connsiteY0" fmla="*/ 1051445 h 1083964"/>
                  <a:gd name="connsiteX1" fmla="*/ 598838 w 2214829"/>
                  <a:gd name="connsiteY1" fmla="*/ 73861 h 1083964"/>
                  <a:gd name="connsiteX2" fmla="*/ 1568435 w 2214829"/>
                  <a:gd name="connsiteY2" fmla="*/ 0 h 1083964"/>
                  <a:gd name="connsiteX3" fmla="*/ 2214829 w 2214829"/>
                  <a:gd name="connsiteY3" fmla="*/ 1083964 h 1083964"/>
                  <a:gd name="connsiteX4" fmla="*/ 0 w 2214829"/>
                  <a:gd name="connsiteY4" fmla="*/ 1051445 h 1083964"/>
                  <a:gd name="connsiteX0" fmla="*/ 0 w 2214829"/>
                  <a:gd name="connsiteY0" fmla="*/ 1051445 h 1083964"/>
                  <a:gd name="connsiteX1" fmla="*/ 606224 w 2214829"/>
                  <a:gd name="connsiteY1" fmla="*/ 60854 h 1083964"/>
                  <a:gd name="connsiteX2" fmla="*/ 1568435 w 2214829"/>
                  <a:gd name="connsiteY2" fmla="*/ 0 h 1083964"/>
                  <a:gd name="connsiteX3" fmla="*/ 2214829 w 2214829"/>
                  <a:gd name="connsiteY3" fmla="*/ 1083964 h 1083964"/>
                  <a:gd name="connsiteX4" fmla="*/ 0 w 2214829"/>
                  <a:gd name="connsiteY4" fmla="*/ 1051445 h 1083964"/>
                  <a:gd name="connsiteX0" fmla="*/ 0 w 2214829"/>
                  <a:gd name="connsiteY0" fmla="*/ 1064453 h 1096972"/>
                  <a:gd name="connsiteX1" fmla="*/ 606224 w 2214829"/>
                  <a:gd name="connsiteY1" fmla="*/ 73862 h 1096972"/>
                  <a:gd name="connsiteX2" fmla="*/ 1575819 w 2214829"/>
                  <a:gd name="connsiteY2" fmla="*/ 0 h 1096972"/>
                  <a:gd name="connsiteX3" fmla="*/ 2214829 w 2214829"/>
                  <a:gd name="connsiteY3" fmla="*/ 1096972 h 1096972"/>
                  <a:gd name="connsiteX4" fmla="*/ 0 w 2214829"/>
                  <a:gd name="connsiteY4" fmla="*/ 1064453 h 1096972"/>
                  <a:gd name="connsiteX0" fmla="*/ 0 w 2207444"/>
                  <a:gd name="connsiteY0" fmla="*/ 1103477 h 1103477"/>
                  <a:gd name="connsiteX1" fmla="*/ 598839 w 2207444"/>
                  <a:gd name="connsiteY1" fmla="*/ 73862 h 1103477"/>
                  <a:gd name="connsiteX2" fmla="*/ 1568434 w 2207444"/>
                  <a:gd name="connsiteY2" fmla="*/ 0 h 1103477"/>
                  <a:gd name="connsiteX3" fmla="*/ 2207444 w 2207444"/>
                  <a:gd name="connsiteY3" fmla="*/ 1096972 h 1103477"/>
                  <a:gd name="connsiteX4" fmla="*/ 0 w 2207444"/>
                  <a:gd name="connsiteY4" fmla="*/ 1103477 h 1103477"/>
                  <a:gd name="connsiteX0" fmla="*/ 0 w 2207444"/>
                  <a:gd name="connsiteY0" fmla="*/ 1103477 h 1358480"/>
                  <a:gd name="connsiteX1" fmla="*/ 598839 w 2207444"/>
                  <a:gd name="connsiteY1" fmla="*/ 73862 h 1358480"/>
                  <a:gd name="connsiteX2" fmla="*/ 1568434 w 2207444"/>
                  <a:gd name="connsiteY2" fmla="*/ 0 h 1358480"/>
                  <a:gd name="connsiteX3" fmla="*/ 2207444 w 2207444"/>
                  <a:gd name="connsiteY3" fmla="*/ 1096972 h 1358480"/>
                  <a:gd name="connsiteX4" fmla="*/ 1054262 w 2207444"/>
                  <a:gd name="connsiteY4" fmla="*/ 1358480 h 1358480"/>
                  <a:gd name="connsiteX5" fmla="*/ 0 w 2207444"/>
                  <a:gd name="connsiteY5" fmla="*/ 1103477 h 1358480"/>
                  <a:gd name="connsiteX0" fmla="*/ 0 w 2207444"/>
                  <a:gd name="connsiteY0" fmla="*/ 1103477 h 1358480"/>
                  <a:gd name="connsiteX1" fmla="*/ 598839 w 2207444"/>
                  <a:gd name="connsiteY1" fmla="*/ 73862 h 1358480"/>
                  <a:gd name="connsiteX2" fmla="*/ 1568434 w 2207444"/>
                  <a:gd name="connsiteY2" fmla="*/ 0 h 1358480"/>
                  <a:gd name="connsiteX3" fmla="*/ 2207444 w 2207444"/>
                  <a:gd name="connsiteY3" fmla="*/ 1096972 h 1358480"/>
                  <a:gd name="connsiteX4" fmla="*/ 1054262 w 2207444"/>
                  <a:gd name="connsiteY4" fmla="*/ 1358480 h 1358480"/>
                  <a:gd name="connsiteX5" fmla="*/ 0 w 2207444"/>
                  <a:gd name="connsiteY5" fmla="*/ 1103477 h 1358480"/>
                  <a:gd name="connsiteX0" fmla="*/ 46963 w 2254407"/>
                  <a:gd name="connsiteY0" fmla="*/ 1103477 h 1359703"/>
                  <a:gd name="connsiteX1" fmla="*/ 645802 w 2254407"/>
                  <a:gd name="connsiteY1" fmla="*/ 73862 h 1359703"/>
                  <a:gd name="connsiteX2" fmla="*/ 1615397 w 2254407"/>
                  <a:gd name="connsiteY2" fmla="*/ 0 h 1359703"/>
                  <a:gd name="connsiteX3" fmla="*/ 2254407 w 2254407"/>
                  <a:gd name="connsiteY3" fmla="*/ 1096972 h 1359703"/>
                  <a:gd name="connsiteX4" fmla="*/ 1101225 w 2254407"/>
                  <a:gd name="connsiteY4" fmla="*/ 1358480 h 1359703"/>
                  <a:gd name="connsiteX5" fmla="*/ 135420 w 2254407"/>
                  <a:gd name="connsiteY5" fmla="*/ 1241953 h 1359703"/>
                  <a:gd name="connsiteX6" fmla="*/ 46963 w 2254407"/>
                  <a:gd name="connsiteY6" fmla="*/ 1103477 h 1359703"/>
                  <a:gd name="connsiteX0" fmla="*/ 46964 w 2255156"/>
                  <a:gd name="connsiteY0" fmla="*/ 1103477 h 1359703"/>
                  <a:gd name="connsiteX1" fmla="*/ 645803 w 2255156"/>
                  <a:gd name="connsiteY1" fmla="*/ 73862 h 1359703"/>
                  <a:gd name="connsiteX2" fmla="*/ 1615398 w 2255156"/>
                  <a:gd name="connsiteY2" fmla="*/ 0 h 1359703"/>
                  <a:gd name="connsiteX3" fmla="*/ 2254408 w 2255156"/>
                  <a:gd name="connsiteY3" fmla="*/ 1096972 h 1359703"/>
                  <a:gd name="connsiteX4" fmla="*/ 1842117 w 2255156"/>
                  <a:gd name="connsiteY4" fmla="*/ 1300215 h 1359703"/>
                  <a:gd name="connsiteX5" fmla="*/ 1101226 w 2255156"/>
                  <a:gd name="connsiteY5" fmla="*/ 1358480 h 1359703"/>
                  <a:gd name="connsiteX6" fmla="*/ 135421 w 2255156"/>
                  <a:gd name="connsiteY6" fmla="*/ 1241953 h 1359703"/>
                  <a:gd name="connsiteX7" fmla="*/ 46964 w 2255156"/>
                  <a:gd name="connsiteY7" fmla="*/ 1103477 h 1359703"/>
                  <a:gd name="connsiteX0" fmla="*/ 46964 w 2294744"/>
                  <a:gd name="connsiteY0" fmla="*/ 1103477 h 1359703"/>
                  <a:gd name="connsiteX1" fmla="*/ 645803 w 2294744"/>
                  <a:gd name="connsiteY1" fmla="*/ 73862 h 1359703"/>
                  <a:gd name="connsiteX2" fmla="*/ 1615398 w 2294744"/>
                  <a:gd name="connsiteY2" fmla="*/ 0 h 1359703"/>
                  <a:gd name="connsiteX3" fmla="*/ 2294099 w 2294744"/>
                  <a:gd name="connsiteY3" fmla="*/ 1062014 h 1359703"/>
                  <a:gd name="connsiteX4" fmla="*/ 1842117 w 2294744"/>
                  <a:gd name="connsiteY4" fmla="*/ 1300215 h 1359703"/>
                  <a:gd name="connsiteX5" fmla="*/ 1101226 w 2294744"/>
                  <a:gd name="connsiteY5" fmla="*/ 1358480 h 1359703"/>
                  <a:gd name="connsiteX6" fmla="*/ 135421 w 2294744"/>
                  <a:gd name="connsiteY6" fmla="*/ 1241953 h 1359703"/>
                  <a:gd name="connsiteX7" fmla="*/ 46964 w 2294744"/>
                  <a:gd name="connsiteY7" fmla="*/ 1103477 h 1359703"/>
                  <a:gd name="connsiteX0" fmla="*/ 55687 w 2303467"/>
                  <a:gd name="connsiteY0" fmla="*/ 1103477 h 1359703"/>
                  <a:gd name="connsiteX1" fmla="*/ 654526 w 2303467"/>
                  <a:gd name="connsiteY1" fmla="*/ 73862 h 1359703"/>
                  <a:gd name="connsiteX2" fmla="*/ 1624121 w 2303467"/>
                  <a:gd name="connsiteY2" fmla="*/ 0 h 1359703"/>
                  <a:gd name="connsiteX3" fmla="*/ 2302822 w 2303467"/>
                  <a:gd name="connsiteY3" fmla="*/ 1062014 h 1359703"/>
                  <a:gd name="connsiteX4" fmla="*/ 1850840 w 2303467"/>
                  <a:gd name="connsiteY4" fmla="*/ 1300215 h 1359703"/>
                  <a:gd name="connsiteX5" fmla="*/ 1109949 w 2303467"/>
                  <a:gd name="connsiteY5" fmla="*/ 1358480 h 1359703"/>
                  <a:gd name="connsiteX6" fmla="*/ 144144 w 2303467"/>
                  <a:gd name="connsiteY6" fmla="*/ 1241953 h 1359703"/>
                  <a:gd name="connsiteX7" fmla="*/ 38303 w 2303467"/>
                  <a:gd name="connsiteY7" fmla="*/ 1102121 h 1359703"/>
                  <a:gd name="connsiteX8" fmla="*/ 55687 w 2303467"/>
                  <a:gd name="connsiteY8" fmla="*/ 1103477 h 1359703"/>
                  <a:gd name="connsiteX0" fmla="*/ 65202 w 2312982"/>
                  <a:gd name="connsiteY0" fmla="*/ 1103477 h 1359703"/>
                  <a:gd name="connsiteX1" fmla="*/ 664041 w 2312982"/>
                  <a:gd name="connsiteY1" fmla="*/ 73862 h 1359703"/>
                  <a:gd name="connsiteX2" fmla="*/ 1633636 w 2312982"/>
                  <a:gd name="connsiteY2" fmla="*/ 0 h 1359703"/>
                  <a:gd name="connsiteX3" fmla="*/ 2312337 w 2312982"/>
                  <a:gd name="connsiteY3" fmla="*/ 1062014 h 1359703"/>
                  <a:gd name="connsiteX4" fmla="*/ 1860355 w 2312982"/>
                  <a:gd name="connsiteY4" fmla="*/ 1300215 h 1359703"/>
                  <a:gd name="connsiteX5" fmla="*/ 1119464 w 2312982"/>
                  <a:gd name="connsiteY5" fmla="*/ 1358480 h 1359703"/>
                  <a:gd name="connsiteX6" fmla="*/ 153659 w 2312982"/>
                  <a:gd name="connsiteY6" fmla="*/ 1241953 h 1359703"/>
                  <a:gd name="connsiteX7" fmla="*/ 24666 w 2312982"/>
                  <a:gd name="connsiteY7" fmla="*/ 1209907 h 1359703"/>
                  <a:gd name="connsiteX8" fmla="*/ 65202 w 2312982"/>
                  <a:gd name="connsiteY8" fmla="*/ 1103477 h 1359703"/>
                  <a:gd name="connsiteX0" fmla="*/ 80000 w 2301319"/>
                  <a:gd name="connsiteY0" fmla="*/ 1042301 h 1359703"/>
                  <a:gd name="connsiteX1" fmla="*/ 652378 w 2301319"/>
                  <a:gd name="connsiteY1" fmla="*/ 73862 h 1359703"/>
                  <a:gd name="connsiteX2" fmla="*/ 1621973 w 2301319"/>
                  <a:gd name="connsiteY2" fmla="*/ 0 h 1359703"/>
                  <a:gd name="connsiteX3" fmla="*/ 2300674 w 2301319"/>
                  <a:gd name="connsiteY3" fmla="*/ 1062014 h 1359703"/>
                  <a:gd name="connsiteX4" fmla="*/ 1848692 w 2301319"/>
                  <a:gd name="connsiteY4" fmla="*/ 1300215 h 1359703"/>
                  <a:gd name="connsiteX5" fmla="*/ 1107801 w 2301319"/>
                  <a:gd name="connsiteY5" fmla="*/ 1358480 h 1359703"/>
                  <a:gd name="connsiteX6" fmla="*/ 141996 w 2301319"/>
                  <a:gd name="connsiteY6" fmla="*/ 1241953 h 1359703"/>
                  <a:gd name="connsiteX7" fmla="*/ 13003 w 2301319"/>
                  <a:gd name="connsiteY7" fmla="*/ 1209907 h 1359703"/>
                  <a:gd name="connsiteX8" fmla="*/ 80000 w 2301319"/>
                  <a:gd name="connsiteY8" fmla="*/ 1042301 h 1359703"/>
                  <a:gd name="connsiteX0" fmla="*/ 69670 w 2290989"/>
                  <a:gd name="connsiteY0" fmla="*/ 1042301 h 1359703"/>
                  <a:gd name="connsiteX1" fmla="*/ 642048 w 2290989"/>
                  <a:gd name="connsiteY1" fmla="*/ 73862 h 1359703"/>
                  <a:gd name="connsiteX2" fmla="*/ 1611643 w 2290989"/>
                  <a:gd name="connsiteY2" fmla="*/ 0 h 1359703"/>
                  <a:gd name="connsiteX3" fmla="*/ 2290344 w 2290989"/>
                  <a:gd name="connsiteY3" fmla="*/ 1062014 h 1359703"/>
                  <a:gd name="connsiteX4" fmla="*/ 1838362 w 2290989"/>
                  <a:gd name="connsiteY4" fmla="*/ 1300215 h 1359703"/>
                  <a:gd name="connsiteX5" fmla="*/ 1097471 w 2290989"/>
                  <a:gd name="connsiteY5" fmla="*/ 1358480 h 1359703"/>
                  <a:gd name="connsiteX6" fmla="*/ 131666 w 2290989"/>
                  <a:gd name="connsiteY6" fmla="*/ 1241953 h 1359703"/>
                  <a:gd name="connsiteX7" fmla="*/ 2673 w 2290989"/>
                  <a:gd name="connsiteY7" fmla="*/ 1209907 h 1359703"/>
                  <a:gd name="connsiteX8" fmla="*/ 69670 w 2290989"/>
                  <a:gd name="connsiteY8" fmla="*/ 1042301 h 1359703"/>
                  <a:gd name="connsiteX0" fmla="*/ 39360 w 2293754"/>
                  <a:gd name="connsiteY0" fmla="*/ 1042301 h 1359703"/>
                  <a:gd name="connsiteX1" fmla="*/ 644813 w 2293754"/>
                  <a:gd name="connsiteY1" fmla="*/ 73862 h 1359703"/>
                  <a:gd name="connsiteX2" fmla="*/ 1614408 w 2293754"/>
                  <a:gd name="connsiteY2" fmla="*/ 0 h 1359703"/>
                  <a:gd name="connsiteX3" fmla="*/ 2293109 w 2293754"/>
                  <a:gd name="connsiteY3" fmla="*/ 1062014 h 1359703"/>
                  <a:gd name="connsiteX4" fmla="*/ 1841127 w 2293754"/>
                  <a:gd name="connsiteY4" fmla="*/ 1300215 h 1359703"/>
                  <a:gd name="connsiteX5" fmla="*/ 1100236 w 2293754"/>
                  <a:gd name="connsiteY5" fmla="*/ 1358480 h 1359703"/>
                  <a:gd name="connsiteX6" fmla="*/ 134431 w 2293754"/>
                  <a:gd name="connsiteY6" fmla="*/ 1241953 h 1359703"/>
                  <a:gd name="connsiteX7" fmla="*/ 5438 w 2293754"/>
                  <a:gd name="connsiteY7" fmla="*/ 1209907 h 1359703"/>
                  <a:gd name="connsiteX8" fmla="*/ 39360 w 2293754"/>
                  <a:gd name="connsiteY8" fmla="*/ 1042301 h 1359703"/>
                  <a:gd name="connsiteX0" fmla="*/ 24857 w 2279251"/>
                  <a:gd name="connsiteY0" fmla="*/ 1042301 h 1359703"/>
                  <a:gd name="connsiteX1" fmla="*/ 630310 w 2279251"/>
                  <a:gd name="connsiteY1" fmla="*/ 73862 h 1359703"/>
                  <a:gd name="connsiteX2" fmla="*/ 1599905 w 2279251"/>
                  <a:gd name="connsiteY2" fmla="*/ 0 h 1359703"/>
                  <a:gd name="connsiteX3" fmla="*/ 2278606 w 2279251"/>
                  <a:gd name="connsiteY3" fmla="*/ 1062014 h 1359703"/>
                  <a:gd name="connsiteX4" fmla="*/ 1826624 w 2279251"/>
                  <a:gd name="connsiteY4" fmla="*/ 1300215 h 1359703"/>
                  <a:gd name="connsiteX5" fmla="*/ 1085733 w 2279251"/>
                  <a:gd name="connsiteY5" fmla="*/ 1358480 h 1359703"/>
                  <a:gd name="connsiteX6" fmla="*/ 119928 w 2279251"/>
                  <a:gd name="connsiteY6" fmla="*/ 1241953 h 1359703"/>
                  <a:gd name="connsiteX7" fmla="*/ 10780 w 2279251"/>
                  <a:gd name="connsiteY7" fmla="*/ 1163297 h 1359703"/>
                  <a:gd name="connsiteX8" fmla="*/ 24857 w 2279251"/>
                  <a:gd name="connsiteY8" fmla="*/ 1042301 h 1359703"/>
                  <a:gd name="connsiteX0" fmla="*/ 24857 w 2279251"/>
                  <a:gd name="connsiteY0" fmla="*/ 1042301 h 1359920"/>
                  <a:gd name="connsiteX1" fmla="*/ 630310 w 2279251"/>
                  <a:gd name="connsiteY1" fmla="*/ 73862 h 1359920"/>
                  <a:gd name="connsiteX2" fmla="*/ 1599905 w 2279251"/>
                  <a:gd name="connsiteY2" fmla="*/ 0 h 1359920"/>
                  <a:gd name="connsiteX3" fmla="*/ 2278606 w 2279251"/>
                  <a:gd name="connsiteY3" fmla="*/ 1062014 h 1359920"/>
                  <a:gd name="connsiteX4" fmla="*/ 1826624 w 2279251"/>
                  <a:gd name="connsiteY4" fmla="*/ 1300215 h 1359920"/>
                  <a:gd name="connsiteX5" fmla="*/ 1085733 w 2279251"/>
                  <a:gd name="connsiteY5" fmla="*/ 1358480 h 1359920"/>
                  <a:gd name="connsiteX6" fmla="*/ 238999 w 2279251"/>
                  <a:gd name="connsiteY6" fmla="*/ 1256520 h 1359920"/>
                  <a:gd name="connsiteX7" fmla="*/ 10780 w 2279251"/>
                  <a:gd name="connsiteY7" fmla="*/ 1163297 h 1359920"/>
                  <a:gd name="connsiteX8" fmla="*/ 24857 w 2279251"/>
                  <a:gd name="connsiteY8" fmla="*/ 1042301 h 1359920"/>
                  <a:gd name="connsiteX0" fmla="*/ 24857 w 2279251"/>
                  <a:gd name="connsiteY0" fmla="*/ 1042301 h 1360386"/>
                  <a:gd name="connsiteX1" fmla="*/ 630310 w 2279251"/>
                  <a:gd name="connsiteY1" fmla="*/ 73862 h 1360386"/>
                  <a:gd name="connsiteX2" fmla="*/ 1599905 w 2279251"/>
                  <a:gd name="connsiteY2" fmla="*/ 0 h 1360386"/>
                  <a:gd name="connsiteX3" fmla="*/ 2278606 w 2279251"/>
                  <a:gd name="connsiteY3" fmla="*/ 1062014 h 1360386"/>
                  <a:gd name="connsiteX4" fmla="*/ 1826624 w 2279251"/>
                  <a:gd name="connsiteY4" fmla="*/ 1300215 h 1360386"/>
                  <a:gd name="connsiteX5" fmla="*/ 1085733 w 2279251"/>
                  <a:gd name="connsiteY5" fmla="*/ 1358480 h 1360386"/>
                  <a:gd name="connsiteX6" fmla="*/ 258845 w 2279251"/>
                  <a:gd name="connsiteY6" fmla="*/ 1276912 h 1360386"/>
                  <a:gd name="connsiteX7" fmla="*/ 10780 w 2279251"/>
                  <a:gd name="connsiteY7" fmla="*/ 1163297 h 1360386"/>
                  <a:gd name="connsiteX8" fmla="*/ 24857 w 2279251"/>
                  <a:gd name="connsiteY8" fmla="*/ 1042301 h 1360386"/>
                  <a:gd name="connsiteX0" fmla="*/ 24857 w 2279251"/>
                  <a:gd name="connsiteY0" fmla="*/ 1042301 h 1313446"/>
                  <a:gd name="connsiteX1" fmla="*/ 630310 w 2279251"/>
                  <a:gd name="connsiteY1" fmla="*/ 73862 h 1313446"/>
                  <a:gd name="connsiteX2" fmla="*/ 1599905 w 2279251"/>
                  <a:gd name="connsiteY2" fmla="*/ 0 h 1313446"/>
                  <a:gd name="connsiteX3" fmla="*/ 2278606 w 2279251"/>
                  <a:gd name="connsiteY3" fmla="*/ 1062014 h 1313446"/>
                  <a:gd name="connsiteX4" fmla="*/ 1826624 w 2279251"/>
                  <a:gd name="connsiteY4" fmla="*/ 1300215 h 1313446"/>
                  <a:gd name="connsiteX5" fmla="*/ 1079118 w 2279251"/>
                  <a:gd name="connsiteY5" fmla="*/ 1271086 h 1313446"/>
                  <a:gd name="connsiteX6" fmla="*/ 258845 w 2279251"/>
                  <a:gd name="connsiteY6" fmla="*/ 1276912 h 1313446"/>
                  <a:gd name="connsiteX7" fmla="*/ 10780 w 2279251"/>
                  <a:gd name="connsiteY7" fmla="*/ 1163297 h 1313446"/>
                  <a:gd name="connsiteX8" fmla="*/ 24857 w 2279251"/>
                  <a:gd name="connsiteY8" fmla="*/ 1042301 h 1313446"/>
                  <a:gd name="connsiteX0" fmla="*/ 24857 w 2279352"/>
                  <a:gd name="connsiteY0" fmla="*/ 1042301 h 1297113"/>
                  <a:gd name="connsiteX1" fmla="*/ 630310 w 2279352"/>
                  <a:gd name="connsiteY1" fmla="*/ 73862 h 1297113"/>
                  <a:gd name="connsiteX2" fmla="*/ 1599905 w 2279352"/>
                  <a:gd name="connsiteY2" fmla="*/ 0 h 1297113"/>
                  <a:gd name="connsiteX3" fmla="*/ 2278606 w 2279352"/>
                  <a:gd name="connsiteY3" fmla="*/ 1062014 h 1297113"/>
                  <a:gd name="connsiteX4" fmla="*/ 1866314 w 2279352"/>
                  <a:gd name="connsiteY4" fmla="*/ 1230300 h 1297113"/>
                  <a:gd name="connsiteX5" fmla="*/ 1079118 w 2279352"/>
                  <a:gd name="connsiteY5" fmla="*/ 1271086 h 1297113"/>
                  <a:gd name="connsiteX6" fmla="*/ 258845 w 2279352"/>
                  <a:gd name="connsiteY6" fmla="*/ 1276912 h 1297113"/>
                  <a:gd name="connsiteX7" fmla="*/ 10780 w 2279352"/>
                  <a:gd name="connsiteY7" fmla="*/ 1163297 h 1297113"/>
                  <a:gd name="connsiteX8" fmla="*/ 24857 w 2279352"/>
                  <a:gd name="connsiteY8" fmla="*/ 1042301 h 1297113"/>
                  <a:gd name="connsiteX0" fmla="*/ 24857 w 2279933"/>
                  <a:gd name="connsiteY0" fmla="*/ 1042301 h 1297113"/>
                  <a:gd name="connsiteX1" fmla="*/ 630310 w 2279933"/>
                  <a:gd name="connsiteY1" fmla="*/ 73862 h 1297113"/>
                  <a:gd name="connsiteX2" fmla="*/ 1599905 w 2279933"/>
                  <a:gd name="connsiteY2" fmla="*/ 0 h 1297113"/>
                  <a:gd name="connsiteX3" fmla="*/ 2278606 w 2279933"/>
                  <a:gd name="connsiteY3" fmla="*/ 1062014 h 1297113"/>
                  <a:gd name="connsiteX4" fmla="*/ 1866314 w 2279933"/>
                  <a:gd name="connsiteY4" fmla="*/ 1230300 h 1297113"/>
                  <a:gd name="connsiteX5" fmla="*/ 1079118 w 2279933"/>
                  <a:gd name="connsiteY5" fmla="*/ 1271086 h 1297113"/>
                  <a:gd name="connsiteX6" fmla="*/ 258845 w 2279933"/>
                  <a:gd name="connsiteY6" fmla="*/ 1276912 h 1297113"/>
                  <a:gd name="connsiteX7" fmla="*/ 10780 w 2279933"/>
                  <a:gd name="connsiteY7" fmla="*/ 1163297 h 1297113"/>
                  <a:gd name="connsiteX8" fmla="*/ 24857 w 2279933"/>
                  <a:gd name="connsiteY8" fmla="*/ 1042301 h 1297113"/>
                  <a:gd name="connsiteX0" fmla="*/ 24857 w 2279933"/>
                  <a:gd name="connsiteY0" fmla="*/ 1042301 h 1297113"/>
                  <a:gd name="connsiteX1" fmla="*/ 630310 w 2279933"/>
                  <a:gd name="connsiteY1" fmla="*/ 73862 h 1297113"/>
                  <a:gd name="connsiteX2" fmla="*/ 1599905 w 2279933"/>
                  <a:gd name="connsiteY2" fmla="*/ 0 h 1297113"/>
                  <a:gd name="connsiteX3" fmla="*/ 2278606 w 2279933"/>
                  <a:gd name="connsiteY3" fmla="*/ 1062014 h 1297113"/>
                  <a:gd name="connsiteX4" fmla="*/ 1866314 w 2279933"/>
                  <a:gd name="connsiteY4" fmla="*/ 1230300 h 1297113"/>
                  <a:gd name="connsiteX5" fmla="*/ 1079118 w 2279933"/>
                  <a:gd name="connsiteY5" fmla="*/ 1271086 h 1297113"/>
                  <a:gd name="connsiteX6" fmla="*/ 258845 w 2279933"/>
                  <a:gd name="connsiteY6" fmla="*/ 1276912 h 1297113"/>
                  <a:gd name="connsiteX7" fmla="*/ 10780 w 2279933"/>
                  <a:gd name="connsiteY7" fmla="*/ 1163297 h 1297113"/>
                  <a:gd name="connsiteX8" fmla="*/ 24857 w 2279933"/>
                  <a:gd name="connsiteY8" fmla="*/ 1042301 h 1297113"/>
                  <a:gd name="connsiteX0" fmla="*/ 24857 w 2279933"/>
                  <a:gd name="connsiteY0" fmla="*/ 1042301 h 1274068"/>
                  <a:gd name="connsiteX1" fmla="*/ 630310 w 2279933"/>
                  <a:gd name="connsiteY1" fmla="*/ 73862 h 1274068"/>
                  <a:gd name="connsiteX2" fmla="*/ 1599905 w 2279933"/>
                  <a:gd name="connsiteY2" fmla="*/ 0 h 1274068"/>
                  <a:gd name="connsiteX3" fmla="*/ 2278606 w 2279933"/>
                  <a:gd name="connsiteY3" fmla="*/ 1062014 h 1274068"/>
                  <a:gd name="connsiteX4" fmla="*/ 1866314 w 2279933"/>
                  <a:gd name="connsiteY4" fmla="*/ 1230300 h 1274068"/>
                  <a:gd name="connsiteX5" fmla="*/ 1079118 w 2279933"/>
                  <a:gd name="connsiteY5" fmla="*/ 1271086 h 1274068"/>
                  <a:gd name="connsiteX6" fmla="*/ 291922 w 2279933"/>
                  <a:gd name="connsiteY6" fmla="*/ 1212822 h 1274068"/>
                  <a:gd name="connsiteX7" fmla="*/ 10780 w 2279933"/>
                  <a:gd name="connsiteY7" fmla="*/ 1163297 h 1274068"/>
                  <a:gd name="connsiteX8" fmla="*/ 24857 w 2279933"/>
                  <a:gd name="connsiteY8" fmla="*/ 1042301 h 1274068"/>
                  <a:gd name="connsiteX0" fmla="*/ 14359 w 2269435"/>
                  <a:gd name="connsiteY0" fmla="*/ 1042301 h 1274068"/>
                  <a:gd name="connsiteX1" fmla="*/ 619812 w 2269435"/>
                  <a:gd name="connsiteY1" fmla="*/ 73862 h 1274068"/>
                  <a:gd name="connsiteX2" fmla="*/ 1589407 w 2269435"/>
                  <a:gd name="connsiteY2" fmla="*/ 0 h 1274068"/>
                  <a:gd name="connsiteX3" fmla="*/ 2268108 w 2269435"/>
                  <a:gd name="connsiteY3" fmla="*/ 1062014 h 1274068"/>
                  <a:gd name="connsiteX4" fmla="*/ 1855816 w 2269435"/>
                  <a:gd name="connsiteY4" fmla="*/ 1230300 h 1274068"/>
                  <a:gd name="connsiteX5" fmla="*/ 1068620 w 2269435"/>
                  <a:gd name="connsiteY5" fmla="*/ 1271086 h 1274068"/>
                  <a:gd name="connsiteX6" fmla="*/ 281424 w 2269435"/>
                  <a:gd name="connsiteY6" fmla="*/ 1212822 h 1274068"/>
                  <a:gd name="connsiteX7" fmla="*/ 26742 w 2269435"/>
                  <a:gd name="connsiteY7" fmla="*/ 1128339 h 1274068"/>
                  <a:gd name="connsiteX8" fmla="*/ 14359 w 2269435"/>
                  <a:gd name="connsiteY8" fmla="*/ 1042301 h 1274068"/>
                  <a:gd name="connsiteX0" fmla="*/ 29104 w 2251103"/>
                  <a:gd name="connsiteY0" fmla="*/ 1024821 h 1274068"/>
                  <a:gd name="connsiteX1" fmla="*/ 601480 w 2251103"/>
                  <a:gd name="connsiteY1" fmla="*/ 73862 h 1274068"/>
                  <a:gd name="connsiteX2" fmla="*/ 1571075 w 2251103"/>
                  <a:gd name="connsiteY2" fmla="*/ 0 h 1274068"/>
                  <a:gd name="connsiteX3" fmla="*/ 2249776 w 2251103"/>
                  <a:gd name="connsiteY3" fmla="*/ 1062014 h 1274068"/>
                  <a:gd name="connsiteX4" fmla="*/ 1837484 w 2251103"/>
                  <a:gd name="connsiteY4" fmla="*/ 1230300 h 1274068"/>
                  <a:gd name="connsiteX5" fmla="*/ 1050288 w 2251103"/>
                  <a:gd name="connsiteY5" fmla="*/ 1271086 h 1274068"/>
                  <a:gd name="connsiteX6" fmla="*/ 263092 w 2251103"/>
                  <a:gd name="connsiteY6" fmla="*/ 1212822 h 1274068"/>
                  <a:gd name="connsiteX7" fmla="*/ 8410 w 2251103"/>
                  <a:gd name="connsiteY7" fmla="*/ 1128339 h 1274068"/>
                  <a:gd name="connsiteX8" fmla="*/ 29104 w 2251103"/>
                  <a:gd name="connsiteY8" fmla="*/ 1024821 h 1274068"/>
                  <a:gd name="connsiteX0" fmla="*/ 29104 w 2270791"/>
                  <a:gd name="connsiteY0" fmla="*/ 1024821 h 1274068"/>
                  <a:gd name="connsiteX1" fmla="*/ 601480 w 2270791"/>
                  <a:gd name="connsiteY1" fmla="*/ 73862 h 1274068"/>
                  <a:gd name="connsiteX2" fmla="*/ 1571075 w 2270791"/>
                  <a:gd name="connsiteY2" fmla="*/ 0 h 1274068"/>
                  <a:gd name="connsiteX3" fmla="*/ 2269623 w 2270791"/>
                  <a:gd name="connsiteY3" fmla="*/ 1085319 h 1274068"/>
                  <a:gd name="connsiteX4" fmla="*/ 1837484 w 2270791"/>
                  <a:gd name="connsiteY4" fmla="*/ 1230300 h 1274068"/>
                  <a:gd name="connsiteX5" fmla="*/ 1050288 w 2270791"/>
                  <a:gd name="connsiteY5" fmla="*/ 1271086 h 1274068"/>
                  <a:gd name="connsiteX6" fmla="*/ 263092 w 2270791"/>
                  <a:gd name="connsiteY6" fmla="*/ 1212822 h 1274068"/>
                  <a:gd name="connsiteX7" fmla="*/ 8410 w 2270791"/>
                  <a:gd name="connsiteY7" fmla="*/ 1128339 h 1274068"/>
                  <a:gd name="connsiteX8" fmla="*/ 29104 w 2270791"/>
                  <a:gd name="connsiteY8" fmla="*/ 1024821 h 1274068"/>
                  <a:gd name="connsiteX0" fmla="*/ 29104 w 2269623"/>
                  <a:gd name="connsiteY0" fmla="*/ 1024821 h 1274068"/>
                  <a:gd name="connsiteX1" fmla="*/ 601480 w 2269623"/>
                  <a:gd name="connsiteY1" fmla="*/ 73862 h 1274068"/>
                  <a:gd name="connsiteX2" fmla="*/ 1571075 w 2269623"/>
                  <a:gd name="connsiteY2" fmla="*/ 0 h 1274068"/>
                  <a:gd name="connsiteX3" fmla="*/ 2269623 w 2269623"/>
                  <a:gd name="connsiteY3" fmla="*/ 1085319 h 1274068"/>
                  <a:gd name="connsiteX4" fmla="*/ 1837484 w 2269623"/>
                  <a:gd name="connsiteY4" fmla="*/ 1230300 h 1274068"/>
                  <a:gd name="connsiteX5" fmla="*/ 1050288 w 2269623"/>
                  <a:gd name="connsiteY5" fmla="*/ 1271086 h 1274068"/>
                  <a:gd name="connsiteX6" fmla="*/ 263092 w 2269623"/>
                  <a:gd name="connsiteY6" fmla="*/ 1212822 h 1274068"/>
                  <a:gd name="connsiteX7" fmla="*/ 8410 w 2269623"/>
                  <a:gd name="connsiteY7" fmla="*/ 1128339 h 1274068"/>
                  <a:gd name="connsiteX8" fmla="*/ 29104 w 2269623"/>
                  <a:gd name="connsiteY8" fmla="*/ 1024821 h 1274068"/>
                  <a:gd name="connsiteX0" fmla="*/ 29104 w 2289468"/>
                  <a:gd name="connsiteY0" fmla="*/ 1024821 h 1274068"/>
                  <a:gd name="connsiteX1" fmla="*/ 601480 w 2289468"/>
                  <a:gd name="connsiteY1" fmla="*/ 73862 h 1274068"/>
                  <a:gd name="connsiteX2" fmla="*/ 1571075 w 2289468"/>
                  <a:gd name="connsiteY2" fmla="*/ 0 h 1274068"/>
                  <a:gd name="connsiteX3" fmla="*/ 2289468 w 2289468"/>
                  <a:gd name="connsiteY3" fmla="*/ 1096972 h 1274068"/>
                  <a:gd name="connsiteX4" fmla="*/ 1837484 w 2289468"/>
                  <a:gd name="connsiteY4" fmla="*/ 1230300 h 1274068"/>
                  <a:gd name="connsiteX5" fmla="*/ 1050288 w 2289468"/>
                  <a:gd name="connsiteY5" fmla="*/ 1271086 h 1274068"/>
                  <a:gd name="connsiteX6" fmla="*/ 263092 w 2289468"/>
                  <a:gd name="connsiteY6" fmla="*/ 1212822 h 1274068"/>
                  <a:gd name="connsiteX7" fmla="*/ 8410 w 2289468"/>
                  <a:gd name="connsiteY7" fmla="*/ 1128339 h 1274068"/>
                  <a:gd name="connsiteX8" fmla="*/ 29104 w 2289468"/>
                  <a:gd name="connsiteY8" fmla="*/ 1024821 h 1274068"/>
                  <a:gd name="connsiteX0" fmla="*/ 51035 w 2311399"/>
                  <a:gd name="connsiteY0" fmla="*/ 1024821 h 1274068"/>
                  <a:gd name="connsiteX1" fmla="*/ 623411 w 2311399"/>
                  <a:gd name="connsiteY1" fmla="*/ 73862 h 1274068"/>
                  <a:gd name="connsiteX2" fmla="*/ 1593006 w 2311399"/>
                  <a:gd name="connsiteY2" fmla="*/ 0 h 1274068"/>
                  <a:gd name="connsiteX3" fmla="*/ 2311399 w 2311399"/>
                  <a:gd name="connsiteY3" fmla="*/ 1096972 h 1274068"/>
                  <a:gd name="connsiteX4" fmla="*/ 1859415 w 2311399"/>
                  <a:gd name="connsiteY4" fmla="*/ 1230300 h 1274068"/>
                  <a:gd name="connsiteX5" fmla="*/ 1072219 w 2311399"/>
                  <a:gd name="connsiteY5" fmla="*/ 1271086 h 1274068"/>
                  <a:gd name="connsiteX6" fmla="*/ 285023 w 2311399"/>
                  <a:gd name="connsiteY6" fmla="*/ 1212822 h 1274068"/>
                  <a:gd name="connsiteX7" fmla="*/ 3881 w 2311399"/>
                  <a:gd name="connsiteY7" fmla="*/ 1122513 h 1274068"/>
                  <a:gd name="connsiteX8" fmla="*/ 51035 w 2311399"/>
                  <a:gd name="connsiteY8" fmla="*/ 1024821 h 1274068"/>
                  <a:gd name="connsiteX0" fmla="*/ 51035 w 2311399"/>
                  <a:gd name="connsiteY0" fmla="*/ 1024821 h 1272438"/>
                  <a:gd name="connsiteX1" fmla="*/ 623411 w 2311399"/>
                  <a:gd name="connsiteY1" fmla="*/ 73862 h 1272438"/>
                  <a:gd name="connsiteX2" fmla="*/ 1593006 w 2311399"/>
                  <a:gd name="connsiteY2" fmla="*/ 0 h 1272438"/>
                  <a:gd name="connsiteX3" fmla="*/ 2311399 w 2311399"/>
                  <a:gd name="connsiteY3" fmla="*/ 1096972 h 1272438"/>
                  <a:gd name="connsiteX4" fmla="*/ 1859415 w 2311399"/>
                  <a:gd name="connsiteY4" fmla="*/ 1241952 h 1272438"/>
                  <a:gd name="connsiteX5" fmla="*/ 1072219 w 2311399"/>
                  <a:gd name="connsiteY5" fmla="*/ 1271086 h 1272438"/>
                  <a:gd name="connsiteX6" fmla="*/ 285023 w 2311399"/>
                  <a:gd name="connsiteY6" fmla="*/ 1212822 h 1272438"/>
                  <a:gd name="connsiteX7" fmla="*/ 3881 w 2311399"/>
                  <a:gd name="connsiteY7" fmla="*/ 1122513 h 1272438"/>
                  <a:gd name="connsiteX8" fmla="*/ 51035 w 2311399"/>
                  <a:gd name="connsiteY8" fmla="*/ 1024821 h 1272438"/>
                  <a:gd name="connsiteX0" fmla="*/ 30399 w 2290763"/>
                  <a:gd name="connsiteY0" fmla="*/ 1024821 h 1272438"/>
                  <a:gd name="connsiteX1" fmla="*/ 602775 w 2290763"/>
                  <a:gd name="connsiteY1" fmla="*/ 73862 h 1272438"/>
                  <a:gd name="connsiteX2" fmla="*/ 1572370 w 2290763"/>
                  <a:gd name="connsiteY2" fmla="*/ 0 h 1272438"/>
                  <a:gd name="connsiteX3" fmla="*/ 2290763 w 2290763"/>
                  <a:gd name="connsiteY3" fmla="*/ 1096972 h 1272438"/>
                  <a:gd name="connsiteX4" fmla="*/ 1838779 w 2290763"/>
                  <a:gd name="connsiteY4" fmla="*/ 1241952 h 1272438"/>
                  <a:gd name="connsiteX5" fmla="*/ 1051583 w 2290763"/>
                  <a:gd name="connsiteY5" fmla="*/ 1271086 h 1272438"/>
                  <a:gd name="connsiteX6" fmla="*/ 264387 w 2290763"/>
                  <a:gd name="connsiteY6" fmla="*/ 1212822 h 1272438"/>
                  <a:gd name="connsiteX7" fmla="*/ 7873 w 2290763"/>
                  <a:gd name="connsiteY7" fmla="*/ 1119599 h 1272438"/>
                  <a:gd name="connsiteX8" fmla="*/ 30399 w 2290763"/>
                  <a:gd name="connsiteY8" fmla="*/ 1024821 h 1272438"/>
                  <a:gd name="connsiteX0" fmla="*/ 30397 w 2366300"/>
                  <a:gd name="connsiteY0" fmla="*/ 1024821 h 1272438"/>
                  <a:gd name="connsiteX1" fmla="*/ 602773 w 2366300"/>
                  <a:gd name="connsiteY1" fmla="*/ 73862 h 1272438"/>
                  <a:gd name="connsiteX2" fmla="*/ 1572368 w 2366300"/>
                  <a:gd name="connsiteY2" fmla="*/ 0 h 1272438"/>
                  <a:gd name="connsiteX3" fmla="*/ 2290761 w 2366300"/>
                  <a:gd name="connsiteY3" fmla="*/ 1096972 h 1272438"/>
                  <a:gd name="connsiteX4" fmla="*/ 2294862 w 2366300"/>
                  <a:gd name="connsiteY4" fmla="*/ 1126174 h 1272438"/>
                  <a:gd name="connsiteX5" fmla="*/ 1838777 w 2366300"/>
                  <a:gd name="connsiteY5" fmla="*/ 1241952 h 1272438"/>
                  <a:gd name="connsiteX6" fmla="*/ 1051581 w 2366300"/>
                  <a:gd name="connsiteY6" fmla="*/ 1271086 h 1272438"/>
                  <a:gd name="connsiteX7" fmla="*/ 264385 w 2366300"/>
                  <a:gd name="connsiteY7" fmla="*/ 1212822 h 1272438"/>
                  <a:gd name="connsiteX8" fmla="*/ 7871 w 2366300"/>
                  <a:gd name="connsiteY8" fmla="*/ 1119599 h 1272438"/>
                  <a:gd name="connsiteX9" fmla="*/ 30397 w 2366300"/>
                  <a:gd name="connsiteY9" fmla="*/ 1024821 h 1272438"/>
                  <a:gd name="connsiteX0" fmla="*/ 30397 w 2340653"/>
                  <a:gd name="connsiteY0" fmla="*/ 1024821 h 1272438"/>
                  <a:gd name="connsiteX1" fmla="*/ 602773 w 2340653"/>
                  <a:gd name="connsiteY1" fmla="*/ 73862 h 1272438"/>
                  <a:gd name="connsiteX2" fmla="*/ 1572368 w 2340653"/>
                  <a:gd name="connsiteY2" fmla="*/ 0 h 1272438"/>
                  <a:gd name="connsiteX3" fmla="*/ 2290761 w 2340653"/>
                  <a:gd name="connsiteY3" fmla="*/ 1096972 h 1272438"/>
                  <a:gd name="connsiteX4" fmla="*/ 2212769 w 2340653"/>
                  <a:gd name="connsiteY4" fmla="*/ 1178610 h 1272438"/>
                  <a:gd name="connsiteX5" fmla="*/ 1838777 w 2340653"/>
                  <a:gd name="connsiteY5" fmla="*/ 1241952 h 1272438"/>
                  <a:gd name="connsiteX6" fmla="*/ 1051581 w 2340653"/>
                  <a:gd name="connsiteY6" fmla="*/ 1271086 h 1272438"/>
                  <a:gd name="connsiteX7" fmla="*/ 264385 w 2340653"/>
                  <a:gd name="connsiteY7" fmla="*/ 1212822 h 1272438"/>
                  <a:gd name="connsiteX8" fmla="*/ 7871 w 2340653"/>
                  <a:gd name="connsiteY8" fmla="*/ 1119599 h 1272438"/>
                  <a:gd name="connsiteX9" fmla="*/ 30397 w 2340653"/>
                  <a:gd name="connsiteY9" fmla="*/ 1024821 h 1272438"/>
                  <a:gd name="connsiteX0" fmla="*/ 30397 w 2331097"/>
                  <a:gd name="connsiteY0" fmla="*/ 1024821 h 1272438"/>
                  <a:gd name="connsiteX1" fmla="*/ 602773 w 2331097"/>
                  <a:gd name="connsiteY1" fmla="*/ 73862 h 1272438"/>
                  <a:gd name="connsiteX2" fmla="*/ 1572368 w 2331097"/>
                  <a:gd name="connsiteY2" fmla="*/ 0 h 1272438"/>
                  <a:gd name="connsiteX3" fmla="*/ 2290761 w 2331097"/>
                  <a:gd name="connsiteY3" fmla="*/ 1096972 h 1272438"/>
                  <a:gd name="connsiteX4" fmla="*/ 2159410 w 2331097"/>
                  <a:gd name="connsiteY4" fmla="*/ 1190263 h 1272438"/>
                  <a:gd name="connsiteX5" fmla="*/ 1838777 w 2331097"/>
                  <a:gd name="connsiteY5" fmla="*/ 1241952 h 1272438"/>
                  <a:gd name="connsiteX6" fmla="*/ 1051581 w 2331097"/>
                  <a:gd name="connsiteY6" fmla="*/ 1271086 h 1272438"/>
                  <a:gd name="connsiteX7" fmla="*/ 264385 w 2331097"/>
                  <a:gd name="connsiteY7" fmla="*/ 1212822 h 1272438"/>
                  <a:gd name="connsiteX8" fmla="*/ 7871 w 2331097"/>
                  <a:gd name="connsiteY8" fmla="*/ 1119599 h 1272438"/>
                  <a:gd name="connsiteX9" fmla="*/ 30397 w 2331097"/>
                  <a:gd name="connsiteY9" fmla="*/ 1024821 h 1272438"/>
                  <a:gd name="connsiteX0" fmla="*/ 30397 w 2277798"/>
                  <a:gd name="connsiteY0" fmla="*/ 1024821 h 1272438"/>
                  <a:gd name="connsiteX1" fmla="*/ 602773 w 2277798"/>
                  <a:gd name="connsiteY1" fmla="*/ 73862 h 1272438"/>
                  <a:gd name="connsiteX2" fmla="*/ 1572368 w 2277798"/>
                  <a:gd name="connsiteY2" fmla="*/ 0 h 1272438"/>
                  <a:gd name="connsiteX3" fmla="*/ 2225088 w 2277798"/>
                  <a:gd name="connsiteY3" fmla="*/ 1000839 h 1272438"/>
                  <a:gd name="connsiteX4" fmla="*/ 2159410 w 2277798"/>
                  <a:gd name="connsiteY4" fmla="*/ 1190263 h 1272438"/>
                  <a:gd name="connsiteX5" fmla="*/ 1838777 w 2277798"/>
                  <a:gd name="connsiteY5" fmla="*/ 1241952 h 1272438"/>
                  <a:gd name="connsiteX6" fmla="*/ 1051581 w 2277798"/>
                  <a:gd name="connsiteY6" fmla="*/ 1271086 h 1272438"/>
                  <a:gd name="connsiteX7" fmla="*/ 264385 w 2277798"/>
                  <a:gd name="connsiteY7" fmla="*/ 1212822 h 1272438"/>
                  <a:gd name="connsiteX8" fmla="*/ 7871 w 2277798"/>
                  <a:gd name="connsiteY8" fmla="*/ 1119599 h 1272438"/>
                  <a:gd name="connsiteX9" fmla="*/ 30397 w 2277798"/>
                  <a:gd name="connsiteY9" fmla="*/ 1024821 h 1272438"/>
                  <a:gd name="connsiteX0" fmla="*/ 30397 w 2281442"/>
                  <a:gd name="connsiteY0" fmla="*/ 1024821 h 1272438"/>
                  <a:gd name="connsiteX1" fmla="*/ 602773 w 2281442"/>
                  <a:gd name="connsiteY1" fmla="*/ 73862 h 1272438"/>
                  <a:gd name="connsiteX2" fmla="*/ 1572368 w 2281442"/>
                  <a:gd name="connsiteY2" fmla="*/ 0 h 1272438"/>
                  <a:gd name="connsiteX3" fmla="*/ 2225088 w 2281442"/>
                  <a:gd name="connsiteY3" fmla="*/ 1000839 h 1272438"/>
                  <a:gd name="connsiteX4" fmla="*/ 2159410 w 2281442"/>
                  <a:gd name="connsiteY4" fmla="*/ 1190263 h 1272438"/>
                  <a:gd name="connsiteX5" fmla="*/ 1838777 w 2281442"/>
                  <a:gd name="connsiteY5" fmla="*/ 1241952 h 1272438"/>
                  <a:gd name="connsiteX6" fmla="*/ 1051581 w 2281442"/>
                  <a:gd name="connsiteY6" fmla="*/ 1271086 h 1272438"/>
                  <a:gd name="connsiteX7" fmla="*/ 264385 w 2281442"/>
                  <a:gd name="connsiteY7" fmla="*/ 1212822 h 1272438"/>
                  <a:gd name="connsiteX8" fmla="*/ 7871 w 2281442"/>
                  <a:gd name="connsiteY8" fmla="*/ 1119599 h 1272438"/>
                  <a:gd name="connsiteX9" fmla="*/ 30397 w 2281442"/>
                  <a:gd name="connsiteY9" fmla="*/ 1024821 h 1272438"/>
                  <a:gd name="connsiteX0" fmla="*/ 30397 w 3063686"/>
                  <a:gd name="connsiteY0" fmla="*/ 950958 h 1198575"/>
                  <a:gd name="connsiteX1" fmla="*/ 602773 w 3063686"/>
                  <a:gd name="connsiteY1" fmla="*/ -1 h 1198575"/>
                  <a:gd name="connsiteX2" fmla="*/ 3038108 w 3063686"/>
                  <a:gd name="connsiteY2" fmla="*/ 12690 h 1198575"/>
                  <a:gd name="connsiteX3" fmla="*/ 2225088 w 3063686"/>
                  <a:gd name="connsiteY3" fmla="*/ 926976 h 1198575"/>
                  <a:gd name="connsiteX4" fmla="*/ 2159410 w 3063686"/>
                  <a:gd name="connsiteY4" fmla="*/ 1116400 h 1198575"/>
                  <a:gd name="connsiteX5" fmla="*/ 1838777 w 3063686"/>
                  <a:gd name="connsiteY5" fmla="*/ 1168089 h 1198575"/>
                  <a:gd name="connsiteX6" fmla="*/ 1051581 w 3063686"/>
                  <a:gd name="connsiteY6" fmla="*/ 1197223 h 1198575"/>
                  <a:gd name="connsiteX7" fmla="*/ 264385 w 3063686"/>
                  <a:gd name="connsiteY7" fmla="*/ 1138959 h 1198575"/>
                  <a:gd name="connsiteX8" fmla="*/ 7871 w 3063686"/>
                  <a:gd name="connsiteY8" fmla="*/ 1045736 h 1198575"/>
                  <a:gd name="connsiteX9" fmla="*/ 30397 w 3063686"/>
                  <a:gd name="connsiteY9" fmla="*/ 950958 h 1198575"/>
                  <a:gd name="connsiteX0" fmla="*/ 489238 w 3522527"/>
                  <a:gd name="connsiteY0" fmla="*/ 950958 h 1652281"/>
                  <a:gd name="connsiteX1" fmla="*/ 1061614 w 3522527"/>
                  <a:gd name="connsiteY1" fmla="*/ -1 h 1652281"/>
                  <a:gd name="connsiteX2" fmla="*/ 3496949 w 3522527"/>
                  <a:gd name="connsiteY2" fmla="*/ 12690 h 1652281"/>
                  <a:gd name="connsiteX3" fmla="*/ 2683929 w 3522527"/>
                  <a:gd name="connsiteY3" fmla="*/ 926976 h 1652281"/>
                  <a:gd name="connsiteX4" fmla="*/ 2618251 w 3522527"/>
                  <a:gd name="connsiteY4" fmla="*/ 1116400 h 1652281"/>
                  <a:gd name="connsiteX5" fmla="*/ 2297618 w 3522527"/>
                  <a:gd name="connsiteY5" fmla="*/ 1168089 h 1652281"/>
                  <a:gd name="connsiteX6" fmla="*/ 1510422 w 3522527"/>
                  <a:gd name="connsiteY6" fmla="*/ 1197223 h 1652281"/>
                  <a:gd name="connsiteX7" fmla="*/ 723226 w 3522527"/>
                  <a:gd name="connsiteY7" fmla="*/ 1138959 h 1652281"/>
                  <a:gd name="connsiteX8" fmla="*/ 338 w 3522527"/>
                  <a:gd name="connsiteY8" fmla="*/ 1651598 h 1652281"/>
                  <a:gd name="connsiteX9" fmla="*/ 489238 w 3522527"/>
                  <a:gd name="connsiteY9" fmla="*/ 950958 h 1652281"/>
                  <a:gd name="connsiteX0" fmla="*/ 491083 w 3524372"/>
                  <a:gd name="connsiteY0" fmla="*/ 950958 h 1801296"/>
                  <a:gd name="connsiteX1" fmla="*/ 1063459 w 3524372"/>
                  <a:gd name="connsiteY1" fmla="*/ -1 h 1801296"/>
                  <a:gd name="connsiteX2" fmla="*/ 3498794 w 3524372"/>
                  <a:gd name="connsiteY2" fmla="*/ 12690 h 1801296"/>
                  <a:gd name="connsiteX3" fmla="*/ 2685774 w 3524372"/>
                  <a:gd name="connsiteY3" fmla="*/ 926976 h 1801296"/>
                  <a:gd name="connsiteX4" fmla="*/ 2620096 w 3524372"/>
                  <a:gd name="connsiteY4" fmla="*/ 1116400 h 1801296"/>
                  <a:gd name="connsiteX5" fmla="*/ 2299463 w 3524372"/>
                  <a:gd name="connsiteY5" fmla="*/ 1168089 h 1801296"/>
                  <a:gd name="connsiteX6" fmla="*/ 1512267 w 3524372"/>
                  <a:gd name="connsiteY6" fmla="*/ 1197223 h 1801296"/>
                  <a:gd name="connsiteX7" fmla="*/ 725072 w 3524372"/>
                  <a:gd name="connsiteY7" fmla="*/ 1798915 h 1801296"/>
                  <a:gd name="connsiteX8" fmla="*/ 2183 w 3524372"/>
                  <a:gd name="connsiteY8" fmla="*/ 1651598 h 1801296"/>
                  <a:gd name="connsiteX9" fmla="*/ 491083 w 3524372"/>
                  <a:gd name="connsiteY9" fmla="*/ 950958 h 1801296"/>
                  <a:gd name="connsiteX0" fmla="*/ 442383 w 3525641"/>
                  <a:gd name="connsiteY0" fmla="*/ 961779 h 1801296"/>
                  <a:gd name="connsiteX1" fmla="*/ 1064728 w 3525641"/>
                  <a:gd name="connsiteY1" fmla="*/ -1 h 1801296"/>
                  <a:gd name="connsiteX2" fmla="*/ 3500063 w 3525641"/>
                  <a:gd name="connsiteY2" fmla="*/ 12690 h 1801296"/>
                  <a:gd name="connsiteX3" fmla="*/ 2687043 w 3525641"/>
                  <a:gd name="connsiteY3" fmla="*/ 926976 h 1801296"/>
                  <a:gd name="connsiteX4" fmla="*/ 2621365 w 3525641"/>
                  <a:gd name="connsiteY4" fmla="*/ 1116400 h 1801296"/>
                  <a:gd name="connsiteX5" fmla="*/ 2300732 w 3525641"/>
                  <a:gd name="connsiteY5" fmla="*/ 1168089 h 1801296"/>
                  <a:gd name="connsiteX6" fmla="*/ 1513536 w 3525641"/>
                  <a:gd name="connsiteY6" fmla="*/ 1197223 h 1801296"/>
                  <a:gd name="connsiteX7" fmla="*/ 726341 w 3525641"/>
                  <a:gd name="connsiteY7" fmla="*/ 1798915 h 1801296"/>
                  <a:gd name="connsiteX8" fmla="*/ 3452 w 3525641"/>
                  <a:gd name="connsiteY8" fmla="*/ 1651598 h 1801296"/>
                  <a:gd name="connsiteX9" fmla="*/ 442383 w 3525641"/>
                  <a:gd name="connsiteY9" fmla="*/ 961779 h 1801296"/>
                  <a:gd name="connsiteX0" fmla="*/ 376307 w 3459565"/>
                  <a:gd name="connsiteY0" fmla="*/ 961779 h 1801296"/>
                  <a:gd name="connsiteX1" fmla="*/ 998652 w 3459565"/>
                  <a:gd name="connsiteY1" fmla="*/ -1 h 1801296"/>
                  <a:gd name="connsiteX2" fmla="*/ 3433987 w 3459565"/>
                  <a:gd name="connsiteY2" fmla="*/ 12690 h 1801296"/>
                  <a:gd name="connsiteX3" fmla="*/ 2620967 w 3459565"/>
                  <a:gd name="connsiteY3" fmla="*/ 926976 h 1801296"/>
                  <a:gd name="connsiteX4" fmla="*/ 2555289 w 3459565"/>
                  <a:gd name="connsiteY4" fmla="*/ 1116400 h 1801296"/>
                  <a:gd name="connsiteX5" fmla="*/ 2234656 w 3459565"/>
                  <a:gd name="connsiteY5" fmla="*/ 1168089 h 1801296"/>
                  <a:gd name="connsiteX6" fmla="*/ 1447460 w 3459565"/>
                  <a:gd name="connsiteY6" fmla="*/ 1197223 h 1801296"/>
                  <a:gd name="connsiteX7" fmla="*/ 660265 w 3459565"/>
                  <a:gd name="connsiteY7" fmla="*/ 1798915 h 1801296"/>
                  <a:gd name="connsiteX8" fmla="*/ 4001 w 3459565"/>
                  <a:gd name="connsiteY8" fmla="*/ 1651599 h 1801296"/>
                  <a:gd name="connsiteX9" fmla="*/ 376307 w 3459565"/>
                  <a:gd name="connsiteY9" fmla="*/ 961779 h 1801296"/>
                  <a:gd name="connsiteX0" fmla="*/ 376307 w 3459565"/>
                  <a:gd name="connsiteY0" fmla="*/ 961779 h 1852411"/>
                  <a:gd name="connsiteX1" fmla="*/ 998652 w 3459565"/>
                  <a:gd name="connsiteY1" fmla="*/ -1 h 1852411"/>
                  <a:gd name="connsiteX2" fmla="*/ 3433987 w 3459565"/>
                  <a:gd name="connsiteY2" fmla="*/ 12690 h 1852411"/>
                  <a:gd name="connsiteX3" fmla="*/ 2620967 w 3459565"/>
                  <a:gd name="connsiteY3" fmla="*/ 926976 h 1852411"/>
                  <a:gd name="connsiteX4" fmla="*/ 2555289 w 3459565"/>
                  <a:gd name="connsiteY4" fmla="*/ 1116400 h 1852411"/>
                  <a:gd name="connsiteX5" fmla="*/ 2234656 w 3459565"/>
                  <a:gd name="connsiteY5" fmla="*/ 1168089 h 1852411"/>
                  <a:gd name="connsiteX6" fmla="*/ 1497428 w 3459565"/>
                  <a:gd name="connsiteY6" fmla="*/ 1792264 h 1852411"/>
                  <a:gd name="connsiteX7" fmla="*/ 660265 w 3459565"/>
                  <a:gd name="connsiteY7" fmla="*/ 1798915 h 1852411"/>
                  <a:gd name="connsiteX8" fmla="*/ 4001 w 3459565"/>
                  <a:gd name="connsiteY8" fmla="*/ 1651599 h 1852411"/>
                  <a:gd name="connsiteX9" fmla="*/ 376307 w 3459565"/>
                  <a:gd name="connsiteY9" fmla="*/ 961779 h 1852411"/>
                  <a:gd name="connsiteX0" fmla="*/ 374424 w 3457682"/>
                  <a:gd name="connsiteY0" fmla="*/ 961779 h 1898422"/>
                  <a:gd name="connsiteX1" fmla="*/ 996769 w 3457682"/>
                  <a:gd name="connsiteY1" fmla="*/ -1 h 1898422"/>
                  <a:gd name="connsiteX2" fmla="*/ 3432104 w 3457682"/>
                  <a:gd name="connsiteY2" fmla="*/ 12690 h 1898422"/>
                  <a:gd name="connsiteX3" fmla="*/ 2619084 w 3457682"/>
                  <a:gd name="connsiteY3" fmla="*/ 926976 h 1898422"/>
                  <a:gd name="connsiteX4" fmla="*/ 2553406 w 3457682"/>
                  <a:gd name="connsiteY4" fmla="*/ 1116400 h 1898422"/>
                  <a:gd name="connsiteX5" fmla="*/ 2232773 w 3457682"/>
                  <a:gd name="connsiteY5" fmla="*/ 1168089 h 1898422"/>
                  <a:gd name="connsiteX6" fmla="*/ 1495545 w 3457682"/>
                  <a:gd name="connsiteY6" fmla="*/ 1792264 h 1898422"/>
                  <a:gd name="connsiteX7" fmla="*/ 575102 w 3457682"/>
                  <a:gd name="connsiteY7" fmla="*/ 1874648 h 1898422"/>
                  <a:gd name="connsiteX8" fmla="*/ 2118 w 3457682"/>
                  <a:gd name="connsiteY8" fmla="*/ 1651599 h 1898422"/>
                  <a:gd name="connsiteX9" fmla="*/ 374424 w 3457682"/>
                  <a:gd name="connsiteY9" fmla="*/ 961779 h 1898422"/>
                  <a:gd name="connsiteX0" fmla="*/ 374424 w 3457682"/>
                  <a:gd name="connsiteY0" fmla="*/ 961779 h 1916377"/>
                  <a:gd name="connsiteX1" fmla="*/ 996769 w 3457682"/>
                  <a:gd name="connsiteY1" fmla="*/ -1 h 1916377"/>
                  <a:gd name="connsiteX2" fmla="*/ 3432104 w 3457682"/>
                  <a:gd name="connsiteY2" fmla="*/ 12690 h 1916377"/>
                  <a:gd name="connsiteX3" fmla="*/ 2619084 w 3457682"/>
                  <a:gd name="connsiteY3" fmla="*/ 926976 h 1916377"/>
                  <a:gd name="connsiteX4" fmla="*/ 2553406 w 3457682"/>
                  <a:gd name="connsiteY4" fmla="*/ 1116400 h 1916377"/>
                  <a:gd name="connsiteX5" fmla="*/ 2449304 w 3457682"/>
                  <a:gd name="connsiteY5" fmla="*/ 1882139 h 1916377"/>
                  <a:gd name="connsiteX6" fmla="*/ 1495545 w 3457682"/>
                  <a:gd name="connsiteY6" fmla="*/ 1792264 h 1916377"/>
                  <a:gd name="connsiteX7" fmla="*/ 575102 w 3457682"/>
                  <a:gd name="connsiteY7" fmla="*/ 1874648 h 1916377"/>
                  <a:gd name="connsiteX8" fmla="*/ 2118 w 3457682"/>
                  <a:gd name="connsiteY8" fmla="*/ 1651599 h 1916377"/>
                  <a:gd name="connsiteX9" fmla="*/ 374424 w 3457682"/>
                  <a:gd name="connsiteY9" fmla="*/ 961779 h 1916377"/>
                  <a:gd name="connsiteX0" fmla="*/ 374424 w 3457682"/>
                  <a:gd name="connsiteY0" fmla="*/ 961779 h 1965229"/>
                  <a:gd name="connsiteX1" fmla="*/ 996769 w 3457682"/>
                  <a:gd name="connsiteY1" fmla="*/ -1 h 1965229"/>
                  <a:gd name="connsiteX2" fmla="*/ 3432104 w 3457682"/>
                  <a:gd name="connsiteY2" fmla="*/ 12690 h 1965229"/>
                  <a:gd name="connsiteX3" fmla="*/ 2619084 w 3457682"/>
                  <a:gd name="connsiteY3" fmla="*/ 926976 h 1965229"/>
                  <a:gd name="connsiteX4" fmla="*/ 2553406 w 3457682"/>
                  <a:gd name="connsiteY4" fmla="*/ 1116400 h 1965229"/>
                  <a:gd name="connsiteX5" fmla="*/ 2449304 w 3457682"/>
                  <a:gd name="connsiteY5" fmla="*/ 1882139 h 1965229"/>
                  <a:gd name="connsiteX6" fmla="*/ 1512200 w 3457682"/>
                  <a:gd name="connsiteY6" fmla="*/ 1943730 h 1965229"/>
                  <a:gd name="connsiteX7" fmla="*/ 575102 w 3457682"/>
                  <a:gd name="connsiteY7" fmla="*/ 1874648 h 1965229"/>
                  <a:gd name="connsiteX8" fmla="*/ 2118 w 3457682"/>
                  <a:gd name="connsiteY8" fmla="*/ 1651599 h 1965229"/>
                  <a:gd name="connsiteX9" fmla="*/ 374424 w 3457682"/>
                  <a:gd name="connsiteY9" fmla="*/ 961779 h 1965229"/>
                  <a:gd name="connsiteX0" fmla="*/ 374424 w 3457682"/>
                  <a:gd name="connsiteY0" fmla="*/ 961779 h 1943757"/>
                  <a:gd name="connsiteX1" fmla="*/ 996769 w 3457682"/>
                  <a:gd name="connsiteY1" fmla="*/ -1 h 1943757"/>
                  <a:gd name="connsiteX2" fmla="*/ 3432104 w 3457682"/>
                  <a:gd name="connsiteY2" fmla="*/ 12690 h 1943757"/>
                  <a:gd name="connsiteX3" fmla="*/ 2619084 w 3457682"/>
                  <a:gd name="connsiteY3" fmla="*/ 926976 h 1943757"/>
                  <a:gd name="connsiteX4" fmla="*/ 3302934 w 3457682"/>
                  <a:gd name="connsiteY4" fmla="*/ 1819631 h 1943757"/>
                  <a:gd name="connsiteX5" fmla="*/ 2449304 w 3457682"/>
                  <a:gd name="connsiteY5" fmla="*/ 1882139 h 1943757"/>
                  <a:gd name="connsiteX6" fmla="*/ 1512200 w 3457682"/>
                  <a:gd name="connsiteY6" fmla="*/ 1943730 h 1943757"/>
                  <a:gd name="connsiteX7" fmla="*/ 575102 w 3457682"/>
                  <a:gd name="connsiteY7" fmla="*/ 1874648 h 1943757"/>
                  <a:gd name="connsiteX8" fmla="*/ 2118 w 3457682"/>
                  <a:gd name="connsiteY8" fmla="*/ 1651599 h 1943757"/>
                  <a:gd name="connsiteX9" fmla="*/ 374424 w 3457682"/>
                  <a:gd name="connsiteY9" fmla="*/ 961779 h 1943757"/>
                  <a:gd name="connsiteX0" fmla="*/ 374424 w 3457682"/>
                  <a:gd name="connsiteY0" fmla="*/ 961779 h 1966560"/>
                  <a:gd name="connsiteX1" fmla="*/ 996769 w 3457682"/>
                  <a:gd name="connsiteY1" fmla="*/ -1 h 1966560"/>
                  <a:gd name="connsiteX2" fmla="*/ 3432104 w 3457682"/>
                  <a:gd name="connsiteY2" fmla="*/ 12690 h 1966560"/>
                  <a:gd name="connsiteX3" fmla="*/ 2619084 w 3457682"/>
                  <a:gd name="connsiteY3" fmla="*/ 926976 h 1966560"/>
                  <a:gd name="connsiteX4" fmla="*/ 3302934 w 3457682"/>
                  <a:gd name="connsiteY4" fmla="*/ 1819631 h 1966560"/>
                  <a:gd name="connsiteX5" fmla="*/ 2449304 w 3457682"/>
                  <a:gd name="connsiteY5" fmla="*/ 1957872 h 1966560"/>
                  <a:gd name="connsiteX6" fmla="*/ 1512200 w 3457682"/>
                  <a:gd name="connsiteY6" fmla="*/ 1943730 h 1966560"/>
                  <a:gd name="connsiteX7" fmla="*/ 575102 w 3457682"/>
                  <a:gd name="connsiteY7" fmla="*/ 1874648 h 1966560"/>
                  <a:gd name="connsiteX8" fmla="*/ 2118 w 3457682"/>
                  <a:gd name="connsiteY8" fmla="*/ 1651599 h 1966560"/>
                  <a:gd name="connsiteX9" fmla="*/ 374424 w 3457682"/>
                  <a:gd name="connsiteY9" fmla="*/ 961779 h 1966560"/>
                  <a:gd name="connsiteX0" fmla="*/ 374424 w 4413525"/>
                  <a:gd name="connsiteY0" fmla="*/ 961779 h 1966560"/>
                  <a:gd name="connsiteX1" fmla="*/ 996769 w 4413525"/>
                  <a:gd name="connsiteY1" fmla="*/ -1 h 1966560"/>
                  <a:gd name="connsiteX2" fmla="*/ 3432104 w 4413525"/>
                  <a:gd name="connsiteY2" fmla="*/ 12690 h 1966560"/>
                  <a:gd name="connsiteX3" fmla="*/ 4401293 w 4413525"/>
                  <a:gd name="connsiteY3" fmla="*/ 710598 h 1966560"/>
                  <a:gd name="connsiteX4" fmla="*/ 3302934 w 4413525"/>
                  <a:gd name="connsiteY4" fmla="*/ 1819631 h 1966560"/>
                  <a:gd name="connsiteX5" fmla="*/ 2449304 w 4413525"/>
                  <a:gd name="connsiteY5" fmla="*/ 1957872 h 1966560"/>
                  <a:gd name="connsiteX6" fmla="*/ 1512200 w 4413525"/>
                  <a:gd name="connsiteY6" fmla="*/ 1943730 h 1966560"/>
                  <a:gd name="connsiteX7" fmla="*/ 575102 w 4413525"/>
                  <a:gd name="connsiteY7" fmla="*/ 1874648 h 1966560"/>
                  <a:gd name="connsiteX8" fmla="*/ 2118 w 4413525"/>
                  <a:gd name="connsiteY8" fmla="*/ 1651599 h 1966560"/>
                  <a:gd name="connsiteX9" fmla="*/ 374424 w 4413525"/>
                  <a:gd name="connsiteY9" fmla="*/ 961779 h 1966560"/>
                  <a:gd name="connsiteX0" fmla="*/ 374424 w 4413525"/>
                  <a:gd name="connsiteY0" fmla="*/ 961779 h 1966560"/>
                  <a:gd name="connsiteX1" fmla="*/ 996769 w 4413525"/>
                  <a:gd name="connsiteY1" fmla="*/ -1 h 1966560"/>
                  <a:gd name="connsiteX2" fmla="*/ 3515383 w 4413525"/>
                  <a:gd name="connsiteY2" fmla="*/ 1870 h 1966560"/>
                  <a:gd name="connsiteX3" fmla="*/ 4401293 w 4413525"/>
                  <a:gd name="connsiteY3" fmla="*/ 710598 h 1966560"/>
                  <a:gd name="connsiteX4" fmla="*/ 3302934 w 4413525"/>
                  <a:gd name="connsiteY4" fmla="*/ 1819631 h 1966560"/>
                  <a:gd name="connsiteX5" fmla="*/ 2449304 w 4413525"/>
                  <a:gd name="connsiteY5" fmla="*/ 1957872 h 1966560"/>
                  <a:gd name="connsiteX6" fmla="*/ 1512200 w 4413525"/>
                  <a:gd name="connsiteY6" fmla="*/ 1943730 h 1966560"/>
                  <a:gd name="connsiteX7" fmla="*/ 575102 w 4413525"/>
                  <a:gd name="connsiteY7" fmla="*/ 1874648 h 1966560"/>
                  <a:gd name="connsiteX8" fmla="*/ 2118 w 4413525"/>
                  <a:gd name="connsiteY8" fmla="*/ 1651599 h 1966560"/>
                  <a:gd name="connsiteX9" fmla="*/ 374424 w 4413525"/>
                  <a:gd name="connsiteY9" fmla="*/ 961779 h 1966560"/>
                  <a:gd name="connsiteX0" fmla="*/ 374424 w 4413525"/>
                  <a:gd name="connsiteY0" fmla="*/ 961779 h 1966560"/>
                  <a:gd name="connsiteX1" fmla="*/ 996769 w 4413525"/>
                  <a:gd name="connsiteY1" fmla="*/ -1 h 1966560"/>
                  <a:gd name="connsiteX2" fmla="*/ 3515383 w 4413525"/>
                  <a:gd name="connsiteY2" fmla="*/ 1870 h 1966560"/>
                  <a:gd name="connsiteX3" fmla="*/ 4401293 w 4413525"/>
                  <a:gd name="connsiteY3" fmla="*/ 710598 h 1966560"/>
                  <a:gd name="connsiteX4" fmla="*/ 3302934 w 4413525"/>
                  <a:gd name="connsiteY4" fmla="*/ 1819631 h 1966560"/>
                  <a:gd name="connsiteX5" fmla="*/ 2449304 w 4413525"/>
                  <a:gd name="connsiteY5" fmla="*/ 1957872 h 1966560"/>
                  <a:gd name="connsiteX6" fmla="*/ 1512200 w 4413525"/>
                  <a:gd name="connsiteY6" fmla="*/ 1943730 h 1966560"/>
                  <a:gd name="connsiteX7" fmla="*/ 575102 w 4413525"/>
                  <a:gd name="connsiteY7" fmla="*/ 1874648 h 1966560"/>
                  <a:gd name="connsiteX8" fmla="*/ 2118 w 4413525"/>
                  <a:gd name="connsiteY8" fmla="*/ 1651599 h 1966560"/>
                  <a:gd name="connsiteX9" fmla="*/ 374424 w 4413525"/>
                  <a:gd name="connsiteY9" fmla="*/ 961779 h 1966560"/>
                  <a:gd name="connsiteX0" fmla="*/ 374424 w 5048422"/>
                  <a:gd name="connsiteY0" fmla="*/ 961779 h 2105137"/>
                  <a:gd name="connsiteX1" fmla="*/ 996769 w 5048422"/>
                  <a:gd name="connsiteY1" fmla="*/ -1 h 2105137"/>
                  <a:gd name="connsiteX2" fmla="*/ 3515383 w 5048422"/>
                  <a:gd name="connsiteY2" fmla="*/ 1870 h 2105137"/>
                  <a:gd name="connsiteX3" fmla="*/ 4401293 w 5048422"/>
                  <a:gd name="connsiteY3" fmla="*/ 710598 h 2105137"/>
                  <a:gd name="connsiteX4" fmla="*/ 4968551 w 5048422"/>
                  <a:gd name="connsiteY4" fmla="*/ 2025190 h 2105137"/>
                  <a:gd name="connsiteX5" fmla="*/ 2449304 w 5048422"/>
                  <a:gd name="connsiteY5" fmla="*/ 1957872 h 2105137"/>
                  <a:gd name="connsiteX6" fmla="*/ 1512200 w 5048422"/>
                  <a:gd name="connsiteY6" fmla="*/ 1943730 h 2105137"/>
                  <a:gd name="connsiteX7" fmla="*/ 575102 w 5048422"/>
                  <a:gd name="connsiteY7" fmla="*/ 1874648 h 2105137"/>
                  <a:gd name="connsiteX8" fmla="*/ 2118 w 5048422"/>
                  <a:gd name="connsiteY8" fmla="*/ 1651599 h 2105137"/>
                  <a:gd name="connsiteX9" fmla="*/ 374424 w 5048422"/>
                  <a:gd name="connsiteY9" fmla="*/ 961779 h 2105137"/>
                  <a:gd name="connsiteX0" fmla="*/ 374424 w 4976061"/>
                  <a:gd name="connsiteY0" fmla="*/ 961779 h 2091020"/>
                  <a:gd name="connsiteX1" fmla="*/ 996769 w 4976061"/>
                  <a:gd name="connsiteY1" fmla="*/ -1 h 2091020"/>
                  <a:gd name="connsiteX2" fmla="*/ 3515383 w 4976061"/>
                  <a:gd name="connsiteY2" fmla="*/ 1870 h 2091020"/>
                  <a:gd name="connsiteX3" fmla="*/ 4401293 w 4976061"/>
                  <a:gd name="connsiteY3" fmla="*/ 710598 h 2091020"/>
                  <a:gd name="connsiteX4" fmla="*/ 4968551 w 4976061"/>
                  <a:gd name="connsiteY4" fmla="*/ 2025190 h 2091020"/>
                  <a:gd name="connsiteX5" fmla="*/ 2449304 w 4976061"/>
                  <a:gd name="connsiteY5" fmla="*/ 1957872 h 2091020"/>
                  <a:gd name="connsiteX6" fmla="*/ 1512200 w 4976061"/>
                  <a:gd name="connsiteY6" fmla="*/ 1943730 h 2091020"/>
                  <a:gd name="connsiteX7" fmla="*/ 575102 w 4976061"/>
                  <a:gd name="connsiteY7" fmla="*/ 1874648 h 2091020"/>
                  <a:gd name="connsiteX8" fmla="*/ 2118 w 4976061"/>
                  <a:gd name="connsiteY8" fmla="*/ 1651599 h 2091020"/>
                  <a:gd name="connsiteX9" fmla="*/ 374424 w 4976061"/>
                  <a:gd name="connsiteY9" fmla="*/ 961779 h 2091020"/>
                  <a:gd name="connsiteX0" fmla="*/ 374424 w 5223622"/>
                  <a:gd name="connsiteY0" fmla="*/ 961779 h 2091020"/>
                  <a:gd name="connsiteX1" fmla="*/ 996769 w 5223622"/>
                  <a:gd name="connsiteY1" fmla="*/ -1 h 2091020"/>
                  <a:gd name="connsiteX2" fmla="*/ 3515383 w 5223622"/>
                  <a:gd name="connsiteY2" fmla="*/ 1870 h 2091020"/>
                  <a:gd name="connsiteX3" fmla="*/ 4401293 w 5223622"/>
                  <a:gd name="connsiteY3" fmla="*/ 710598 h 2091020"/>
                  <a:gd name="connsiteX4" fmla="*/ 5218396 w 5223622"/>
                  <a:gd name="connsiteY4" fmla="*/ 2025190 h 2091020"/>
                  <a:gd name="connsiteX5" fmla="*/ 2449304 w 5223622"/>
                  <a:gd name="connsiteY5" fmla="*/ 1957872 h 2091020"/>
                  <a:gd name="connsiteX6" fmla="*/ 1512200 w 5223622"/>
                  <a:gd name="connsiteY6" fmla="*/ 1943730 h 2091020"/>
                  <a:gd name="connsiteX7" fmla="*/ 575102 w 5223622"/>
                  <a:gd name="connsiteY7" fmla="*/ 1874648 h 2091020"/>
                  <a:gd name="connsiteX8" fmla="*/ 2118 w 5223622"/>
                  <a:gd name="connsiteY8" fmla="*/ 1651599 h 2091020"/>
                  <a:gd name="connsiteX9" fmla="*/ 374424 w 5223622"/>
                  <a:gd name="connsiteY9" fmla="*/ 961779 h 2091020"/>
                  <a:gd name="connsiteX0" fmla="*/ 374424 w 5287652"/>
                  <a:gd name="connsiteY0" fmla="*/ 961779 h 2105137"/>
                  <a:gd name="connsiteX1" fmla="*/ 996769 w 5287652"/>
                  <a:gd name="connsiteY1" fmla="*/ -1 h 2105137"/>
                  <a:gd name="connsiteX2" fmla="*/ 3515383 w 5287652"/>
                  <a:gd name="connsiteY2" fmla="*/ 1870 h 2105137"/>
                  <a:gd name="connsiteX3" fmla="*/ 4451263 w 5287652"/>
                  <a:gd name="connsiteY3" fmla="*/ 710598 h 2105137"/>
                  <a:gd name="connsiteX4" fmla="*/ 5218396 w 5287652"/>
                  <a:gd name="connsiteY4" fmla="*/ 2025190 h 2105137"/>
                  <a:gd name="connsiteX5" fmla="*/ 2449304 w 5287652"/>
                  <a:gd name="connsiteY5" fmla="*/ 1957872 h 2105137"/>
                  <a:gd name="connsiteX6" fmla="*/ 1512200 w 5287652"/>
                  <a:gd name="connsiteY6" fmla="*/ 1943730 h 2105137"/>
                  <a:gd name="connsiteX7" fmla="*/ 575102 w 5287652"/>
                  <a:gd name="connsiteY7" fmla="*/ 1874648 h 2105137"/>
                  <a:gd name="connsiteX8" fmla="*/ 2118 w 5287652"/>
                  <a:gd name="connsiteY8" fmla="*/ 1651599 h 2105137"/>
                  <a:gd name="connsiteX9" fmla="*/ 374424 w 5287652"/>
                  <a:gd name="connsiteY9" fmla="*/ 961779 h 2105137"/>
                  <a:gd name="connsiteX0" fmla="*/ 374424 w 5256287"/>
                  <a:gd name="connsiteY0" fmla="*/ 961779 h 2114205"/>
                  <a:gd name="connsiteX1" fmla="*/ 996769 w 5256287"/>
                  <a:gd name="connsiteY1" fmla="*/ -1 h 2114205"/>
                  <a:gd name="connsiteX2" fmla="*/ 3515383 w 5256287"/>
                  <a:gd name="connsiteY2" fmla="*/ 1870 h 2114205"/>
                  <a:gd name="connsiteX3" fmla="*/ 4451263 w 5256287"/>
                  <a:gd name="connsiteY3" fmla="*/ 710598 h 2114205"/>
                  <a:gd name="connsiteX4" fmla="*/ 5185082 w 5256287"/>
                  <a:gd name="connsiteY4" fmla="*/ 2036008 h 2114205"/>
                  <a:gd name="connsiteX5" fmla="*/ 2449304 w 5256287"/>
                  <a:gd name="connsiteY5" fmla="*/ 1957872 h 2114205"/>
                  <a:gd name="connsiteX6" fmla="*/ 1512200 w 5256287"/>
                  <a:gd name="connsiteY6" fmla="*/ 1943730 h 2114205"/>
                  <a:gd name="connsiteX7" fmla="*/ 575102 w 5256287"/>
                  <a:gd name="connsiteY7" fmla="*/ 1874648 h 2114205"/>
                  <a:gd name="connsiteX8" fmla="*/ 2118 w 5256287"/>
                  <a:gd name="connsiteY8" fmla="*/ 1651599 h 2114205"/>
                  <a:gd name="connsiteX9" fmla="*/ 374424 w 5256287"/>
                  <a:gd name="connsiteY9" fmla="*/ 961779 h 2114205"/>
                  <a:gd name="connsiteX0" fmla="*/ 374424 w 5194823"/>
                  <a:gd name="connsiteY0" fmla="*/ 961779 h 2114205"/>
                  <a:gd name="connsiteX1" fmla="*/ 996769 w 5194823"/>
                  <a:gd name="connsiteY1" fmla="*/ -1 h 2114205"/>
                  <a:gd name="connsiteX2" fmla="*/ 3515383 w 5194823"/>
                  <a:gd name="connsiteY2" fmla="*/ 1870 h 2114205"/>
                  <a:gd name="connsiteX3" fmla="*/ 4451263 w 5194823"/>
                  <a:gd name="connsiteY3" fmla="*/ 710598 h 2114205"/>
                  <a:gd name="connsiteX4" fmla="*/ 5185082 w 5194823"/>
                  <a:gd name="connsiteY4" fmla="*/ 2036008 h 2114205"/>
                  <a:gd name="connsiteX5" fmla="*/ 2449304 w 5194823"/>
                  <a:gd name="connsiteY5" fmla="*/ 1957872 h 2114205"/>
                  <a:gd name="connsiteX6" fmla="*/ 1512200 w 5194823"/>
                  <a:gd name="connsiteY6" fmla="*/ 1943730 h 2114205"/>
                  <a:gd name="connsiteX7" fmla="*/ 575102 w 5194823"/>
                  <a:gd name="connsiteY7" fmla="*/ 1874648 h 2114205"/>
                  <a:gd name="connsiteX8" fmla="*/ 2118 w 5194823"/>
                  <a:gd name="connsiteY8" fmla="*/ 1651599 h 2114205"/>
                  <a:gd name="connsiteX9" fmla="*/ 374424 w 5194823"/>
                  <a:gd name="connsiteY9" fmla="*/ 961779 h 2114205"/>
                  <a:gd name="connsiteX0" fmla="*/ 374424 w 5194823"/>
                  <a:gd name="connsiteY0" fmla="*/ 961779 h 2114205"/>
                  <a:gd name="connsiteX1" fmla="*/ 996769 w 5194823"/>
                  <a:gd name="connsiteY1" fmla="*/ -1 h 2114205"/>
                  <a:gd name="connsiteX2" fmla="*/ 3515383 w 5194823"/>
                  <a:gd name="connsiteY2" fmla="*/ 1870 h 2114205"/>
                  <a:gd name="connsiteX3" fmla="*/ 4451263 w 5194823"/>
                  <a:gd name="connsiteY3" fmla="*/ 710598 h 2114205"/>
                  <a:gd name="connsiteX4" fmla="*/ 5185082 w 5194823"/>
                  <a:gd name="connsiteY4" fmla="*/ 2036008 h 2114205"/>
                  <a:gd name="connsiteX5" fmla="*/ 2449304 w 5194823"/>
                  <a:gd name="connsiteY5" fmla="*/ 1957872 h 2114205"/>
                  <a:gd name="connsiteX6" fmla="*/ 1512200 w 5194823"/>
                  <a:gd name="connsiteY6" fmla="*/ 1943730 h 2114205"/>
                  <a:gd name="connsiteX7" fmla="*/ 575102 w 5194823"/>
                  <a:gd name="connsiteY7" fmla="*/ 1874648 h 2114205"/>
                  <a:gd name="connsiteX8" fmla="*/ 2118 w 5194823"/>
                  <a:gd name="connsiteY8" fmla="*/ 1651599 h 2114205"/>
                  <a:gd name="connsiteX9" fmla="*/ 374424 w 5194823"/>
                  <a:gd name="connsiteY9" fmla="*/ 961779 h 2114205"/>
                  <a:gd name="connsiteX0" fmla="*/ 374424 w 5209260"/>
                  <a:gd name="connsiteY0" fmla="*/ 961779 h 2172874"/>
                  <a:gd name="connsiteX1" fmla="*/ 996769 w 5209260"/>
                  <a:gd name="connsiteY1" fmla="*/ -1 h 2172874"/>
                  <a:gd name="connsiteX2" fmla="*/ 3515383 w 5209260"/>
                  <a:gd name="connsiteY2" fmla="*/ 1870 h 2172874"/>
                  <a:gd name="connsiteX3" fmla="*/ 4451263 w 5209260"/>
                  <a:gd name="connsiteY3" fmla="*/ 710598 h 2172874"/>
                  <a:gd name="connsiteX4" fmla="*/ 5185082 w 5209260"/>
                  <a:gd name="connsiteY4" fmla="*/ 2036008 h 2172874"/>
                  <a:gd name="connsiteX5" fmla="*/ 3432020 w 5209260"/>
                  <a:gd name="connsiteY5" fmla="*/ 2120156 h 2172874"/>
                  <a:gd name="connsiteX6" fmla="*/ 1512200 w 5209260"/>
                  <a:gd name="connsiteY6" fmla="*/ 1943730 h 2172874"/>
                  <a:gd name="connsiteX7" fmla="*/ 575102 w 5209260"/>
                  <a:gd name="connsiteY7" fmla="*/ 1874648 h 2172874"/>
                  <a:gd name="connsiteX8" fmla="*/ 2118 w 5209260"/>
                  <a:gd name="connsiteY8" fmla="*/ 1651599 h 2172874"/>
                  <a:gd name="connsiteX9" fmla="*/ 374424 w 5209260"/>
                  <a:gd name="connsiteY9" fmla="*/ 961779 h 2172874"/>
                  <a:gd name="connsiteX0" fmla="*/ 374424 w 5209260"/>
                  <a:gd name="connsiteY0" fmla="*/ 961779 h 2164083"/>
                  <a:gd name="connsiteX1" fmla="*/ 996769 w 5209260"/>
                  <a:gd name="connsiteY1" fmla="*/ -1 h 2164083"/>
                  <a:gd name="connsiteX2" fmla="*/ 3515383 w 5209260"/>
                  <a:gd name="connsiteY2" fmla="*/ 1870 h 2164083"/>
                  <a:gd name="connsiteX3" fmla="*/ 4451263 w 5209260"/>
                  <a:gd name="connsiteY3" fmla="*/ 710598 h 2164083"/>
                  <a:gd name="connsiteX4" fmla="*/ 5185082 w 5209260"/>
                  <a:gd name="connsiteY4" fmla="*/ 2036008 h 2164083"/>
                  <a:gd name="connsiteX5" fmla="*/ 3432020 w 5209260"/>
                  <a:gd name="connsiteY5" fmla="*/ 2120156 h 2164083"/>
                  <a:gd name="connsiteX6" fmla="*/ 1512200 w 5209260"/>
                  <a:gd name="connsiteY6" fmla="*/ 2106014 h 2164083"/>
                  <a:gd name="connsiteX7" fmla="*/ 575102 w 5209260"/>
                  <a:gd name="connsiteY7" fmla="*/ 1874648 h 2164083"/>
                  <a:gd name="connsiteX8" fmla="*/ 2118 w 5209260"/>
                  <a:gd name="connsiteY8" fmla="*/ 1651599 h 2164083"/>
                  <a:gd name="connsiteX9" fmla="*/ 374424 w 5209260"/>
                  <a:gd name="connsiteY9" fmla="*/ 961779 h 2164083"/>
                  <a:gd name="connsiteX0" fmla="*/ 372337 w 5207173"/>
                  <a:gd name="connsiteY0" fmla="*/ 961779 h 2164083"/>
                  <a:gd name="connsiteX1" fmla="*/ 994682 w 5207173"/>
                  <a:gd name="connsiteY1" fmla="*/ -1 h 2164083"/>
                  <a:gd name="connsiteX2" fmla="*/ 3513296 w 5207173"/>
                  <a:gd name="connsiteY2" fmla="*/ 1870 h 2164083"/>
                  <a:gd name="connsiteX3" fmla="*/ 4449176 w 5207173"/>
                  <a:gd name="connsiteY3" fmla="*/ 710598 h 2164083"/>
                  <a:gd name="connsiteX4" fmla="*/ 5182995 w 5207173"/>
                  <a:gd name="connsiteY4" fmla="*/ 2036008 h 2164083"/>
                  <a:gd name="connsiteX5" fmla="*/ 3429933 w 5207173"/>
                  <a:gd name="connsiteY5" fmla="*/ 2120156 h 2164083"/>
                  <a:gd name="connsiteX6" fmla="*/ 1510113 w 5207173"/>
                  <a:gd name="connsiteY6" fmla="*/ 2106014 h 2164083"/>
                  <a:gd name="connsiteX7" fmla="*/ 356484 w 5207173"/>
                  <a:gd name="connsiteY7" fmla="*/ 2004477 h 2164083"/>
                  <a:gd name="connsiteX8" fmla="*/ 31 w 5207173"/>
                  <a:gd name="connsiteY8" fmla="*/ 1651599 h 2164083"/>
                  <a:gd name="connsiteX9" fmla="*/ 372337 w 5207173"/>
                  <a:gd name="connsiteY9" fmla="*/ 961779 h 2164083"/>
                  <a:gd name="connsiteX0" fmla="*/ 372337 w 5207173"/>
                  <a:gd name="connsiteY0" fmla="*/ 961779 h 2206528"/>
                  <a:gd name="connsiteX1" fmla="*/ 994682 w 5207173"/>
                  <a:gd name="connsiteY1" fmla="*/ -1 h 2206528"/>
                  <a:gd name="connsiteX2" fmla="*/ 3513296 w 5207173"/>
                  <a:gd name="connsiteY2" fmla="*/ 1870 h 2206528"/>
                  <a:gd name="connsiteX3" fmla="*/ 4449176 w 5207173"/>
                  <a:gd name="connsiteY3" fmla="*/ 710598 h 2206528"/>
                  <a:gd name="connsiteX4" fmla="*/ 5182995 w 5207173"/>
                  <a:gd name="connsiteY4" fmla="*/ 2036008 h 2206528"/>
                  <a:gd name="connsiteX5" fmla="*/ 3429933 w 5207173"/>
                  <a:gd name="connsiteY5" fmla="*/ 2120156 h 2206528"/>
                  <a:gd name="connsiteX6" fmla="*/ 1959831 w 5207173"/>
                  <a:gd name="connsiteY6" fmla="*/ 2203386 h 2206528"/>
                  <a:gd name="connsiteX7" fmla="*/ 356484 w 5207173"/>
                  <a:gd name="connsiteY7" fmla="*/ 2004477 h 2206528"/>
                  <a:gd name="connsiteX8" fmla="*/ 31 w 5207173"/>
                  <a:gd name="connsiteY8" fmla="*/ 1651599 h 2206528"/>
                  <a:gd name="connsiteX9" fmla="*/ 372337 w 5207173"/>
                  <a:gd name="connsiteY9" fmla="*/ 961779 h 2206528"/>
                  <a:gd name="connsiteX0" fmla="*/ 372337 w 5204569"/>
                  <a:gd name="connsiteY0" fmla="*/ 961779 h 2242601"/>
                  <a:gd name="connsiteX1" fmla="*/ 994682 w 5204569"/>
                  <a:gd name="connsiteY1" fmla="*/ -1 h 2242601"/>
                  <a:gd name="connsiteX2" fmla="*/ 3513296 w 5204569"/>
                  <a:gd name="connsiteY2" fmla="*/ 1870 h 2242601"/>
                  <a:gd name="connsiteX3" fmla="*/ 4449176 w 5204569"/>
                  <a:gd name="connsiteY3" fmla="*/ 710598 h 2242601"/>
                  <a:gd name="connsiteX4" fmla="*/ 5182995 w 5204569"/>
                  <a:gd name="connsiteY4" fmla="*/ 2036008 h 2242601"/>
                  <a:gd name="connsiteX5" fmla="*/ 3496557 w 5204569"/>
                  <a:gd name="connsiteY5" fmla="*/ 2228346 h 2242601"/>
                  <a:gd name="connsiteX6" fmla="*/ 1959831 w 5204569"/>
                  <a:gd name="connsiteY6" fmla="*/ 2203386 h 2242601"/>
                  <a:gd name="connsiteX7" fmla="*/ 356484 w 5204569"/>
                  <a:gd name="connsiteY7" fmla="*/ 2004477 h 2242601"/>
                  <a:gd name="connsiteX8" fmla="*/ 31 w 5204569"/>
                  <a:gd name="connsiteY8" fmla="*/ 1651599 h 2242601"/>
                  <a:gd name="connsiteX9" fmla="*/ 372337 w 5204569"/>
                  <a:gd name="connsiteY9" fmla="*/ 961779 h 2242601"/>
                  <a:gd name="connsiteX0" fmla="*/ 588846 w 5421078"/>
                  <a:gd name="connsiteY0" fmla="*/ 961779 h 2242601"/>
                  <a:gd name="connsiteX1" fmla="*/ 1211191 w 5421078"/>
                  <a:gd name="connsiteY1" fmla="*/ -1 h 2242601"/>
                  <a:gd name="connsiteX2" fmla="*/ 3729805 w 5421078"/>
                  <a:gd name="connsiteY2" fmla="*/ 1870 h 2242601"/>
                  <a:gd name="connsiteX3" fmla="*/ 4665685 w 5421078"/>
                  <a:gd name="connsiteY3" fmla="*/ 710598 h 2242601"/>
                  <a:gd name="connsiteX4" fmla="*/ 5399504 w 5421078"/>
                  <a:gd name="connsiteY4" fmla="*/ 2036008 h 2242601"/>
                  <a:gd name="connsiteX5" fmla="*/ 3713066 w 5421078"/>
                  <a:gd name="connsiteY5" fmla="*/ 2228346 h 2242601"/>
                  <a:gd name="connsiteX6" fmla="*/ 2176340 w 5421078"/>
                  <a:gd name="connsiteY6" fmla="*/ 2203386 h 2242601"/>
                  <a:gd name="connsiteX7" fmla="*/ 572993 w 5421078"/>
                  <a:gd name="connsiteY7" fmla="*/ 2004477 h 2242601"/>
                  <a:gd name="connsiteX8" fmla="*/ 12 w 5421078"/>
                  <a:gd name="connsiteY8" fmla="*/ 1965351 h 2242601"/>
                  <a:gd name="connsiteX9" fmla="*/ 588846 w 5421078"/>
                  <a:gd name="connsiteY9" fmla="*/ 961779 h 2242601"/>
                  <a:gd name="connsiteX0" fmla="*/ 588833 w 5421065"/>
                  <a:gd name="connsiteY0" fmla="*/ 961779 h 2238991"/>
                  <a:gd name="connsiteX1" fmla="*/ 1211178 w 5421065"/>
                  <a:gd name="connsiteY1" fmla="*/ -1 h 2238991"/>
                  <a:gd name="connsiteX2" fmla="*/ 3729792 w 5421065"/>
                  <a:gd name="connsiteY2" fmla="*/ 1870 h 2238991"/>
                  <a:gd name="connsiteX3" fmla="*/ 4665672 w 5421065"/>
                  <a:gd name="connsiteY3" fmla="*/ 710598 h 2238991"/>
                  <a:gd name="connsiteX4" fmla="*/ 5399491 w 5421065"/>
                  <a:gd name="connsiteY4" fmla="*/ 2036008 h 2238991"/>
                  <a:gd name="connsiteX5" fmla="*/ 3713053 w 5421065"/>
                  <a:gd name="connsiteY5" fmla="*/ 2228346 h 2238991"/>
                  <a:gd name="connsiteX6" fmla="*/ 2176327 w 5421065"/>
                  <a:gd name="connsiteY6" fmla="*/ 2203386 h 2238991"/>
                  <a:gd name="connsiteX7" fmla="*/ 589636 w 5421065"/>
                  <a:gd name="connsiteY7" fmla="*/ 2112667 h 2238991"/>
                  <a:gd name="connsiteX8" fmla="*/ -1 w 5421065"/>
                  <a:gd name="connsiteY8" fmla="*/ 1965351 h 2238991"/>
                  <a:gd name="connsiteX9" fmla="*/ 588833 w 5421065"/>
                  <a:gd name="connsiteY9" fmla="*/ 961779 h 2238991"/>
                  <a:gd name="connsiteX0" fmla="*/ 588833 w 5486173"/>
                  <a:gd name="connsiteY0" fmla="*/ 961779 h 2266346"/>
                  <a:gd name="connsiteX1" fmla="*/ 1211178 w 5486173"/>
                  <a:gd name="connsiteY1" fmla="*/ -1 h 2266346"/>
                  <a:gd name="connsiteX2" fmla="*/ 3729792 w 5486173"/>
                  <a:gd name="connsiteY2" fmla="*/ 1870 h 2266346"/>
                  <a:gd name="connsiteX3" fmla="*/ 4665672 w 5486173"/>
                  <a:gd name="connsiteY3" fmla="*/ 710598 h 2266346"/>
                  <a:gd name="connsiteX4" fmla="*/ 5466115 w 5486173"/>
                  <a:gd name="connsiteY4" fmla="*/ 2122561 h 2266346"/>
                  <a:gd name="connsiteX5" fmla="*/ 3713053 w 5486173"/>
                  <a:gd name="connsiteY5" fmla="*/ 2228346 h 2266346"/>
                  <a:gd name="connsiteX6" fmla="*/ 2176327 w 5486173"/>
                  <a:gd name="connsiteY6" fmla="*/ 2203386 h 2266346"/>
                  <a:gd name="connsiteX7" fmla="*/ 589636 w 5486173"/>
                  <a:gd name="connsiteY7" fmla="*/ 2112667 h 2266346"/>
                  <a:gd name="connsiteX8" fmla="*/ -1 w 5486173"/>
                  <a:gd name="connsiteY8" fmla="*/ 1965351 h 2266346"/>
                  <a:gd name="connsiteX9" fmla="*/ 588833 w 5486173"/>
                  <a:gd name="connsiteY9" fmla="*/ 961779 h 2266346"/>
                  <a:gd name="connsiteX0" fmla="*/ 588833 w 5486173"/>
                  <a:gd name="connsiteY0" fmla="*/ 985754 h 2290321"/>
                  <a:gd name="connsiteX1" fmla="*/ 1211178 w 5486173"/>
                  <a:gd name="connsiteY1" fmla="*/ 23974 h 2290321"/>
                  <a:gd name="connsiteX2" fmla="*/ 3650213 w 5486173"/>
                  <a:gd name="connsiteY2" fmla="*/ 0 h 2290321"/>
                  <a:gd name="connsiteX3" fmla="*/ 4665672 w 5486173"/>
                  <a:gd name="connsiteY3" fmla="*/ 734573 h 2290321"/>
                  <a:gd name="connsiteX4" fmla="*/ 5466115 w 5486173"/>
                  <a:gd name="connsiteY4" fmla="*/ 2146536 h 2290321"/>
                  <a:gd name="connsiteX5" fmla="*/ 3713053 w 5486173"/>
                  <a:gd name="connsiteY5" fmla="*/ 2252321 h 2290321"/>
                  <a:gd name="connsiteX6" fmla="*/ 2176327 w 5486173"/>
                  <a:gd name="connsiteY6" fmla="*/ 2227361 h 2290321"/>
                  <a:gd name="connsiteX7" fmla="*/ 589636 w 5486173"/>
                  <a:gd name="connsiteY7" fmla="*/ 2136642 h 2290321"/>
                  <a:gd name="connsiteX8" fmla="*/ -1 w 5486173"/>
                  <a:gd name="connsiteY8" fmla="*/ 1989326 h 2290321"/>
                  <a:gd name="connsiteX9" fmla="*/ 588833 w 5486173"/>
                  <a:gd name="connsiteY9" fmla="*/ 985754 h 2290321"/>
                  <a:gd name="connsiteX0" fmla="*/ 280463 w 5177803"/>
                  <a:gd name="connsiteY0" fmla="*/ 985754 h 2290321"/>
                  <a:gd name="connsiteX1" fmla="*/ 902808 w 5177803"/>
                  <a:gd name="connsiteY1" fmla="*/ 23974 h 2290321"/>
                  <a:gd name="connsiteX2" fmla="*/ 3341843 w 5177803"/>
                  <a:gd name="connsiteY2" fmla="*/ 0 h 2290321"/>
                  <a:gd name="connsiteX3" fmla="*/ 4357302 w 5177803"/>
                  <a:gd name="connsiteY3" fmla="*/ 734573 h 2290321"/>
                  <a:gd name="connsiteX4" fmla="*/ 5157745 w 5177803"/>
                  <a:gd name="connsiteY4" fmla="*/ 2146536 h 2290321"/>
                  <a:gd name="connsiteX5" fmla="*/ 3404683 w 5177803"/>
                  <a:gd name="connsiteY5" fmla="*/ 2252321 h 2290321"/>
                  <a:gd name="connsiteX6" fmla="*/ 1867957 w 5177803"/>
                  <a:gd name="connsiteY6" fmla="*/ 2227361 h 2290321"/>
                  <a:gd name="connsiteX7" fmla="*/ 281266 w 5177803"/>
                  <a:gd name="connsiteY7" fmla="*/ 2136642 h 2290321"/>
                  <a:gd name="connsiteX8" fmla="*/ 0 w 5177803"/>
                  <a:gd name="connsiteY8" fmla="*/ 1498266 h 2290321"/>
                  <a:gd name="connsiteX9" fmla="*/ 280463 w 5177803"/>
                  <a:gd name="connsiteY9" fmla="*/ 985754 h 2290321"/>
                  <a:gd name="connsiteX0" fmla="*/ 280538 w 5177878"/>
                  <a:gd name="connsiteY0" fmla="*/ 985754 h 2290321"/>
                  <a:gd name="connsiteX1" fmla="*/ 902883 w 5177878"/>
                  <a:gd name="connsiteY1" fmla="*/ 23974 h 2290321"/>
                  <a:gd name="connsiteX2" fmla="*/ 3341918 w 5177878"/>
                  <a:gd name="connsiteY2" fmla="*/ 0 h 2290321"/>
                  <a:gd name="connsiteX3" fmla="*/ 4357377 w 5177878"/>
                  <a:gd name="connsiteY3" fmla="*/ 734573 h 2290321"/>
                  <a:gd name="connsiteX4" fmla="*/ 5157820 w 5177878"/>
                  <a:gd name="connsiteY4" fmla="*/ 2146536 h 2290321"/>
                  <a:gd name="connsiteX5" fmla="*/ 3404758 w 5177878"/>
                  <a:gd name="connsiteY5" fmla="*/ 2252321 h 2290321"/>
                  <a:gd name="connsiteX6" fmla="*/ 1868032 w 5177878"/>
                  <a:gd name="connsiteY6" fmla="*/ 2227361 h 2290321"/>
                  <a:gd name="connsiteX7" fmla="*/ 311183 w 5177878"/>
                  <a:gd name="connsiteY7" fmla="*/ 1807114 h 2290321"/>
                  <a:gd name="connsiteX8" fmla="*/ 75 w 5177878"/>
                  <a:gd name="connsiteY8" fmla="*/ 1498266 h 2290321"/>
                  <a:gd name="connsiteX9" fmla="*/ 280538 w 5177878"/>
                  <a:gd name="connsiteY9" fmla="*/ 985754 h 2290321"/>
                  <a:gd name="connsiteX0" fmla="*/ 280538 w 5177878"/>
                  <a:gd name="connsiteY0" fmla="*/ 985754 h 2314886"/>
                  <a:gd name="connsiteX1" fmla="*/ 902883 w 5177878"/>
                  <a:gd name="connsiteY1" fmla="*/ 23974 h 2314886"/>
                  <a:gd name="connsiteX2" fmla="*/ 3341918 w 5177878"/>
                  <a:gd name="connsiteY2" fmla="*/ 0 h 2314886"/>
                  <a:gd name="connsiteX3" fmla="*/ 4357377 w 5177878"/>
                  <a:gd name="connsiteY3" fmla="*/ 734573 h 2314886"/>
                  <a:gd name="connsiteX4" fmla="*/ 5157820 w 5177878"/>
                  <a:gd name="connsiteY4" fmla="*/ 2146536 h 2314886"/>
                  <a:gd name="connsiteX5" fmla="*/ 3404758 w 5177878"/>
                  <a:gd name="connsiteY5" fmla="*/ 2252321 h 2314886"/>
                  <a:gd name="connsiteX6" fmla="*/ 1938789 w 5177878"/>
                  <a:gd name="connsiteY6" fmla="*/ 1817845 h 2314886"/>
                  <a:gd name="connsiteX7" fmla="*/ 1868032 w 5177878"/>
                  <a:gd name="connsiteY7" fmla="*/ 2227361 h 2314886"/>
                  <a:gd name="connsiteX8" fmla="*/ 311183 w 5177878"/>
                  <a:gd name="connsiteY8" fmla="*/ 1807114 h 2314886"/>
                  <a:gd name="connsiteX9" fmla="*/ 75 w 5177878"/>
                  <a:gd name="connsiteY9" fmla="*/ 1498266 h 2314886"/>
                  <a:gd name="connsiteX10" fmla="*/ 280538 w 5177878"/>
                  <a:gd name="connsiteY10" fmla="*/ 985754 h 2314886"/>
                  <a:gd name="connsiteX0" fmla="*/ 280538 w 5177878"/>
                  <a:gd name="connsiteY0" fmla="*/ 985754 h 2314886"/>
                  <a:gd name="connsiteX1" fmla="*/ 902883 w 5177878"/>
                  <a:gd name="connsiteY1" fmla="*/ 23974 h 2314886"/>
                  <a:gd name="connsiteX2" fmla="*/ 3341918 w 5177878"/>
                  <a:gd name="connsiteY2" fmla="*/ 0 h 2314886"/>
                  <a:gd name="connsiteX3" fmla="*/ 4357377 w 5177878"/>
                  <a:gd name="connsiteY3" fmla="*/ 734573 h 2314886"/>
                  <a:gd name="connsiteX4" fmla="*/ 5157820 w 5177878"/>
                  <a:gd name="connsiteY4" fmla="*/ 2146536 h 2314886"/>
                  <a:gd name="connsiteX5" fmla="*/ 3404758 w 5177878"/>
                  <a:gd name="connsiteY5" fmla="*/ 2252321 h 2314886"/>
                  <a:gd name="connsiteX6" fmla="*/ 1938789 w 5177878"/>
                  <a:gd name="connsiteY6" fmla="*/ 1817845 h 2314886"/>
                  <a:gd name="connsiteX7" fmla="*/ 1261240 w 5177878"/>
                  <a:gd name="connsiteY7" fmla="*/ 1846143 h 2314886"/>
                  <a:gd name="connsiteX8" fmla="*/ 311183 w 5177878"/>
                  <a:gd name="connsiteY8" fmla="*/ 1807114 h 2314886"/>
                  <a:gd name="connsiteX9" fmla="*/ 75 w 5177878"/>
                  <a:gd name="connsiteY9" fmla="*/ 1498266 h 2314886"/>
                  <a:gd name="connsiteX10" fmla="*/ 280538 w 5177878"/>
                  <a:gd name="connsiteY10" fmla="*/ 985754 h 2314886"/>
                  <a:gd name="connsiteX0" fmla="*/ 280538 w 5177878"/>
                  <a:gd name="connsiteY0" fmla="*/ 985754 h 2310389"/>
                  <a:gd name="connsiteX1" fmla="*/ 902883 w 5177878"/>
                  <a:gd name="connsiteY1" fmla="*/ 23974 h 2310389"/>
                  <a:gd name="connsiteX2" fmla="*/ 3341918 w 5177878"/>
                  <a:gd name="connsiteY2" fmla="*/ 0 h 2310389"/>
                  <a:gd name="connsiteX3" fmla="*/ 4357377 w 5177878"/>
                  <a:gd name="connsiteY3" fmla="*/ 734573 h 2310389"/>
                  <a:gd name="connsiteX4" fmla="*/ 5157820 w 5177878"/>
                  <a:gd name="connsiteY4" fmla="*/ 2146536 h 2310389"/>
                  <a:gd name="connsiteX5" fmla="*/ 3404758 w 5177878"/>
                  <a:gd name="connsiteY5" fmla="*/ 2252321 h 2310389"/>
                  <a:gd name="connsiteX6" fmla="*/ 2177528 w 5177878"/>
                  <a:gd name="connsiteY6" fmla="*/ 1888920 h 2310389"/>
                  <a:gd name="connsiteX7" fmla="*/ 1261240 w 5177878"/>
                  <a:gd name="connsiteY7" fmla="*/ 1846143 h 2310389"/>
                  <a:gd name="connsiteX8" fmla="*/ 311183 w 5177878"/>
                  <a:gd name="connsiteY8" fmla="*/ 1807114 h 2310389"/>
                  <a:gd name="connsiteX9" fmla="*/ 75 w 5177878"/>
                  <a:gd name="connsiteY9" fmla="*/ 1498266 h 2310389"/>
                  <a:gd name="connsiteX10" fmla="*/ 280538 w 5177878"/>
                  <a:gd name="connsiteY10" fmla="*/ 985754 h 2310389"/>
                  <a:gd name="connsiteX0" fmla="*/ 280538 w 5174403"/>
                  <a:gd name="connsiteY0" fmla="*/ 985754 h 2200201"/>
                  <a:gd name="connsiteX1" fmla="*/ 902883 w 5174403"/>
                  <a:gd name="connsiteY1" fmla="*/ 23974 h 2200201"/>
                  <a:gd name="connsiteX2" fmla="*/ 3341918 w 5174403"/>
                  <a:gd name="connsiteY2" fmla="*/ 0 h 2200201"/>
                  <a:gd name="connsiteX3" fmla="*/ 4357377 w 5174403"/>
                  <a:gd name="connsiteY3" fmla="*/ 734573 h 2200201"/>
                  <a:gd name="connsiteX4" fmla="*/ 5157820 w 5174403"/>
                  <a:gd name="connsiteY4" fmla="*/ 2146536 h 2200201"/>
                  <a:gd name="connsiteX5" fmla="*/ 3504232 w 5174403"/>
                  <a:gd name="connsiteY5" fmla="*/ 1903410 h 2200201"/>
                  <a:gd name="connsiteX6" fmla="*/ 2177528 w 5174403"/>
                  <a:gd name="connsiteY6" fmla="*/ 1888920 h 2200201"/>
                  <a:gd name="connsiteX7" fmla="*/ 1261240 w 5174403"/>
                  <a:gd name="connsiteY7" fmla="*/ 1846143 h 2200201"/>
                  <a:gd name="connsiteX8" fmla="*/ 311183 w 5174403"/>
                  <a:gd name="connsiteY8" fmla="*/ 1807114 h 2200201"/>
                  <a:gd name="connsiteX9" fmla="*/ 75 w 5174403"/>
                  <a:gd name="connsiteY9" fmla="*/ 1498266 h 2200201"/>
                  <a:gd name="connsiteX10" fmla="*/ 280538 w 5174403"/>
                  <a:gd name="connsiteY10" fmla="*/ 985754 h 2200201"/>
                  <a:gd name="connsiteX0" fmla="*/ 280538 w 4999357"/>
                  <a:gd name="connsiteY0" fmla="*/ 985754 h 1950613"/>
                  <a:gd name="connsiteX1" fmla="*/ 902883 w 4999357"/>
                  <a:gd name="connsiteY1" fmla="*/ 23974 h 1950613"/>
                  <a:gd name="connsiteX2" fmla="*/ 3341918 w 4999357"/>
                  <a:gd name="connsiteY2" fmla="*/ 0 h 1950613"/>
                  <a:gd name="connsiteX3" fmla="*/ 4357377 w 4999357"/>
                  <a:gd name="connsiteY3" fmla="*/ 734573 h 1950613"/>
                  <a:gd name="connsiteX4" fmla="*/ 4978766 w 4999357"/>
                  <a:gd name="connsiteY4" fmla="*/ 1849316 h 1950613"/>
                  <a:gd name="connsiteX5" fmla="*/ 3504232 w 4999357"/>
                  <a:gd name="connsiteY5" fmla="*/ 1903410 h 1950613"/>
                  <a:gd name="connsiteX6" fmla="*/ 2177528 w 4999357"/>
                  <a:gd name="connsiteY6" fmla="*/ 1888920 h 1950613"/>
                  <a:gd name="connsiteX7" fmla="*/ 1261240 w 4999357"/>
                  <a:gd name="connsiteY7" fmla="*/ 1846143 h 1950613"/>
                  <a:gd name="connsiteX8" fmla="*/ 311183 w 4999357"/>
                  <a:gd name="connsiteY8" fmla="*/ 1807114 h 1950613"/>
                  <a:gd name="connsiteX9" fmla="*/ 75 w 4999357"/>
                  <a:gd name="connsiteY9" fmla="*/ 1498266 h 1950613"/>
                  <a:gd name="connsiteX10" fmla="*/ 280538 w 4999357"/>
                  <a:gd name="connsiteY10" fmla="*/ 985754 h 195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9357" h="1950613">
                    <a:moveTo>
                      <a:pt x="280538" y="985754"/>
                    </a:moveTo>
                    <a:lnTo>
                      <a:pt x="902883" y="23974"/>
                    </a:lnTo>
                    <a:lnTo>
                      <a:pt x="3341918" y="0"/>
                    </a:lnTo>
                    <a:cubicBezTo>
                      <a:pt x="3676083" y="311975"/>
                      <a:pt x="4239743" y="541607"/>
                      <a:pt x="4357377" y="734573"/>
                    </a:cubicBezTo>
                    <a:cubicBezTo>
                      <a:pt x="4484635" y="881485"/>
                      <a:pt x="5120957" y="1654510"/>
                      <a:pt x="4978766" y="1849316"/>
                    </a:cubicBezTo>
                    <a:cubicBezTo>
                      <a:pt x="4836575" y="2044122"/>
                      <a:pt x="3971105" y="1896809"/>
                      <a:pt x="3504232" y="1903410"/>
                    </a:cubicBezTo>
                    <a:lnTo>
                      <a:pt x="2177528" y="1888920"/>
                    </a:lnTo>
                    <a:cubicBezTo>
                      <a:pt x="1921407" y="1884760"/>
                      <a:pt x="1572297" y="1859777"/>
                      <a:pt x="1261240" y="1846143"/>
                    </a:cubicBezTo>
                    <a:cubicBezTo>
                      <a:pt x="950183" y="1832509"/>
                      <a:pt x="486893" y="1849615"/>
                      <a:pt x="311183" y="1807114"/>
                    </a:cubicBezTo>
                    <a:cubicBezTo>
                      <a:pt x="130370" y="1774098"/>
                      <a:pt x="5182" y="1635159"/>
                      <a:pt x="75" y="1498266"/>
                    </a:cubicBezTo>
                    <a:cubicBezTo>
                      <a:pt x="-5032" y="1361373"/>
                      <a:pt x="248395" y="1047402"/>
                      <a:pt x="280538" y="985754"/>
                    </a:cubicBezTo>
                    <a:close/>
                  </a:path>
                </a:pathLst>
              </a:custGeom>
              <a:gradFill>
                <a:gsLst>
                  <a:gs pos="0">
                    <a:srgbClr val="FF0000">
                      <a:alpha val="59000"/>
                    </a:srgbClr>
                  </a:gs>
                  <a:gs pos="50000">
                    <a:srgbClr val="FF0000">
                      <a:alpha val="35000"/>
                    </a:srgbClr>
                  </a:gs>
                  <a:gs pos="100000">
                    <a:srgbClr val="FF0000">
                      <a:alpha val="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7170" name="Picture 2"/>
              <p:cNvPicPr>
                <a:picLocks noChangeAspect="1" noChangeArrowheads="1"/>
              </p:cNvPicPr>
              <p:nvPr/>
            </p:nvPicPr>
            <p:blipFill>
              <a:blip r:embed="rId2" cstate="print"/>
              <a:srcRect/>
              <a:stretch>
                <a:fillRect/>
              </a:stretch>
            </p:blipFill>
            <p:spPr bwMode="auto">
              <a:xfrm>
                <a:off x="1371600" y="1885950"/>
                <a:ext cx="2914650" cy="1659673"/>
              </a:xfrm>
              <a:prstGeom prst="rect">
                <a:avLst/>
              </a:prstGeom>
              <a:noFill/>
              <a:ln w="9525">
                <a:noFill/>
                <a:miter lim="800000"/>
                <a:headEnd/>
                <a:tailEnd/>
              </a:ln>
            </p:spPr>
          </p:pic>
          <p:sp>
            <p:nvSpPr>
              <p:cNvPr id="23" name="Rectangle 22"/>
              <p:cNvSpPr/>
              <p:nvPr/>
            </p:nvSpPr>
            <p:spPr>
              <a:xfrm>
                <a:off x="2197118" y="229809"/>
                <a:ext cx="1096484" cy="1041407"/>
              </a:xfrm>
              <a:prstGeom prst="rect">
                <a:avLst/>
              </a:prstGeom>
              <a:gradFill flip="none" rotWithShape="1">
                <a:gsLst>
                  <a:gs pos="0">
                    <a:srgbClr val="FF0000">
                      <a:alpha val="59000"/>
                    </a:srgbClr>
                  </a:gs>
                  <a:gs pos="100000">
                    <a:schemeClr val="bg1"/>
                  </a:gs>
                </a:gsLst>
                <a:lin ang="16200000" scaled="1"/>
                <a:tileRect/>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4" name="Isosceles Triangle 10"/>
            <p:cNvSpPr/>
            <p:nvPr/>
          </p:nvSpPr>
          <p:spPr>
            <a:xfrm rot="9575864">
              <a:off x="2428878" y="1162638"/>
              <a:ext cx="345295" cy="1391751"/>
            </a:xfrm>
            <a:custGeom>
              <a:avLst/>
              <a:gdLst>
                <a:gd name="connsiteX0" fmla="*/ 0 w 453772"/>
                <a:gd name="connsiteY0" fmla="*/ 1640279 h 1640279"/>
                <a:gd name="connsiteX1" fmla="*/ 226886 w 453772"/>
                <a:gd name="connsiteY1" fmla="*/ 0 h 1640279"/>
                <a:gd name="connsiteX2" fmla="*/ 453772 w 453772"/>
                <a:gd name="connsiteY2" fmla="*/ 1640279 h 1640279"/>
                <a:gd name="connsiteX3" fmla="*/ 0 w 453772"/>
                <a:gd name="connsiteY3" fmla="*/ 1640279 h 1640279"/>
                <a:gd name="connsiteX0" fmla="*/ 0 w 469784"/>
                <a:gd name="connsiteY0" fmla="*/ 1469833 h 1640279"/>
                <a:gd name="connsiteX1" fmla="*/ 242898 w 469784"/>
                <a:gd name="connsiteY1" fmla="*/ 0 h 1640279"/>
                <a:gd name="connsiteX2" fmla="*/ 469784 w 469784"/>
                <a:gd name="connsiteY2" fmla="*/ 1640279 h 1640279"/>
                <a:gd name="connsiteX3" fmla="*/ 0 w 469784"/>
                <a:gd name="connsiteY3" fmla="*/ 1469833 h 1640279"/>
                <a:gd name="connsiteX0" fmla="*/ 0 w 470355"/>
                <a:gd name="connsiteY0" fmla="*/ 1464540 h 1640279"/>
                <a:gd name="connsiteX1" fmla="*/ 243469 w 470355"/>
                <a:gd name="connsiteY1" fmla="*/ 0 h 1640279"/>
                <a:gd name="connsiteX2" fmla="*/ 470355 w 470355"/>
                <a:gd name="connsiteY2" fmla="*/ 1640279 h 1640279"/>
                <a:gd name="connsiteX3" fmla="*/ 0 w 470355"/>
                <a:gd name="connsiteY3" fmla="*/ 1464540 h 1640279"/>
                <a:gd name="connsiteX0" fmla="*/ 0 w 480684"/>
                <a:gd name="connsiteY0" fmla="*/ 1464540 h 1646661"/>
                <a:gd name="connsiteX1" fmla="*/ 243469 w 480684"/>
                <a:gd name="connsiteY1" fmla="*/ 0 h 1646661"/>
                <a:gd name="connsiteX2" fmla="*/ 480684 w 480684"/>
                <a:gd name="connsiteY2" fmla="*/ 1646661 h 1646661"/>
                <a:gd name="connsiteX3" fmla="*/ 0 w 480684"/>
                <a:gd name="connsiteY3" fmla="*/ 1464540 h 1646661"/>
                <a:gd name="connsiteX0" fmla="*/ 0 w 488781"/>
                <a:gd name="connsiteY0" fmla="*/ 1458988 h 1646661"/>
                <a:gd name="connsiteX1" fmla="*/ 251566 w 488781"/>
                <a:gd name="connsiteY1" fmla="*/ 0 h 1646661"/>
                <a:gd name="connsiteX2" fmla="*/ 488781 w 488781"/>
                <a:gd name="connsiteY2" fmla="*/ 1646661 h 1646661"/>
                <a:gd name="connsiteX3" fmla="*/ 0 w 488781"/>
                <a:gd name="connsiteY3" fmla="*/ 1458988 h 1646661"/>
                <a:gd name="connsiteX0" fmla="*/ 0 w 488781"/>
                <a:gd name="connsiteY0" fmla="*/ 1458988 h 1646661"/>
                <a:gd name="connsiteX1" fmla="*/ 251566 w 488781"/>
                <a:gd name="connsiteY1" fmla="*/ 0 h 1646661"/>
                <a:gd name="connsiteX2" fmla="*/ 488781 w 488781"/>
                <a:gd name="connsiteY2" fmla="*/ 1646661 h 1646661"/>
                <a:gd name="connsiteX3" fmla="*/ 0 w 488781"/>
                <a:gd name="connsiteY3" fmla="*/ 1458988 h 1646661"/>
                <a:gd name="connsiteX0" fmla="*/ 0 w 494906"/>
                <a:gd name="connsiteY0" fmla="*/ 1461792 h 1646661"/>
                <a:gd name="connsiteX1" fmla="*/ 257691 w 494906"/>
                <a:gd name="connsiteY1" fmla="*/ 0 h 1646661"/>
                <a:gd name="connsiteX2" fmla="*/ 494906 w 494906"/>
                <a:gd name="connsiteY2" fmla="*/ 1646661 h 1646661"/>
                <a:gd name="connsiteX3" fmla="*/ 0 w 494906"/>
                <a:gd name="connsiteY3" fmla="*/ 1461792 h 1646661"/>
                <a:gd name="connsiteX0" fmla="*/ 0 w 497396"/>
                <a:gd name="connsiteY0" fmla="*/ 1468488 h 1646661"/>
                <a:gd name="connsiteX1" fmla="*/ 260181 w 497396"/>
                <a:gd name="connsiteY1" fmla="*/ 0 h 1646661"/>
                <a:gd name="connsiteX2" fmla="*/ 497396 w 497396"/>
                <a:gd name="connsiteY2" fmla="*/ 1646661 h 1646661"/>
                <a:gd name="connsiteX3" fmla="*/ 0 w 497396"/>
                <a:gd name="connsiteY3" fmla="*/ 1468488 h 1646661"/>
                <a:gd name="connsiteX0" fmla="*/ 0 w 493504"/>
                <a:gd name="connsiteY0" fmla="*/ 1468488 h 1650295"/>
                <a:gd name="connsiteX1" fmla="*/ 260181 w 493504"/>
                <a:gd name="connsiteY1" fmla="*/ 0 h 1650295"/>
                <a:gd name="connsiteX2" fmla="*/ 493504 w 493504"/>
                <a:gd name="connsiteY2" fmla="*/ 1650295 h 1650295"/>
                <a:gd name="connsiteX3" fmla="*/ 0 w 493504"/>
                <a:gd name="connsiteY3" fmla="*/ 1468488 h 1650295"/>
                <a:gd name="connsiteX0" fmla="*/ 0 w 492674"/>
                <a:gd name="connsiteY0" fmla="*/ 1468488 h 1652527"/>
                <a:gd name="connsiteX1" fmla="*/ 260181 w 492674"/>
                <a:gd name="connsiteY1" fmla="*/ 0 h 1652527"/>
                <a:gd name="connsiteX2" fmla="*/ 492674 w 492674"/>
                <a:gd name="connsiteY2" fmla="*/ 1652527 h 1652527"/>
                <a:gd name="connsiteX3" fmla="*/ 0 w 492674"/>
                <a:gd name="connsiteY3" fmla="*/ 1468488 h 1652527"/>
                <a:gd name="connsiteX0" fmla="*/ 0 w 491844"/>
                <a:gd name="connsiteY0" fmla="*/ 1466256 h 1652527"/>
                <a:gd name="connsiteX1" fmla="*/ 259351 w 491844"/>
                <a:gd name="connsiteY1" fmla="*/ 0 h 1652527"/>
                <a:gd name="connsiteX2" fmla="*/ 491844 w 491844"/>
                <a:gd name="connsiteY2" fmla="*/ 1652527 h 1652527"/>
                <a:gd name="connsiteX3" fmla="*/ 0 w 491844"/>
                <a:gd name="connsiteY3" fmla="*/ 1466256 h 1652527"/>
                <a:gd name="connsiteX0" fmla="*/ 0 w 478452"/>
                <a:gd name="connsiteY0" fmla="*/ 1471237 h 1652527"/>
                <a:gd name="connsiteX1" fmla="*/ 245959 w 478452"/>
                <a:gd name="connsiteY1" fmla="*/ 0 h 1652527"/>
                <a:gd name="connsiteX2" fmla="*/ 478452 w 478452"/>
                <a:gd name="connsiteY2" fmla="*/ 1652527 h 1652527"/>
                <a:gd name="connsiteX3" fmla="*/ 0 w 478452"/>
                <a:gd name="connsiteY3" fmla="*/ 1471237 h 1652527"/>
                <a:gd name="connsiteX0" fmla="*/ 0 w 479281"/>
                <a:gd name="connsiteY0" fmla="*/ 1473468 h 1652527"/>
                <a:gd name="connsiteX1" fmla="*/ 246788 w 479281"/>
                <a:gd name="connsiteY1" fmla="*/ 0 h 1652527"/>
                <a:gd name="connsiteX2" fmla="*/ 479281 w 479281"/>
                <a:gd name="connsiteY2" fmla="*/ 1652527 h 1652527"/>
                <a:gd name="connsiteX3" fmla="*/ 0 w 479281"/>
                <a:gd name="connsiteY3" fmla="*/ 1473468 h 1652527"/>
                <a:gd name="connsiteX0" fmla="*/ 0 w 510527"/>
                <a:gd name="connsiteY0" fmla="*/ 1461846 h 1652527"/>
                <a:gd name="connsiteX1" fmla="*/ 278034 w 510527"/>
                <a:gd name="connsiteY1" fmla="*/ 0 h 1652527"/>
                <a:gd name="connsiteX2" fmla="*/ 510527 w 510527"/>
                <a:gd name="connsiteY2" fmla="*/ 1652527 h 1652527"/>
                <a:gd name="connsiteX3" fmla="*/ 0 w 510527"/>
                <a:gd name="connsiteY3" fmla="*/ 1461846 h 1652527"/>
                <a:gd name="connsiteX0" fmla="*/ 0 w 510527"/>
                <a:gd name="connsiteY0" fmla="*/ 1475440 h 1666121"/>
                <a:gd name="connsiteX1" fmla="*/ 255145 w 510527"/>
                <a:gd name="connsiteY1" fmla="*/ 0 h 1666121"/>
                <a:gd name="connsiteX2" fmla="*/ 510527 w 510527"/>
                <a:gd name="connsiteY2" fmla="*/ 1666121 h 1666121"/>
                <a:gd name="connsiteX3" fmla="*/ 0 w 510527"/>
                <a:gd name="connsiteY3" fmla="*/ 1475440 h 1666121"/>
                <a:gd name="connsiteX0" fmla="*/ 0 w 510527"/>
                <a:gd name="connsiteY0" fmla="*/ 1478760 h 1669441"/>
                <a:gd name="connsiteX1" fmla="*/ 246218 w 510527"/>
                <a:gd name="connsiteY1" fmla="*/ 0 h 1669441"/>
                <a:gd name="connsiteX2" fmla="*/ 510527 w 510527"/>
                <a:gd name="connsiteY2" fmla="*/ 1669441 h 1669441"/>
                <a:gd name="connsiteX3" fmla="*/ 0 w 510527"/>
                <a:gd name="connsiteY3" fmla="*/ 1478760 h 1669441"/>
                <a:gd name="connsiteX0" fmla="*/ 0 w 509666"/>
                <a:gd name="connsiteY0" fmla="*/ 1451147 h 1669441"/>
                <a:gd name="connsiteX1" fmla="*/ 245357 w 509666"/>
                <a:gd name="connsiteY1" fmla="*/ 0 h 1669441"/>
                <a:gd name="connsiteX2" fmla="*/ 509666 w 509666"/>
                <a:gd name="connsiteY2" fmla="*/ 1669441 h 1669441"/>
                <a:gd name="connsiteX3" fmla="*/ 0 w 509666"/>
                <a:gd name="connsiteY3" fmla="*/ 1451147 h 1669441"/>
                <a:gd name="connsiteX0" fmla="*/ 0 w 499891"/>
                <a:gd name="connsiteY0" fmla="*/ 1459809 h 1669441"/>
                <a:gd name="connsiteX1" fmla="*/ 235582 w 499891"/>
                <a:gd name="connsiteY1" fmla="*/ 0 h 1669441"/>
                <a:gd name="connsiteX2" fmla="*/ 499891 w 499891"/>
                <a:gd name="connsiteY2" fmla="*/ 1669441 h 1669441"/>
                <a:gd name="connsiteX3" fmla="*/ 0 w 499891"/>
                <a:gd name="connsiteY3" fmla="*/ 1459809 h 1669441"/>
                <a:gd name="connsiteX0" fmla="*/ 0 w 499891"/>
                <a:gd name="connsiteY0" fmla="*/ 1317304 h 1526936"/>
                <a:gd name="connsiteX1" fmla="*/ 458413 w 499891"/>
                <a:gd name="connsiteY1" fmla="*/ 0 h 1526936"/>
                <a:gd name="connsiteX2" fmla="*/ 499891 w 499891"/>
                <a:gd name="connsiteY2" fmla="*/ 1526936 h 1526936"/>
                <a:gd name="connsiteX3" fmla="*/ 0 w 499891"/>
                <a:gd name="connsiteY3" fmla="*/ 1317304 h 1526936"/>
                <a:gd name="connsiteX0" fmla="*/ 0 w 335280"/>
                <a:gd name="connsiteY0" fmla="*/ 1394023 h 1526936"/>
                <a:gd name="connsiteX1" fmla="*/ 293802 w 335280"/>
                <a:gd name="connsiteY1" fmla="*/ 0 h 1526936"/>
                <a:gd name="connsiteX2" fmla="*/ 335280 w 335280"/>
                <a:gd name="connsiteY2" fmla="*/ 1526936 h 1526936"/>
                <a:gd name="connsiteX3" fmla="*/ 0 w 335280"/>
                <a:gd name="connsiteY3" fmla="*/ 1394023 h 1526936"/>
                <a:gd name="connsiteX0" fmla="*/ 0 w 335280"/>
                <a:gd name="connsiteY0" fmla="*/ 1391926 h 1524839"/>
                <a:gd name="connsiteX1" fmla="*/ 276157 w 335280"/>
                <a:gd name="connsiteY1" fmla="*/ 0 h 1524839"/>
                <a:gd name="connsiteX2" fmla="*/ 335280 w 335280"/>
                <a:gd name="connsiteY2" fmla="*/ 1524839 h 1524839"/>
                <a:gd name="connsiteX3" fmla="*/ 0 w 335280"/>
                <a:gd name="connsiteY3" fmla="*/ 1391926 h 1524839"/>
                <a:gd name="connsiteX0" fmla="*/ 0 w 343672"/>
                <a:gd name="connsiteY0" fmla="*/ 1379168 h 1524839"/>
                <a:gd name="connsiteX1" fmla="*/ 284549 w 343672"/>
                <a:gd name="connsiteY1" fmla="*/ 0 h 1524839"/>
                <a:gd name="connsiteX2" fmla="*/ 343672 w 343672"/>
                <a:gd name="connsiteY2" fmla="*/ 1524839 h 1524839"/>
                <a:gd name="connsiteX3" fmla="*/ 0 w 343672"/>
                <a:gd name="connsiteY3" fmla="*/ 1379168 h 1524839"/>
              </a:gdLst>
              <a:ahLst/>
              <a:cxnLst>
                <a:cxn ang="0">
                  <a:pos x="connsiteX0" y="connsiteY0"/>
                </a:cxn>
                <a:cxn ang="0">
                  <a:pos x="connsiteX1" y="connsiteY1"/>
                </a:cxn>
                <a:cxn ang="0">
                  <a:pos x="connsiteX2" y="connsiteY2"/>
                </a:cxn>
                <a:cxn ang="0">
                  <a:pos x="connsiteX3" y="connsiteY3"/>
                </a:cxn>
              </a:cxnLst>
              <a:rect l="l" t="t" r="r" b="b"/>
              <a:pathLst>
                <a:path w="343672" h="1524839">
                  <a:moveTo>
                    <a:pt x="0" y="1379168"/>
                  </a:moveTo>
                  <a:lnTo>
                    <a:pt x="284549" y="0"/>
                  </a:lnTo>
                  <a:lnTo>
                    <a:pt x="343672" y="1524839"/>
                  </a:lnTo>
                  <a:lnTo>
                    <a:pt x="0" y="1379168"/>
                  </a:lnTo>
                  <a:close/>
                </a:path>
              </a:pathLst>
            </a:custGeom>
            <a:solidFill>
              <a:srgbClr val="FF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5" name="Isosceles Triangle 10"/>
            <p:cNvSpPr/>
            <p:nvPr/>
          </p:nvSpPr>
          <p:spPr>
            <a:xfrm rot="12024136" flipH="1">
              <a:off x="2726928" y="1164008"/>
              <a:ext cx="336455" cy="1398567"/>
            </a:xfrm>
            <a:custGeom>
              <a:avLst/>
              <a:gdLst>
                <a:gd name="connsiteX0" fmla="*/ 0 w 453772"/>
                <a:gd name="connsiteY0" fmla="*/ 1640279 h 1640279"/>
                <a:gd name="connsiteX1" fmla="*/ 226886 w 453772"/>
                <a:gd name="connsiteY1" fmla="*/ 0 h 1640279"/>
                <a:gd name="connsiteX2" fmla="*/ 453772 w 453772"/>
                <a:gd name="connsiteY2" fmla="*/ 1640279 h 1640279"/>
                <a:gd name="connsiteX3" fmla="*/ 0 w 453772"/>
                <a:gd name="connsiteY3" fmla="*/ 1640279 h 1640279"/>
                <a:gd name="connsiteX0" fmla="*/ 0 w 469784"/>
                <a:gd name="connsiteY0" fmla="*/ 1469833 h 1640279"/>
                <a:gd name="connsiteX1" fmla="*/ 242898 w 469784"/>
                <a:gd name="connsiteY1" fmla="*/ 0 h 1640279"/>
                <a:gd name="connsiteX2" fmla="*/ 469784 w 469784"/>
                <a:gd name="connsiteY2" fmla="*/ 1640279 h 1640279"/>
                <a:gd name="connsiteX3" fmla="*/ 0 w 469784"/>
                <a:gd name="connsiteY3" fmla="*/ 1469833 h 1640279"/>
                <a:gd name="connsiteX0" fmla="*/ 0 w 470355"/>
                <a:gd name="connsiteY0" fmla="*/ 1464540 h 1640279"/>
                <a:gd name="connsiteX1" fmla="*/ 243469 w 470355"/>
                <a:gd name="connsiteY1" fmla="*/ 0 h 1640279"/>
                <a:gd name="connsiteX2" fmla="*/ 470355 w 470355"/>
                <a:gd name="connsiteY2" fmla="*/ 1640279 h 1640279"/>
                <a:gd name="connsiteX3" fmla="*/ 0 w 470355"/>
                <a:gd name="connsiteY3" fmla="*/ 1464540 h 1640279"/>
                <a:gd name="connsiteX0" fmla="*/ 0 w 480684"/>
                <a:gd name="connsiteY0" fmla="*/ 1464540 h 1646661"/>
                <a:gd name="connsiteX1" fmla="*/ 243469 w 480684"/>
                <a:gd name="connsiteY1" fmla="*/ 0 h 1646661"/>
                <a:gd name="connsiteX2" fmla="*/ 480684 w 480684"/>
                <a:gd name="connsiteY2" fmla="*/ 1646661 h 1646661"/>
                <a:gd name="connsiteX3" fmla="*/ 0 w 480684"/>
                <a:gd name="connsiteY3" fmla="*/ 1464540 h 1646661"/>
                <a:gd name="connsiteX0" fmla="*/ 0 w 488781"/>
                <a:gd name="connsiteY0" fmla="*/ 1458988 h 1646661"/>
                <a:gd name="connsiteX1" fmla="*/ 251566 w 488781"/>
                <a:gd name="connsiteY1" fmla="*/ 0 h 1646661"/>
                <a:gd name="connsiteX2" fmla="*/ 488781 w 488781"/>
                <a:gd name="connsiteY2" fmla="*/ 1646661 h 1646661"/>
                <a:gd name="connsiteX3" fmla="*/ 0 w 488781"/>
                <a:gd name="connsiteY3" fmla="*/ 1458988 h 1646661"/>
                <a:gd name="connsiteX0" fmla="*/ 0 w 488781"/>
                <a:gd name="connsiteY0" fmla="*/ 1458988 h 1646661"/>
                <a:gd name="connsiteX1" fmla="*/ 251566 w 488781"/>
                <a:gd name="connsiteY1" fmla="*/ 0 h 1646661"/>
                <a:gd name="connsiteX2" fmla="*/ 488781 w 488781"/>
                <a:gd name="connsiteY2" fmla="*/ 1646661 h 1646661"/>
                <a:gd name="connsiteX3" fmla="*/ 0 w 488781"/>
                <a:gd name="connsiteY3" fmla="*/ 1458988 h 1646661"/>
                <a:gd name="connsiteX0" fmla="*/ 0 w 494906"/>
                <a:gd name="connsiteY0" fmla="*/ 1461792 h 1646661"/>
                <a:gd name="connsiteX1" fmla="*/ 257691 w 494906"/>
                <a:gd name="connsiteY1" fmla="*/ 0 h 1646661"/>
                <a:gd name="connsiteX2" fmla="*/ 494906 w 494906"/>
                <a:gd name="connsiteY2" fmla="*/ 1646661 h 1646661"/>
                <a:gd name="connsiteX3" fmla="*/ 0 w 494906"/>
                <a:gd name="connsiteY3" fmla="*/ 1461792 h 1646661"/>
                <a:gd name="connsiteX0" fmla="*/ 0 w 497396"/>
                <a:gd name="connsiteY0" fmla="*/ 1468488 h 1646661"/>
                <a:gd name="connsiteX1" fmla="*/ 260181 w 497396"/>
                <a:gd name="connsiteY1" fmla="*/ 0 h 1646661"/>
                <a:gd name="connsiteX2" fmla="*/ 497396 w 497396"/>
                <a:gd name="connsiteY2" fmla="*/ 1646661 h 1646661"/>
                <a:gd name="connsiteX3" fmla="*/ 0 w 497396"/>
                <a:gd name="connsiteY3" fmla="*/ 1468488 h 1646661"/>
                <a:gd name="connsiteX0" fmla="*/ 0 w 493504"/>
                <a:gd name="connsiteY0" fmla="*/ 1468488 h 1650295"/>
                <a:gd name="connsiteX1" fmla="*/ 260181 w 493504"/>
                <a:gd name="connsiteY1" fmla="*/ 0 h 1650295"/>
                <a:gd name="connsiteX2" fmla="*/ 493504 w 493504"/>
                <a:gd name="connsiteY2" fmla="*/ 1650295 h 1650295"/>
                <a:gd name="connsiteX3" fmla="*/ 0 w 493504"/>
                <a:gd name="connsiteY3" fmla="*/ 1468488 h 1650295"/>
                <a:gd name="connsiteX0" fmla="*/ 0 w 492674"/>
                <a:gd name="connsiteY0" fmla="*/ 1468488 h 1652527"/>
                <a:gd name="connsiteX1" fmla="*/ 260181 w 492674"/>
                <a:gd name="connsiteY1" fmla="*/ 0 h 1652527"/>
                <a:gd name="connsiteX2" fmla="*/ 492674 w 492674"/>
                <a:gd name="connsiteY2" fmla="*/ 1652527 h 1652527"/>
                <a:gd name="connsiteX3" fmla="*/ 0 w 492674"/>
                <a:gd name="connsiteY3" fmla="*/ 1468488 h 1652527"/>
                <a:gd name="connsiteX0" fmla="*/ 0 w 491844"/>
                <a:gd name="connsiteY0" fmla="*/ 1466256 h 1652527"/>
                <a:gd name="connsiteX1" fmla="*/ 259351 w 491844"/>
                <a:gd name="connsiteY1" fmla="*/ 0 h 1652527"/>
                <a:gd name="connsiteX2" fmla="*/ 491844 w 491844"/>
                <a:gd name="connsiteY2" fmla="*/ 1652527 h 1652527"/>
                <a:gd name="connsiteX3" fmla="*/ 0 w 491844"/>
                <a:gd name="connsiteY3" fmla="*/ 1466256 h 1652527"/>
                <a:gd name="connsiteX0" fmla="*/ 0 w 478452"/>
                <a:gd name="connsiteY0" fmla="*/ 1471237 h 1652527"/>
                <a:gd name="connsiteX1" fmla="*/ 245959 w 478452"/>
                <a:gd name="connsiteY1" fmla="*/ 0 h 1652527"/>
                <a:gd name="connsiteX2" fmla="*/ 478452 w 478452"/>
                <a:gd name="connsiteY2" fmla="*/ 1652527 h 1652527"/>
                <a:gd name="connsiteX3" fmla="*/ 0 w 478452"/>
                <a:gd name="connsiteY3" fmla="*/ 1471237 h 1652527"/>
                <a:gd name="connsiteX0" fmla="*/ 0 w 479281"/>
                <a:gd name="connsiteY0" fmla="*/ 1473468 h 1652527"/>
                <a:gd name="connsiteX1" fmla="*/ 246788 w 479281"/>
                <a:gd name="connsiteY1" fmla="*/ 0 h 1652527"/>
                <a:gd name="connsiteX2" fmla="*/ 479281 w 479281"/>
                <a:gd name="connsiteY2" fmla="*/ 1652527 h 1652527"/>
                <a:gd name="connsiteX3" fmla="*/ 0 w 479281"/>
                <a:gd name="connsiteY3" fmla="*/ 1473468 h 1652527"/>
                <a:gd name="connsiteX0" fmla="*/ 0 w 500770"/>
                <a:gd name="connsiteY0" fmla="*/ 1462934 h 1652527"/>
                <a:gd name="connsiteX1" fmla="*/ 268277 w 500770"/>
                <a:gd name="connsiteY1" fmla="*/ 0 h 1652527"/>
                <a:gd name="connsiteX2" fmla="*/ 500770 w 500770"/>
                <a:gd name="connsiteY2" fmla="*/ 1652527 h 1652527"/>
                <a:gd name="connsiteX3" fmla="*/ 0 w 500770"/>
                <a:gd name="connsiteY3" fmla="*/ 1462934 h 1652527"/>
                <a:gd name="connsiteX0" fmla="*/ 0 w 503832"/>
                <a:gd name="connsiteY0" fmla="*/ 1464336 h 1652527"/>
                <a:gd name="connsiteX1" fmla="*/ 271339 w 503832"/>
                <a:gd name="connsiteY1" fmla="*/ 0 h 1652527"/>
                <a:gd name="connsiteX2" fmla="*/ 503832 w 503832"/>
                <a:gd name="connsiteY2" fmla="*/ 1652527 h 1652527"/>
                <a:gd name="connsiteX3" fmla="*/ 0 w 503832"/>
                <a:gd name="connsiteY3" fmla="*/ 1464336 h 1652527"/>
                <a:gd name="connsiteX0" fmla="*/ 0 w 503832"/>
                <a:gd name="connsiteY0" fmla="*/ 1477931 h 1666122"/>
                <a:gd name="connsiteX1" fmla="*/ 248449 w 503832"/>
                <a:gd name="connsiteY1" fmla="*/ 0 h 1666122"/>
                <a:gd name="connsiteX2" fmla="*/ 503832 w 503832"/>
                <a:gd name="connsiteY2" fmla="*/ 1666122 h 1666122"/>
                <a:gd name="connsiteX3" fmla="*/ 0 w 503832"/>
                <a:gd name="connsiteY3" fmla="*/ 1477931 h 1666122"/>
                <a:gd name="connsiteX0" fmla="*/ 0 w 579627"/>
                <a:gd name="connsiteY0" fmla="*/ 1434317 h 1666122"/>
                <a:gd name="connsiteX1" fmla="*/ 324244 w 579627"/>
                <a:gd name="connsiteY1" fmla="*/ 0 h 1666122"/>
                <a:gd name="connsiteX2" fmla="*/ 579627 w 579627"/>
                <a:gd name="connsiteY2" fmla="*/ 1666122 h 1666122"/>
                <a:gd name="connsiteX3" fmla="*/ 0 w 579627"/>
                <a:gd name="connsiteY3" fmla="*/ 1434317 h 1666122"/>
                <a:gd name="connsiteX0" fmla="*/ 0 w 596961"/>
                <a:gd name="connsiteY0" fmla="*/ 1375013 h 1606818"/>
                <a:gd name="connsiteX1" fmla="*/ 596961 w 596961"/>
                <a:gd name="connsiteY1" fmla="*/ 0 h 1606818"/>
                <a:gd name="connsiteX2" fmla="*/ 579627 w 596961"/>
                <a:gd name="connsiteY2" fmla="*/ 1606818 h 1606818"/>
                <a:gd name="connsiteX3" fmla="*/ 0 w 596961"/>
                <a:gd name="connsiteY3" fmla="*/ 1375013 h 1606818"/>
                <a:gd name="connsiteX0" fmla="*/ 0 w 402005"/>
                <a:gd name="connsiteY0" fmla="*/ 1449139 h 1606818"/>
                <a:gd name="connsiteX1" fmla="*/ 402005 w 402005"/>
                <a:gd name="connsiteY1" fmla="*/ 0 h 1606818"/>
                <a:gd name="connsiteX2" fmla="*/ 384671 w 402005"/>
                <a:gd name="connsiteY2" fmla="*/ 1606818 h 1606818"/>
                <a:gd name="connsiteX3" fmla="*/ 0 w 402005"/>
                <a:gd name="connsiteY3" fmla="*/ 1449139 h 1606818"/>
                <a:gd name="connsiteX0" fmla="*/ 0 w 395106"/>
                <a:gd name="connsiteY0" fmla="*/ 1456694 h 1606818"/>
                <a:gd name="connsiteX1" fmla="*/ 395106 w 395106"/>
                <a:gd name="connsiteY1" fmla="*/ 0 h 1606818"/>
                <a:gd name="connsiteX2" fmla="*/ 377772 w 395106"/>
                <a:gd name="connsiteY2" fmla="*/ 1606818 h 1606818"/>
                <a:gd name="connsiteX3" fmla="*/ 0 w 395106"/>
                <a:gd name="connsiteY3" fmla="*/ 1456694 h 1606818"/>
                <a:gd name="connsiteX0" fmla="*/ 0 w 377772"/>
                <a:gd name="connsiteY0" fmla="*/ 1461817 h 1611941"/>
                <a:gd name="connsiteX1" fmla="*/ 290832 w 377772"/>
                <a:gd name="connsiteY1" fmla="*/ 0 h 1611941"/>
                <a:gd name="connsiteX2" fmla="*/ 377772 w 377772"/>
                <a:gd name="connsiteY2" fmla="*/ 1611941 h 1611941"/>
                <a:gd name="connsiteX3" fmla="*/ 0 w 377772"/>
                <a:gd name="connsiteY3" fmla="*/ 1461817 h 1611941"/>
                <a:gd name="connsiteX0" fmla="*/ 0 w 381569"/>
                <a:gd name="connsiteY0" fmla="*/ 1460373 h 1611941"/>
                <a:gd name="connsiteX1" fmla="*/ 294629 w 381569"/>
                <a:gd name="connsiteY1" fmla="*/ 0 h 1611941"/>
                <a:gd name="connsiteX2" fmla="*/ 381569 w 381569"/>
                <a:gd name="connsiteY2" fmla="*/ 1611941 h 1611941"/>
                <a:gd name="connsiteX3" fmla="*/ 0 w 381569"/>
                <a:gd name="connsiteY3" fmla="*/ 1460373 h 1611941"/>
                <a:gd name="connsiteX0" fmla="*/ 0 w 381569"/>
                <a:gd name="connsiteY0" fmla="*/ 1462538 h 1614106"/>
                <a:gd name="connsiteX1" fmla="*/ 288934 w 381569"/>
                <a:gd name="connsiteY1" fmla="*/ 0 h 1614106"/>
                <a:gd name="connsiteX2" fmla="*/ 381569 w 381569"/>
                <a:gd name="connsiteY2" fmla="*/ 1614106 h 1614106"/>
                <a:gd name="connsiteX3" fmla="*/ 0 w 381569"/>
                <a:gd name="connsiteY3" fmla="*/ 1462538 h 1614106"/>
                <a:gd name="connsiteX0" fmla="*/ 0 w 381569"/>
                <a:gd name="connsiteY0" fmla="*/ 1469803 h 1621371"/>
                <a:gd name="connsiteX1" fmla="*/ 287255 w 381569"/>
                <a:gd name="connsiteY1" fmla="*/ 0 h 1621371"/>
                <a:gd name="connsiteX2" fmla="*/ 381569 w 381569"/>
                <a:gd name="connsiteY2" fmla="*/ 1621371 h 1621371"/>
                <a:gd name="connsiteX3" fmla="*/ 0 w 381569"/>
                <a:gd name="connsiteY3" fmla="*/ 1469803 h 1621371"/>
              </a:gdLst>
              <a:ahLst/>
              <a:cxnLst>
                <a:cxn ang="0">
                  <a:pos x="connsiteX0" y="connsiteY0"/>
                </a:cxn>
                <a:cxn ang="0">
                  <a:pos x="connsiteX1" y="connsiteY1"/>
                </a:cxn>
                <a:cxn ang="0">
                  <a:pos x="connsiteX2" y="connsiteY2"/>
                </a:cxn>
                <a:cxn ang="0">
                  <a:pos x="connsiteX3" y="connsiteY3"/>
                </a:cxn>
              </a:cxnLst>
              <a:rect l="l" t="t" r="r" b="b"/>
              <a:pathLst>
                <a:path w="381569" h="1621371">
                  <a:moveTo>
                    <a:pt x="0" y="1469803"/>
                  </a:moveTo>
                  <a:lnTo>
                    <a:pt x="287255" y="0"/>
                  </a:lnTo>
                  <a:lnTo>
                    <a:pt x="381569" y="1621371"/>
                  </a:lnTo>
                  <a:lnTo>
                    <a:pt x="0" y="1469803"/>
                  </a:lnTo>
                  <a:close/>
                </a:path>
              </a:pathLst>
            </a:custGeom>
            <a:solidFill>
              <a:srgbClr val="FF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37" name="Rectangle 65"/>
          <p:cNvSpPr>
            <a:spLocks noChangeArrowheads="1"/>
          </p:cNvSpPr>
          <p:nvPr/>
        </p:nvSpPr>
        <p:spPr bwMode="auto">
          <a:xfrm>
            <a:off x="4192674" y="1678668"/>
            <a:ext cx="3486150" cy="2554545"/>
          </a:xfrm>
          <a:prstGeom prst="rect">
            <a:avLst/>
          </a:prstGeom>
          <a:noFill/>
          <a:ln w="9525">
            <a:noFill/>
            <a:miter lim="800000"/>
            <a:headEnd/>
            <a:tailEnd/>
          </a:ln>
          <a:effectLst/>
        </p:spPr>
        <p:txBody>
          <a:bodyPr wrap="square">
            <a:spAutoFit/>
          </a:bodyPr>
          <a:lstStyle/>
          <a:p>
            <a:pPr fontAlgn="base">
              <a:spcBef>
                <a:spcPct val="0"/>
              </a:spcBef>
              <a:spcAft>
                <a:spcPct val="0"/>
              </a:spcAft>
            </a:pPr>
            <a:r>
              <a:rPr lang="en-US" sz="2000" b="1" i="1" dirty="0" smtClean="0">
                <a:solidFill>
                  <a:srgbClr val="000000"/>
                </a:solidFill>
                <a:latin typeface="Arial" charset="0"/>
              </a:rPr>
              <a:t>in situ and in operando analysis of a circuit</a:t>
            </a:r>
            <a:r>
              <a:rPr lang="en-US" sz="2000" b="1" i="1" dirty="0" smtClean="0">
                <a:solidFill>
                  <a:srgbClr val="000000"/>
                </a:solidFill>
                <a:latin typeface="Arial" charset="0"/>
              </a:rPr>
              <a:t>. </a:t>
            </a:r>
            <a:endParaRPr lang="en-US" sz="2000" b="1" i="1" dirty="0">
              <a:solidFill>
                <a:srgbClr val="000000"/>
              </a:solidFill>
              <a:latin typeface="Arial" charset="0"/>
            </a:endParaRPr>
          </a:p>
          <a:p>
            <a:pPr fontAlgn="base">
              <a:spcBef>
                <a:spcPct val="0"/>
              </a:spcBef>
              <a:spcAft>
                <a:spcPct val="0"/>
              </a:spcAft>
            </a:pPr>
            <a:endParaRPr lang="en-US" sz="2000" b="1" i="1" dirty="0">
              <a:solidFill>
                <a:srgbClr val="000000"/>
              </a:solidFill>
              <a:latin typeface="Arial" charset="0"/>
            </a:endParaRPr>
          </a:p>
          <a:p>
            <a:pPr fontAlgn="base">
              <a:spcBef>
                <a:spcPct val="0"/>
              </a:spcBef>
              <a:spcAft>
                <a:spcPct val="0"/>
              </a:spcAft>
            </a:pPr>
            <a:r>
              <a:rPr lang="en-US" sz="2000" b="1" i="1" dirty="0">
                <a:solidFill>
                  <a:srgbClr val="000000"/>
                </a:solidFill>
                <a:latin typeface="Arial" charset="0"/>
              </a:rPr>
              <a:t>Applied voltages induce local heating and field-effects modifying structure and composition at the </a:t>
            </a:r>
            <a:r>
              <a:rPr lang="en-US" sz="2000" b="1" i="1" dirty="0" err="1">
                <a:solidFill>
                  <a:srgbClr val="000000"/>
                </a:solidFill>
                <a:latin typeface="Arial" charset="0"/>
              </a:rPr>
              <a:t>nanoscale</a:t>
            </a:r>
            <a:endParaRPr lang="en-US" sz="2000" b="1" i="1" dirty="0">
              <a:solidFill>
                <a:srgbClr val="000000"/>
              </a:solidFill>
              <a:latin typeface="Arial" charset="0"/>
            </a:endParaRPr>
          </a:p>
        </p:txBody>
      </p:sp>
      <p:sp>
        <p:nvSpPr>
          <p:cNvPr id="5" name="TextBox 4"/>
          <p:cNvSpPr txBox="1"/>
          <p:nvPr/>
        </p:nvSpPr>
        <p:spPr>
          <a:xfrm>
            <a:off x="505210" y="220097"/>
            <a:ext cx="8151445" cy="461665"/>
          </a:xfrm>
          <a:prstGeom prst="rect">
            <a:avLst/>
          </a:prstGeom>
          <a:noFill/>
        </p:spPr>
        <p:txBody>
          <a:bodyPr wrap="square" rtlCol="0">
            <a:spAutoFit/>
          </a:bodyPr>
          <a:lstStyle/>
          <a:p>
            <a:pPr marL="0" defTabSz="430213">
              <a:spcAft>
                <a:spcPts val="400"/>
              </a:spcAft>
              <a:buSzPct val="100000"/>
            </a:pPr>
            <a:r>
              <a:rPr lang="en-US" sz="2400" dirty="0" smtClean="0">
                <a:solidFill>
                  <a:srgbClr val="000000"/>
                </a:solidFill>
                <a:latin typeface="HP Simplified" pitchFamily="34" charset="0"/>
                <a:cs typeface="HP Simplified" pitchFamily="34" charset="0"/>
              </a:rPr>
              <a:t>Next step:  from individual device to an entire (model) circuit</a:t>
            </a:r>
            <a:endParaRPr lang="en-US" sz="24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19766988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applications </a:t>
            </a:r>
            <a:r>
              <a:rPr lang="en-US" dirty="0" smtClean="0"/>
              <a:t>of </a:t>
            </a:r>
            <a:r>
              <a:rPr lang="en-US" dirty="0" smtClean="0"/>
              <a:t>SR </a:t>
            </a:r>
            <a:r>
              <a:rPr lang="en-US" dirty="0" smtClean="0"/>
              <a:t>for </a:t>
            </a:r>
            <a:r>
              <a:rPr lang="en-US" dirty="0" smtClean="0"/>
              <a:t>circuit analysis</a:t>
            </a:r>
            <a:endParaRPr lang="en-US" dirty="0"/>
          </a:p>
        </p:txBody>
      </p:sp>
      <p:sp>
        <p:nvSpPr>
          <p:cNvPr id="3" name="TextBox 2"/>
          <p:cNvSpPr txBox="1"/>
          <p:nvPr/>
        </p:nvSpPr>
        <p:spPr>
          <a:xfrm>
            <a:off x="331470" y="807822"/>
            <a:ext cx="7760606" cy="1118255"/>
          </a:xfrm>
          <a:prstGeom prst="rect">
            <a:avLst/>
          </a:prstGeom>
          <a:noFill/>
        </p:spPr>
        <p:txBody>
          <a:bodyPr wrap="square" rtlCol="0">
            <a:spAutoFit/>
          </a:bodyPr>
          <a:lstStyle/>
          <a:p>
            <a:pPr defTabSz="430213">
              <a:spcAft>
                <a:spcPts val="400"/>
              </a:spcAft>
              <a:buSzPct val="100000"/>
            </a:pPr>
            <a:r>
              <a:rPr lang="en-US" sz="2000" dirty="0">
                <a:solidFill>
                  <a:srgbClr val="FF0000"/>
                </a:solidFill>
                <a:cs typeface="HP Simplified" pitchFamily="34" charset="0"/>
              </a:rPr>
              <a:t>M</a:t>
            </a:r>
            <a:r>
              <a:rPr lang="en-US" sz="2000" dirty="0" smtClean="0">
                <a:solidFill>
                  <a:srgbClr val="FF0000"/>
                </a:solidFill>
                <a:cs typeface="HP Simplified" pitchFamily="34" charset="0"/>
              </a:rPr>
              <a:t>apping </a:t>
            </a:r>
            <a:r>
              <a:rPr lang="en-US" sz="2000" dirty="0" smtClean="0">
                <a:solidFill>
                  <a:srgbClr val="FF0000"/>
                </a:solidFill>
                <a:cs typeface="HP Simplified" pitchFamily="34" charset="0"/>
              </a:rPr>
              <a:t>of chemical/structural/electronic </a:t>
            </a:r>
            <a:r>
              <a:rPr lang="en-US" sz="2000" dirty="0" smtClean="0">
                <a:solidFill>
                  <a:srgbClr val="FF0000"/>
                </a:solidFill>
                <a:cs typeface="HP Simplified" pitchFamily="34" charset="0"/>
              </a:rPr>
              <a:t>properties</a:t>
            </a:r>
          </a:p>
          <a:p>
            <a:pPr defTabSz="430213">
              <a:spcAft>
                <a:spcPts val="400"/>
              </a:spcAft>
              <a:buSzPct val="100000"/>
            </a:pPr>
            <a:r>
              <a:rPr lang="en-US" sz="2000" dirty="0">
                <a:solidFill>
                  <a:srgbClr val="FF0000"/>
                </a:solidFill>
                <a:cs typeface="HP Simplified" pitchFamily="34" charset="0"/>
              </a:rPr>
              <a:t>~5 nm </a:t>
            </a:r>
            <a:r>
              <a:rPr lang="en-US" sz="2000" i="1" dirty="0">
                <a:solidFill>
                  <a:srgbClr val="FF0000"/>
                </a:solidFill>
                <a:cs typeface="HP Simplified" pitchFamily="34" charset="0"/>
              </a:rPr>
              <a:t>in situ</a:t>
            </a:r>
            <a:r>
              <a:rPr lang="en-US" sz="2000" dirty="0">
                <a:solidFill>
                  <a:srgbClr val="FF0000"/>
                </a:solidFill>
                <a:cs typeface="HP Simplified" pitchFamily="34" charset="0"/>
              </a:rPr>
              <a:t> spatial and ~1 ns </a:t>
            </a:r>
            <a:r>
              <a:rPr lang="en-US" sz="2000" i="1" dirty="0">
                <a:solidFill>
                  <a:srgbClr val="FF0000"/>
                </a:solidFill>
                <a:cs typeface="HP Simplified" pitchFamily="34" charset="0"/>
              </a:rPr>
              <a:t>in operando</a:t>
            </a:r>
            <a:r>
              <a:rPr lang="en-US" sz="2000" dirty="0">
                <a:solidFill>
                  <a:srgbClr val="FF0000"/>
                </a:solidFill>
                <a:cs typeface="HP Simplified" pitchFamily="34" charset="0"/>
              </a:rPr>
              <a:t> temporal </a:t>
            </a:r>
            <a:r>
              <a:rPr lang="en-US" sz="2000" dirty="0" smtClean="0">
                <a:solidFill>
                  <a:srgbClr val="FF0000"/>
                </a:solidFill>
                <a:cs typeface="HP Simplified" pitchFamily="34" charset="0"/>
              </a:rPr>
              <a:t>resolution</a:t>
            </a:r>
          </a:p>
          <a:p>
            <a:pPr defTabSz="430213">
              <a:spcAft>
                <a:spcPts val="400"/>
              </a:spcAft>
              <a:buSzPct val="100000"/>
            </a:pPr>
            <a:r>
              <a:rPr lang="en-US" sz="2000" dirty="0" smtClean="0">
                <a:solidFill>
                  <a:srgbClr val="FF0000"/>
                </a:solidFill>
                <a:cs typeface="HP Simplified" pitchFamily="34" charset="0"/>
              </a:rPr>
              <a:t>Coherence enables 3D analysis</a:t>
            </a:r>
            <a:endParaRPr lang="en-US" sz="2000" dirty="0" smtClean="0">
              <a:solidFill>
                <a:srgbClr val="FF0000"/>
              </a:solidFill>
              <a:cs typeface="HP Simplified" pitchFamily="34" charset="0"/>
            </a:endParaRPr>
          </a:p>
        </p:txBody>
      </p:sp>
      <p:sp>
        <p:nvSpPr>
          <p:cNvPr id="28" name="TextBox 27"/>
          <p:cNvSpPr txBox="1"/>
          <p:nvPr/>
        </p:nvSpPr>
        <p:spPr>
          <a:xfrm>
            <a:off x="4440985" y="2027470"/>
            <a:ext cx="4323208" cy="2462213"/>
          </a:xfrm>
          <a:prstGeom prst="rect">
            <a:avLst/>
          </a:prstGeom>
          <a:noFill/>
        </p:spPr>
        <p:txBody>
          <a:bodyPr wrap="square" rtlCol="0">
            <a:spAutoFit/>
          </a:bodyPr>
          <a:lstStyle/>
          <a:p>
            <a:pPr marL="0" defTabSz="430213">
              <a:spcAft>
                <a:spcPts val="400"/>
              </a:spcAft>
              <a:buSzPct val="100000"/>
            </a:pPr>
            <a:r>
              <a:rPr lang="en-US" sz="1600" dirty="0" smtClean="0">
                <a:solidFill>
                  <a:srgbClr val="000000"/>
                </a:solidFill>
                <a:latin typeface="HP Simplified" pitchFamily="34" charset="0"/>
                <a:cs typeface="HP Simplified" pitchFamily="34" charset="0"/>
              </a:rPr>
              <a:t>As devices scale down in size, interfaces and sidewalls dominate the properties</a:t>
            </a:r>
          </a:p>
          <a:p>
            <a:pPr marL="285750" indent="-285750" defTabSz="430213">
              <a:spcAft>
                <a:spcPts val="400"/>
              </a:spcAft>
              <a:buSzPct val="100000"/>
              <a:buFont typeface="Arial" panose="020B0604020202020204" pitchFamily="34" charset="0"/>
              <a:buChar char="•"/>
            </a:pPr>
            <a:r>
              <a:rPr lang="en-US" sz="1600" dirty="0">
                <a:solidFill>
                  <a:srgbClr val="000000"/>
                </a:solidFill>
                <a:latin typeface="HP Simplified" pitchFamily="34" charset="0"/>
                <a:cs typeface="HP Simplified" pitchFamily="34" charset="0"/>
              </a:rPr>
              <a:t>	</a:t>
            </a:r>
            <a:r>
              <a:rPr lang="en-US" sz="1600" dirty="0" smtClean="0">
                <a:solidFill>
                  <a:srgbClr val="000000"/>
                </a:solidFill>
                <a:latin typeface="HP Simplified" pitchFamily="34" charset="0"/>
                <a:cs typeface="HP Simplified" pitchFamily="34" charset="0"/>
              </a:rPr>
              <a:t>Interfaces with top and bottom electrodes affect the electronic properties</a:t>
            </a:r>
          </a:p>
          <a:p>
            <a:pPr marL="285750" indent="-285750" defTabSz="430213">
              <a:spcAft>
                <a:spcPts val="400"/>
              </a:spcAft>
              <a:buSzPct val="100000"/>
              <a:buFont typeface="Arial" panose="020B0604020202020204" pitchFamily="34" charset="0"/>
              <a:buChar char="•"/>
            </a:pPr>
            <a:r>
              <a:rPr lang="en-US" sz="1600" dirty="0">
                <a:solidFill>
                  <a:srgbClr val="000000"/>
                </a:solidFill>
                <a:latin typeface="HP Simplified" pitchFamily="34" charset="0"/>
                <a:cs typeface="HP Simplified" pitchFamily="34" charset="0"/>
              </a:rPr>
              <a:t>	</a:t>
            </a:r>
            <a:r>
              <a:rPr lang="en-US" sz="1600" dirty="0" smtClean="0">
                <a:solidFill>
                  <a:srgbClr val="000000"/>
                </a:solidFill>
                <a:latin typeface="HP Simplified" pitchFamily="34" charset="0"/>
                <a:cs typeface="HP Simplified" pitchFamily="34" charset="0"/>
              </a:rPr>
              <a:t>Sidewall reactions with interlayer dielectric (ILD) can create “dead” zones or shunting paths</a:t>
            </a:r>
          </a:p>
          <a:p>
            <a:pPr marL="285750" indent="-285750" defTabSz="430213">
              <a:spcAft>
                <a:spcPts val="400"/>
              </a:spcAft>
              <a:buSzPct val="100000"/>
              <a:buFont typeface="Arial" panose="020B0604020202020204" pitchFamily="34" charset="0"/>
              <a:buChar char="•"/>
            </a:pPr>
            <a:r>
              <a:rPr lang="en-US" sz="1600" dirty="0">
                <a:solidFill>
                  <a:srgbClr val="000000"/>
                </a:solidFill>
                <a:latin typeface="HP Simplified" pitchFamily="34" charset="0"/>
                <a:cs typeface="HP Simplified" pitchFamily="34" charset="0"/>
              </a:rPr>
              <a:t>	</a:t>
            </a:r>
            <a:r>
              <a:rPr lang="en-US" sz="1600" dirty="0" smtClean="0">
                <a:solidFill>
                  <a:srgbClr val="000000"/>
                </a:solidFill>
                <a:latin typeface="HP Simplified" pitchFamily="34" charset="0"/>
                <a:cs typeface="HP Simplified" pitchFamily="34" charset="0"/>
              </a:rPr>
              <a:t>Vacancy/oxygen diffusion can limit cycling lifetimes</a:t>
            </a:r>
          </a:p>
        </p:txBody>
      </p:sp>
      <p:grpSp>
        <p:nvGrpSpPr>
          <p:cNvPr id="4" name="Group 3"/>
          <p:cNvGrpSpPr/>
          <p:nvPr/>
        </p:nvGrpSpPr>
        <p:grpSpPr>
          <a:xfrm>
            <a:off x="431916" y="2047952"/>
            <a:ext cx="3697955" cy="2480259"/>
            <a:chOff x="678102" y="1674734"/>
            <a:chExt cx="3416300" cy="2298700"/>
          </a:xfrm>
        </p:grpSpPr>
        <p:pic>
          <p:nvPicPr>
            <p:cNvPr id="33" name="Picture 6" descr="5E_Trench_(Y)_XSEC_100kX"/>
            <p:cNvPicPr>
              <a:picLocks noChangeAspect="1" noChangeArrowheads="1"/>
            </p:cNvPicPr>
            <p:nvPr/>
          </p:nvPicPr>
          <p:blipFill>
            <a:blip r:embed="rId2" cstate="print"/>
            <a:srcRect/>
            <a:stretch>
              <a:fillRect/>
            </a:stretch>
          </p:blipFill>
          <p:spPr bwMode="auto">
            <a:xfrm>
              <a:off x="678102" y="1674734"/>
              <a:ext cx="3416300" cy="2298700"/>
            </a:xfrm>
            <a:prstGeom prst="rect">
              <a:avLst/>
            </a:prstGeom>
            <a:noFill/>
            <a:ln w="9525">
              <a:noFill/>
              <a:miter lim="800000"/>
              <a:headEnd/>
              <a:tailEnd/>
            </a:ln>
          </p:spPr>
        </p:pic>
        <p:sp>
          <p:nvSpPr>
            <p:cNvPr id="34" name="Text Box 18"/>
            <p:cNvSpPr txBox="1">
              <a:spLocks noChangeArrowheads="1"/>
            </p:cNvSpPr>
            <p:nvPr/>
          </p:nvSpPr>
          <p:spPr bwMode="auto">
            <a:xfrm>
              <a:off x="880201" y="2267193"/>
              <a:ext cx="439544" cy="307777"/>
            </a:xfrm>
            <a:prstGeom prst="rect">
              <a:avLst/>
            </a:prstGeom>
            <a:noFill/>
            <a:ln w="9525">
              <a:noFill/>
              <a:miter lim="800000"/>
              <a:headEnd/>
              <a:tailEnd/>
            </a:ln>
          </p:spPr>
          <p:txBody>
            <a:bodyPr wrap="none">
              <a:spAutoFit/>
            </a:bodyPr>
            <a:lstStyle/>
            <a:p>
              <a:pPr defTabSz="457200" fontAlgn="auto">
                <a:lnSpc>
                  <a:spcPct val="100000"/>
                </a:lnSpc>
                <a:spcBef>
                  <a:spcPts val="0"/>
                </a:spcBef>
                <a:spcAft>
                  <a:spcPts val="0"/>
                </a:spcAft>
              </a:pPr>
              <a:r>
                <a:rPr lang="en-US" b="0" dirty="0">
                  <a:solidFill>
                    <a:prstClr val="white"/>
                  </a:solidFill>
                  <a:latin typeface="Futura Hv" pitchFamily="34" charset="0"/>
                  <a:ea typeface="+mn-ea"/>
                  <a:cs typeface="+mn-cs"/>
                </a:rPr>
                <a:t>M2</a:t>
              </a:r>
            </a:p>
          </p:txBody>
        </p:sp>
        <p:sp>
          <p:nvSpPr>
            <p:cNvPr id="35" name="Text Box 19"/>
            <p:cNvSpPr txBox="1">
              <a:spLocks noChangeArrowheads="1"/>
            </p:cNvSpPr>
            <p:nvPr/>
          </p:nvSpPr>
          <p:spPr bwMode="auto">
            <a:xfrm>
              <a:off x="880201" y="3201077"/>
              <a:ext cx="439544" cy="307777"/>
            </a:xfrm>
            <a:prstGeom prst="rect">
              <a:avLst/>
            </a:prstGeom>
            <a:noFill/>
            <a:ln w="9525">
              <a:noFill/>
              <a:miter lim="800000"/>
              <a:headEnd/>
              <a:tailEnd/>
            </a:ln>
          </p:spPr>
          <p:txBody>
            <a:bodyPr wrap="none">
              <a:spAutoFit/>
            </a:bodyPr>
            <a:lstStyle/>
            <a:p>
              <a:pPr defTabSz="457200" fontAlgn="auto">
                <a:lnSpc>
                  <a:spcPct val="100000"/>
                </a:lnSpc>
                <a:spcBef>
                  <a:spcPts val="0"/>
                </a:spcBef>
                <a:spcAft>
                  <a:spcPts val="0"/>
                </a:spcAft>
              </a:pPr>
              <a:r>
                <a:rPr lang="en-US" b="0">
                  <a:solidFill>
                    <a:prstClr val="white"/>
                  </a:solidFill>
                  <a:latin typeface="Futura Hv" pitchFamily="34" charset="0"/>
                  <a:ea typeface="+mn-ea"/>
                  <a:cs typeface="+mn-cs"/>
                </a:rPr>
                <a:t>M1</a:t>
              </a:r>
            </a:p>
          </p:txBody>
        </p:sp>
        <p:sp>
          <p:nvSpPr>
            <p:cNvPr id="36" name="Text Box 20"/>
            <p:cNvSpPr txBox="1">
              <a:spLocks noChangeArrowheads="1"/>
            </p:cNvSpPr>
            <p:nvPr/>
          </p:nvSpPr>
          <p:spPr bwMode="auto">
            <a:xfrm>
              <a:off x="910658" y="2730003"/>
              <a:ext cx="378630" cy="307777"/>
            </a:xfrm>
            <a:prstGeom prst="rect">
              <a:avLst/>
            </a:prstGeom>
            <a:noFill/>
            <a:ln w="9525">
              <a:noFill/>
              <a:miter lim="800000"/>
              <a:headEnd/>
              <a:tailEnd/>
            </a:ln>
          </p:spPr>
          <p:txBody>
            <a:bodyPr wrap="none">
              <a:spAutoFit/>
            </a:bodyPr>
            <a:lstStyle/>
            <a:p>
              <a:pPr defTabSz="457200" fontAlgn="auto">
                <a:lnSpc>
                  <a:spcPct val="100000"/>
                </a:lnSpc>
                <a:spcBef>
                  <a:spcPts val="0"/>
                </a:spcBef>
                <a:spcAft>
                  <a:spcPts val="0"/>
                </a:spcAft>
              </a:pPr>
              <a:r>
                <a:rPr lang="en-US" b="0">
                  <a:solidFill>
                    <a:prstClr val="white"/>
                  </a:solidFill>
                  <a:latin typeface="Futura Hv" pitchFamily="34" charset="0"/>
                  <a:ea typeface="+mn-ea"/>
                  <a:cs typeface="+mn-cs"/>
                </a:rPr>
                <a:t>Bit</a:t>
              </a:r>
            </a:p>
          </p:txBody>
        </p:sp>
        <p:sp>
          <p:nvSpPr>
            <p:cNvPr id="37" name="Text Box 21"/>
            <p:cNvSpPr txBox="1">
              <a:spLocks noChangeArrowheads="1"/>
            </p:cNvSpPr>
            <p:nvPr/>
          </p:nvSpPr>
          <p:spPr bwMode="auto">
            <a:xfrm>
              <a:off x="878182" y="2516307"/>
              <a:ext cx="443583" cy="307777"/>
            </a:xfrm>
            <a:prstGeom prst="rect">
              <a:avLst/>
            </a:prstGeom>
            <a:noFill/>
            <a:ln w="9525">
              <a:noFill/>
              <a:miter lim="800000"/>
              <a:headEnd/>
              <a:tailEnd/>
            </a:ln>
          </p:spPr>
          <p:txBody>
            <a:bodyPr wrap="none">
              <a:spAutoFit/>
            </a:bodyPr>
            <a:lstStyle/>
            <a:p>
              <a:pPr defTabSz="457200" fontAlgn="auto">
                <a:lnSpc>
                  <a:spcPct val="100000"/>
                </a:lnSpc>
                <a:spcBef>
                  <a:spcPts val="0"/>
                </a:spcBef>
                <a:spcAft>
                  <a:spcPts val="0"/>
                </a:spcAft>
              </a:pPr>
              <a:r>
                <a:rPr lang="en-US" b="0" dirty="0">
                  <a:solidFill>
                    <a:prstClr val="white"/>
                  </a:solidFill>
                  <a:latin typeface="Futura Hv" pitchFamily="34" charset="0"/>
                  <a:ea typeface="+mn-ea"/>
                  <a:cs typeface="+mn-cs"/>
                </a:rPr>
                <a:t>Via</a:t>
              </a:r>
            </a:p>
          </p:txBody>
        </p:sp>
        <p:sp>
          <p:nvSpPr>
            <p:cNvPr id="14" name="Freeform 13"/>
            <p:cNvSpPr/>
            <p:nvPr/>
          </p:nvSpPr>
          <p:spPr>
            <a:xfrm>
              <a:off x="1576706" y="2796739"/>
              <a:ext cx="809546" cy="219582"/>
            </a:xfrm>
            <a:custGeom>
              <a:avLst/>
              <a:gdLst>
                <a:gd name="connsiteX0" fmla="*/ 133469 w 809546"/>
                <a:gd name="connsiteY0" fmla="*/ 20602 h 219582"/>
                <a:gd name="connsiteX1" fmla="*/ 16 w 809546"/>
                <a:gd name="connsiteY1" fmla="*/ 188653 h 219582"/>
                <a:gd name="connsiteX2" fmla="*/ 123584 w 809546"/>
                <a:gd name="connsiteY2" fmla="*/ 193596 h 219582"/>
                <a:gd name="connsiteX3" fmla="*/ 761192 w 809546"/>
                <a:gd name="connsiteY3" fmla="*/ 218310 h 219582"/>
                <a:gd name="connsiteX4" fmla="*/ 756250 w 809546"/>
                <a:gd name="connsiteY4" fmla="*/ 149112 h 219582"/>
                <a:gd name="connsiteX5" fmla="*/ 687052 w 809546"/>
                <a:gd name="connsiteY5" fmla="*/ 5773 h 219582"/>
                <a:gd name="connsiteX6" fmla="*/ 395432 w 809546"/>
                <a:gd name="connsiteY6" fmla="*/ 25544 h 219582"/>
                <a:gd name="connsiteX7" fmla="*/ 133469 w 809546"/>
                <a:gd name="connsiteY7" fmla="*/ 20602 h 2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9546" h="219582">
                  <a:moveTo>
                    <a:pt x="133469" y="20602"/>
                  </a:moveTo>
                  <a:cubicBezTo>
                    <a:pt x="67566" y="47787"/>
                    <a:pt x="1663" y="159821"/>
                    <a:pt x="16" y="188653"/>
                  </a:cubicBezTo>
                  <a:cubicBezTo>
                    <a:pt x="-1632" y="217485"/>
                    <a:pt x="123584" y="193596"/>
                    <a:pt x="123584" y="193596"/>
                  </a:cubicBezTo>
                  <a:cubicBezTo>
                    <a:pt x="250447" y="198539"/>
                    <a:pt x="655748" y="225724"/>
                    <a:pt x="761192" y="218310"/>
                  </a:cubicBezTo>
                  <a:cubicBezTo>
                    <a:pt x="866636" y="210896"/>
                    <a:pt x="768607" y="184535"/>
                    <a:pt x="756250" y="149112"/>
                  </a:cubicBezTo>
                  <a:cubicBezTo>
                    <a:pt x="743893" y="113689"/>
                    <a:pt x="747188" y="26368"/>
                    <a:pt x="687052" y="5773"/>
                  </a:cubicBezTo>
                  <a:cubicBezTo>
                    <a:pt x="626916" y="-14822"/>
                    <a:pt x="489343" y="26368"/>
                    <a:pt x="395432" y="25544"/>
                  </a:cubicBezTo>
                  <a:cubicBezTo>
                    <a:pt x="301521" y="24720"/>
                    <a:pt x="199372" y="-6583"/>
                    <a:pt x="133469" y="20602"/>
                  </a:cubicBezTo>
                  <a:close/>
                </a:path>
              </a:pathLst>
            </a:custGeom>
            <a:noFill/>
            <a:ln>
              <a:solidFill>
                <a:srgbClr val="00B0F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811826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thoughts on ALS applications for computing</a:t>
            </a:r>
            <a:endParaRPr lang="en-US" dirty="0"/>
          </a:p>
        </p:txBody>
      </p:sp>
      <p:sp>
        <p:nvSpPr>
          <p:cNvPr id="3" name="TextBox 2"/>
          <p:cNvSpPr txBox="1"/>
          <p:nvPr/>
        </p:nvSpPr>
        <p:spPr>
          <a:xfrm>
            <a:off x="144781" y="765549"/>
            <a:ext cx="8846820" cy="3867725"/>
          </a:xfrm>
          <a:prstGeom prst="rect">
            <a:avLst/>
          </a:prstGeom>
          <a:noFill/>
        </p:spPr>
        <p:txBody>
          <a:bodyPr wrap="square" rtlCol="0">
            <a:spAutoFit/>
          </a:bodyPr>
          <a:lstStyle/>
          <a:p>
            <a:pPr defTabSz="430213">
              <a:lnSpc>
                <a:spcPct val="150000"/>
              </a:lnSpc>
              <a:spcAft>
                <a:spcPts val="400"/>
              </a:spcAft>
              <a:buSzPct val="100000"/>
            </a:pPr>
            <a:r>
              <a:rPr lang="en-US" sz="2000" dirty="0" smtClean="0">
                <a:solidFill>
                  <a:srgbClr val="000000"/>
                </a:solidFill>
                <a:cs typeface="HP Simplified" pitchFamily="34" charset="0"/>
              </a:rPr>
              <a:t>Driving “More than Moore” </a:t>
            </a:r>
            <a:r>
              <a:rPr lang="en-US" sz="2000" dirty="0" smtClean="0">
                <a:solidFill>
                  <a:srgbClr val="000000"/>
                </a:solidFill>
                <a:cs typeface="HP Simplified" pitchFamily="34" charset="0"/>
              </a:rPr>
              <a:t>functionality for neuromorphic computing</a:t>
            </a:r>
            <a:endParaRPr lang="en-US" sz="2000" dirty="0" smtClean="0">
              <a:solidFill>
                <a:srgbClr val="000000"/>
              </a:solidFill>
              <a:cs typeface="HP Simplified" pitchFamily="34" charset="0"/>
            </a:endParaRPr>
          </a:p>
          <a:p>
            <a:pPr marL="742950" lvl="1" indent="-285750" defTabSz="430213">
              <a:lnSpc>
                <a:spcPct val="150000"/>
              </a:lnSpc>
              <a:spcAft>
                <a:spcPts val="400"/>
              </a:spcAft>
              <a:buSzPct val="100000"/>
              <a:buFont typeface="Arial" pitchFamily="34" charset="0"/>
              <a:buChar char="•"/>
            </a:pPr>
            <a:r>
              <a:rPr lang="en-US" sz="1600" dirty="0" smtClean="0">
                <a:solidFill>
                  <a:srgbClr val="000000"/>
                </a:solidFill>
                <a:cs typeface="HP Simplified" pitchFamily="34" charset="0"/>
              </a:rPr>
              <a:t>Semiconductor size scaling will eventually reach 5 nm – need to look </a:t>
            </a:r>
            <a:r>
              <a:rPr lang="en-US" sz="1600" dirty="0" smtClean="0">
                <a:solidFill>
                  <a:srgbClr val="000000"/>
                </a:solidFill>
                <a:cs typeface="HP Simplified" pitchFamily="34" charset="0"/>
              </a:rPr>
              <a:t>inside the devices</a:t>
            </a:r>
            <a:endParaRPr lang="en-US" sz="1600" dirty="0" smtClean="0">
              <a:solidFill>
                <a:srgbClr val="000000"/>
              </a:solidFill>
              <a:cs typeface="HP Simplified" pitchFamily="34" charset="0"/>
            </a:endParaRPr>
          </a:p>
          <a:p>
            <a:pPr marL="742950" lvl="1" indent="-285750" defTabSz="430213">
              <a:lnSpc>
                <a:spcPct val="150000"/>
              </a:lnSpc>
              <a:spcAft>
                <a:spcPts val="400"/>
              </a:spcAft>
              <a:buSzPct val="100000"/>
              <a:buFont typeface="Arial" pitchFamily="34" charset="0"/>
              <a:buChar char="•"/>
            </a:pPr>
            <a:r>
              <a:rPr lang="en-US" sz="1600" i="1" dirty="0" smtClean="0">
                <a:solidFill>
                  <a:srgbClr val="000000"/>
                </a:solidFill>
                <a:cs typeface="HP Simplified" pitchFamily="34" charset="0"/>
              </a:rPr>
              <a:t>Fundamental shift</a:t>
            </a:r>
            <a:r>
              <a:rPr lang="en-US" sz="1600" dirty="0" smtClean="0">
                <a:solidFill>
                  <a:srgbClr val="000000"/>
                </a:solidFill>
                <a:cs typeface="HP Simplified" pitchFamily="34" charset="0"/>
              </a:rPr>
              <a:t>:  New devices are now viable to complement CPUs (hardware accelerators)</a:t>
            </a:r>
          </a:p>
          <a:p>
            <a:pPr lvl="1" defTabSz="430213">
              <a:lnSpc>
                <a:spcPct val="150000"/>
              </a:lnSpc>
              <a:spcAft>
                <a:spcPts val="400"/>
              </a:spcAft>
              <a:buSzPct val="100000"/>
            </a:pPr>
            <a:r>
              <a:rPr lang="en-US" sz="1600" dirty="0">
                <a:solidFill>
                  <a:srgbClr val="000000"/>
                </a:solidFill>
                <a:cs typeface="HP Simplified" pitchFamily="34" charset="0"/>
              </a:rPr>
              <a:t>	</a:t>
            </a:r>
            <a:r>
              <a:rPr lang="en-US" sz="1600" dirty="0" smtClean="0">
                <a:solidFill>
                  <a:srgbClr val="000000"/>
                </a:solidFill>
                <a:cs typeface="HP Simplified" pitchFamily="34" charset="0"/>
                <a:sym typeface="Wingdings" panose="05000000000000000000" pitchFamily="2" charset="2"/>
              </a:rPr>
              <a:t> Exploration of novel devices and functionalities integrated on top of CMOS</a:t>
            </a:r>
            <a:endParaRPr lang="en-US" sz="1600" dirty="0" smtClean="0">
              <a:solidFill>
                <a:srgbClr val="000000"/>
              </a:solidFill>
              <a:cs typeface="HP Simplified" pitchFamily="34" charset="0"/>
            </a:endParaRPr>
          </a:p>
          <a:p>
            <a:pPr marL="742950" lvl="1" indent="-285750" defTabSz="430213">
              <a:lnSpc>
                <a:spcPct val="150000"/>
              </a:lnSpc>
              <a:spcAft>
                <a:spcPts val="400"/>
              </a:spcAft>
              <a:buSzPct val="100000"/>
              <a:buFont typeface="Arial" pitchFamily="34" charset="0"/>
              <a:buChar char="•"/>
            </a:pPr>
            <a:r>
              <a:rPr lang="en-US" sz="1600" dirty="0">
                <a:solidFill>
                  <a:srgbClr val="000000"/>
                </a:solidFill>
                <a:cs typeface="HP Simplified" pitchFamily="34" charset="0"/>
              </a:rPr>
              <a:t>C</a:t>
            </a:r>
            <a:r>
              <a:rPr lang="en-US" sz="1600" dirty="0" smtClean="0">
                <a:solidFill>
                  <a:srgbClr val="000000"/>
                </a:solidFill>
                <a:cs typeface="HP Simplified" pitchFamily="34" charset="0"/>
              </a:rPr>
              <a:t>hemical/electronic/structural information at these length scales is a critical need</a:t>
            </a:r>
          </a:p>
          <a:p>
            <a:pPr marL="742950" lvl="1" indent="-285750" defTabSz="430213">
              <a:lnSpc>
                <a:spcPct val="150000"/>
              </a:lnSpc>
              <a:spcAft>
                <a:spcPts val="400"/>
              </a:spcAft>
              <a:buSzPct val="100000"/>
              <a:buFont typeface="Wingdings" panose="05000000000000000000" pitchFamily="2" charset="2"/>
              <a:buChar char="à"/>
            </a:pPr>
            <a:r>
              <a:rPr lang="en-US" sz="1600" dirty="0" smtClean="0">
                <a:solidFill>
                  <a:srgbClr val="000000"/>
                </a:solidFill>
                <a:cs typeface="HP Simplified" pitchFamily="34" charset="0"/>
                <a:sym typeface="Wingdings" panose="05000000000000000000" pitchFamily="2" charset="2"/>
              </a:rPr>
              <a:t>Brightness is the compelling feature that allows mapping</a:t>
            </a:r>
            <a:endParaRPr lang="en-US" sz="1600" dirty="0" smtClean="0">
              <a:solidFill>
                <a:srgbClr val="000000"/>
              </a:solidFill>
              <a:cs typeface="HP Simplified" pitchFamily="34" charset="0"/>
            </a:endParaRPr>
          </a:p>
          <a:p>
            <a:pPr marL="742950" lvl="1" indent="-285750" defTabSz="430213">
              <a:lnSpc>
                <a:spcPct val="150000"/>
              </a:lnSpc>
              <a:spcAft>
                <a:spcPts val="400"/>
              </a:spcAft>
              <a:buSzPct val="100000"/>
              <a:buFont typeface="Arial" pitchFamily="34" charset="0"/>
              <a:buChar char="•"/>
            </a:pPr>
            <a:r>
              <a:rPr lang="en-US" sz="1600" dirty="0" smtClean="0">
                <a:solidFill>
                  <a:srgbClr val="000000"/>
                </a:solidFill>
                <a:cs typeface="HP Simplified" pitchFamily="34" charset="0"/>
              </a:rPr>
              <a:t>Opens up “material discovery” rather than just heroic device characterizations</a:t>
            </a:r>
          </a:p>
          <a:p>
            <a:pPr marL="742950" lvl="1" indent="-285750" defTabSz="430213">
              <a:lnSpc>
                <a:spcPct val="150000"/>
              </a:lnSpc>
              <a:spcAft>
                <a:spcPts val="400"/>
              </a:spcAft>
              <a:buSzPct val="100000"/>
              <a:buFont typeface="Arial" pitchFamily="34" charset="0"/>
              <a:buChar char="•"/>
            </a:pPr>
            <a:r>
              <a:rPr lang="en-US" sz="1600" dirty="0" smtClean="0">
                <a:solidFill>
                  <a:srgbClr val="000000"/>
                </a:solidFill>
                <a:cs typeface="HP Simplified" pitchFamily="34" charset="0"/>
              </a:rPr>
              <a:t>Our research at ALS led </a:t>
            </a:r>
            <a:r>
              <a:rPr lang="en-US" sz="1600" dirty="0">
                <a:solidFill>
                  <a:srgbClr val="000000"/>
                </a:solidFill>
                <a:cs typeface="HP Simplified" pitchFamily="34" charset="0"/>
              </a:rPr>
              <a:t>to fundamental </a:t>
            </a:r>
            <a:r>
              <a:rPr lang="en-US" sz="1600" dirty="0" smtClean="0">
                <a:solidFill>
                  <a:srgbClr val="000000"/>
                </a:solidFill>
                <a:cs typeface="HP Simplified" pitchFamily="34" charset="0"/>
              </a:rPr>
              <a:t>materials </a:t>
            </a:r>
            <a:r>
              <a:rPr lang="en-US" sz="1600" dirty="0">
                <a:solidFill>
                  <a:srgbClr val="000000"/>
                </a:solidFill>
                <a:cs typeface="HP Simplified" pitchFamily="34" charset="0"/>
              </a:rPr>
              <a:t>understanding, </a:t>
            </a:r>
            <a:r>
              <a:rPr lang="en-US" sz="1600" dirty="0" smtClean="0">
                <a:solidFill>
                  <a:srgbClr val="000000"/>
                </a:solidFill>
                <a:cs typeface="HP Simplified" pitchFamily="34" charset="0"/>
              </a:rPr>
              <a:t>which enabled the discovery of  ‘locally active’ Mott </a:t>
            </a:r>
            <a:r>
              <a:rPr lang="en-US" sz="1600" dirty="0" err="1" smtClean="0">
                <a:solidFill>
                  <a:srgbClr val="000000"/>
                </a:solidFill>
                <a:cs typeface="HP Simplified" pitchFamily="34" charset="0"/>
              </a:rPr>
              <a:t>memristors</a:t>
            </a:r>
            <a:r>
              <a:rPr lang="en-US" sz="1600" dirty="0">
                <a:solidFill>
                  <a:srgbClr val="000000"/>
                </a:solidFill>
                <a:cs typeface="HP Simplified" pitchFamily="34" charset="0"/>
              </a:rPr>
              <a:t> </a:t>
            </a:r>
            <a:r>
              <a:rPr lang="en-US" sz="1600" dirty="0" smtClean="0">
                <a:solidFill>
                  <a:srgbClr val="000000"/>
                </a:solidFill>
                <a:cs typeface="HP Simplified" pitchFamily="34" charset="0"/>
              </a:rPr>
              <a:t>and in turn the invention of a solid-state </a:t>
            </a:r>
            <a:r>
              <a:rPr lang="en-US" sz="1600" dirty="0" err="1" smtClean="0">
                <a:solidFill>
                  <a:srgbClr val="000000"/>
                </a:solidFill>
                <a:cs typeface="HP Simplified" pitchFamily="34" charset="0"/>
              </a:rPr>
              <a:t>neuristor</a:t>
            </a:r>
            <a:endParaRPr lang="en-US" sz="1600" dirty="0" smtClean="0">
              <a:solidFill>
                <a:srgbClr val="000000"/>
              </a:solidFill>
              <a:cs typeface="HP Simplified" pitchFamily="34" charset="0"/>
            </a:endParaRPr>
          </a:p>
        </p:txBody>
      </p:sp>
    </p:spTree>
    <p:extLst>
      <p:ext uri="{BB962C8B-B14F-4D97-AF65-F5344CB8AC3E}">
        <p14:creationId xmlns:p14="http://schemas.microsoft.com/office/powerpoint/2010/main" val="33096154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bwMode="black">
          <a:xfrm>
            <a:off x="1257300" y="78696"/>
            <a:ext cx="6227234" cy="641747"/>
          </a:xfrm>
          <a:prstGeom prst="rect">
            <a:avLst/>
          </a:prstGeom>
          <a:ln>
            <a:noFill/>
          </a:ln>
        </p:spPr>
        <p:txBody>
          <a:bodyPr vert="horz" wrap="square" lIns="0" tIns="0" rIns="0" bIns="0" rtlCol="0" anchor="ctr" anchorCtr="0">
            <a:noAutofit/>
          </a:bodyPr>
          <a:lst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a:lstStyle>
          <a:p>
            <a:pPr algn="ctr">
              <a:lnSpc>
                <a:spcPts val="3750"/>
              </a:lnSpc>
            </a:pPr>
            <a:r>
              <a:rPr lang="en-US" sz="2700" dirty="0" smtClean="0">
                <a:solidFill>
                  <a:schemeClr val="bg1"/>
                </a:solidFill>
                <a:latin typeface="Futura Bk" charset="0"/>
                <a:ea typeface="ＭＳ Ｐゴシック" charset="0"/>
              </a:rPr>
              <a:t>Acknowledgements for SR studies</a:t>
            </a:r>
            <a:endParaRPr lang="en-US" sz="2700" dirty="0">
              <a:solidFill>
                <a:schemeClr val="bg1"/>
              </a:solidFill>
              <a:latin typeface="Futura Bk" charset="0"/>
              <a:ea typeface="ＭＳ Ｐゴシック" charset="0"/>
            </a:endParaRPr>
          </a:p>
        </p:txBody>
      </p:sp>
      <p:sp>
        <p:nvSpPr>
          <p:cNvPr id="9" name="Rectangle 11"/>
          <p:cNvSpPr>
            <a:spLocks noChangeArrowheads="1"/>
          </p:cNvSpPr>
          <p:nvPr/>
        </p:nvSpPr>
        <p:spPr bwMode="black">
          <a:xfrm>
            <a:off x="2994555" y="792465"/>
            <a:ext cx="4957762" cy="47181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137160" rIns="0" bIns="0"/>
          <a:lstStyle/>
          <a:p>
            <a:pPr marL="225425" indent="-225425">
              <a:lnSpc>
                <a:spcPct val="80000"/>
              </a:lnSpc>
              <a:spcBef>
                <a:spcPts val="1000"/>
              </a:spcBef>
              <a:spcAft>
                <a:spcPct val="0"/>
              </a:spcAft>
              <a:buClr>
                <a:srgbClr val="000000"/>
              </a:buClr>
              <a:buSzPct val="100000"/>
              <a:buFont typeface="Futura Bk" charset="0"/>
              <a:buNone/>
              <a:defRPr/>
            </a:pPr>
            <a:r>
              <a:rPr lang="en-US" altLang="zh-CN" sz="1600" u="sng" dirty="0">
                <a:solidFill>
                  <a:schemeClr val="bg1"/>
                </a:solidFill>
                <a:ea typeface="宋体" charset="0"/>
                <a:cs typeface="宋体" charset="0"/>
              </a:rPr>
              <a:t>Molecular Foundry, Berkeley </a:t>
            </a:r>
            <a:endParaRPr lang="en-US" altLang="zh-CN" sz="1600" u="sng"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r>
              <a:rPr lang="en-US" altLang="zh-CN" sz="1600" b="0" dirty="0" err="1">
                <a:solidFill>
                  <a:schemeClr val="bg1"/>
                </a:solidFill>
                <a:ea typeface="宋体" charset="0"/>
                <a:cs typeface="宋体" charset="0"/>
                <a:sym typeface="Wingdings" charset="0"/>
              </a:rPr>
              <a:t>Shaul</a:t>
            </a:r>
            <a:r>
              <a:rPr lang="en-US" altLang="zh-CN" sz="1600" b="0" dirty="0">
                <a:solidFill>
                  <a:schemeClr val="bg1"/>
                </a:solidFill>
                <a:ea typeface="宋体" charset="0"/>
                <a:cs typeface="宋体" charset="0"/>
                <a:sym typeface="Wingdings" charset="0"/>
              </a:rPr>
              <a:t> </a:t>
            </a:r>
            <a:r>
              <a:rPr lang="en-US" altLang="zh-CN" sz="1600" b="0" dirty="0" err="1">
                <a:solidFill>
                  <a:schemeClr val="bg1"/>
                </a:solidFill>
                <a:ea typeface="宋体" charset="0"/>
                <a:cs typeface="宋体" charset="0"/>
                <a:sym typeface="Wingdings" charset="0"/>
              </a:rPr>
              <a:t>Aloni</a:t>
            </a:r>
            <a:endParaRPr lang="en-US" altLang="zh-CN" sz="1600" b="0"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endParaRPr lang="en-US" altLang="zh-CN" sz="1600" b="0" dirty="0">
              <a:solidFill>
                <a:schemeClr val="bg1"/>
              </a:solidFill>
              <a:ea typeface="宋体" charset="0"/>
              <a:cs typeface="宋体" charset="0"/>
              <a:sym typeface="Wingdings" charset="0"/>
            </a:endParaRPr>
          </a:p>
          <a:p>
            <a:pPr marL="225425" indent="-225425">
              <a:lnSpc>
                <a:spcPct val="110000"/>
              </a:lnSpc>
              <a:spcBef>
                <a:spcPts val="1000"/>
              </a:spcBef>
              <a:spcAft>
                <a:spcPct val="0"/>
              </a:spcAft>
              <a:buClr>
                <a:srgbClr val="000000"/>
              </a:buClr>
              <a:buSzPct val="100000"/>
              <a:buFont typeface="Futura Bk" charset="0"/>
              <a:buNone/>
              <a:defRPr/>
            </a:pPr>
            <a:r>
              <a:rPr lang="en-US" altLang="zh-CN" sz="1600" u="sng" dirty="0">
                <a:solidFill>
                  <a:schemeClr val="bg1"/>
                </a:solidFill>
                <a:ea typeface="宋体" charset="0"/>
                <a:cs typeface="宋体" charset="0"/>
              </a:rPr>
              <a:t>Advanced Light Source, Berkeley </a:t>
            </a:r>
            <a:endParaRPr lang="en-US" altLang="zh-CN" sz="1600" u="sng"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r>
              <a:rPr lang="en-US" altLang="zh-CN" sz="1600" b="0" dirty="0">
                <a:solidFill>
                  <a:schemeClr val="bg1"/>
                </a:solidFill>
                <a:ea typeface="宋体" charset="0"/>
                <a:cs typeface="宋体" charset="0"/>
                <a:sym typeface="Wingdings" charset="0"/>
              </a:rPr>
              <a:t>David </a:t>
            </a:r>
            <a:r>
              <a:rPr lang="en-US" altLang="zh-CN" sz="1600" b="0" dirty="0" err="1">
                <a:solidFill>
                  <a:schemeClr val="bg1"/>
                </a:solidFill>
                <a:ea typeface="宋体" charset="0"/>
                <a:cs typeface="宋体" charset="0"/>
                <a:sym typeface="Wingdings" charset="0"/>
              </a:rPr>
              <a:t>Kilcoyne</a:t>
            </a:r>
            <a:endParaRPr lang="en-US" altLang="zh-CN" sz="1600" b="0"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r>
              <a:rPr lang="en-US" altLang="zh-CN" sz="1600" b="0" dirty="0">
                <a:solidFill>
                  <a:schemeClr val="bg1"/>
                </a:solidFill>
                <a:ea typeface="宋体" charset="0"/>
                <a:cs typeface="宋体" charset="0"/>
                <a:sym typeface="Wingdings" charset="0"/>
              </a:rPr>
              <a:t>Andreas </a:t>
            </a:r>
            <a:r>
              <a:rPr lang="en-US" altLang="zh-CN" sz="1600" b="0" dirty="0" smtClean="0">
                <a:solidFill>
                  <a:schemeClr val="bg1"/>
                </a:solidFill>
                <a:ea typeface="宋体" charset="0"/>
                <a:cs typeface="宋体" charset="0"/>
                <a:sym typeface="Wingdings" charset="0"/>
              </a:rPr>
              <a:t>Scholl</a:t>
            </a:r>
          </a:p>
          <a:p>
            <a:pPr marL="225425" indent="-225425">
              <a:lnSpc>
                <a:spcPct val="80000"/>
              </a:lnSpc>
              <a:spcBef>
                <a:spcPts val="1000"/>
              </a:spcBef>
              <a:spcAft>
                <a:spcPct val="0"/>
              </a:spcAft>
              <a:buClr>
                <a:srgbClr val="000000"/>
              </a:buClr>
              <a:buSzPct val="100000"/>
              <a:buFont typeface="Futura Bk" charset="0"/>
              <a:buNone/>
              <a:defRPr/>
            </a:pPr>
            <a:r>
              <a:rPr lang="en-US" altLang="zh-CN" sz="1600" b="0" dirty="0" err="1" smtClean="0">
                <a:solidFill>
                  <a:schemeClr val="bg1"/>
                </a:solidFill>
                <a:ea typeface="宋体" charset="0"/>
                <a:cs typeface="宋体" charset="0"/>
                <a:sym typeface="Wingdings" charset="0"/>
              </a:rPr>
              <a:t>Tolek</a:t>
            </a:r>
            <a:r>
              <a:rPr lang="en-US" altLang="zh-CN" sz="1600" b="0" dirty="0" smtClean="0">
                <a:solidFill>
                  <a:schemeClr val="bg1"/>
                </a:solidFill>
                <a:ea typeface="宋体" charset="0"/>
                <a:cs typeface="宋体" charset="0"/>
                <a:sym typeface="Wingdings" charset="0"/>
              </a:rPr>
              <a:t> </a:t>
            </a:r>
            <a:r>
              <a:rPr lang="en-US" altLang="zh-CN" sz="1600" b="0" dirty="0" err="1" smtClean="0">
                <a:solidFill>
                  <a:schemeClr val="bg1"/>
                </a:solidFill>
                <a:ea typeface="宋体" charset="0"/>
                <a:cs typeface="宋体" charset="0"/>
                <a:sym typeface="Wingdings" charset="0"/>
              </a:rPr>
              <a:t>Tyliszczak</a:t>
            </a:r>
            <a:endParaRPr lang="en-US" altLang="zh-CN" sz="1600" b="0"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endParaRPr lang="en-US" altLang="zh-CN" sz="1600" b="0"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r>
              <a:rPr lang="en-US" altLang="zh-CN" sz="1600" u="sng" dirty="0" smtClean="0">
                <a:solidFill>
                  <a:schemeClr val="bg1"/>
                </a:solidFill>
                <a:ea typeface="宋体" charset="0"/>
                <a:cs typeface="宋体" charset="0"/>
              </a:rPr>
              <a:t>Advanced </a:t>
            </a:r>
            <a:r>
              <a:rPr lang="en-US" altLang="zh-CN" sz="1600" u="sng" dirty="0">
                <a:solidFill>
                  <a:schemeClr val="bg1"/>
                </a:solidFill>
                <a:ea typeface="宋体" charset="0"/>
                <a:cs typeface="宋体" charset="0"/>
              </a:rPr>
              <a:t>Photon </a:t>
            </a:r>
            <a:r>
              <a:rPr lang="en-US" altLang="zh-CN" sz="1600" u="sng" dirty="0" smtClean="0">
                <a:solidFill>
                  <a:schemeClr val="bg1"/>
                </a:solidFill>
                <a:ea typeface="宋体" charset="0"/>
                <a:cs typeface="宋体" charset="0"/>
              </a:rPr>
              <a:t>Source, Argonne</a:t>
            </a:r>
            <a:endParaRPr lang="en-US" altLang="zh-CN" sz="1600" u="sng"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r>
              <a:rPr lang="en-US" altLang="zh-CN" sz="1600" b="0" dirty="0">
                <a:solidFill>
                  <a:schemeClr val="bg1"/>
                </a:solidFill>
                <a:ea typeface="宋体" charset="0"/>
                <a:cs typeface="宋体" charset="0"/>
                <a:sym typeface="Wingdings" charset="0"/>
              </a:rPr>
              <a:t>Martin Holt</a:t>
            </a:r>
          </a:p>
          <a:p>
            <a:pPr marL="225425" indent="-225425">
              <a:lnSpc>
                <a:spcPct val="80000"/>
              </a:lnSpc>
              <a:spcBef>
                <a:spcPts val="1000"/>
              </a:spcBef>
              <a:spcAft>
                <a:spcPct val="0"/>
              </a:spcAft>
              <a:buClr>
                <a:srgbClr val="000000"/>
              </a:buClr>
              <a:buSzPct val="100000"/>
              <a:buFont typeface="Futura Bk" charset="0"/>
              <a:buNone/>
              <a:defRPr/>
            </a:pPr>
            <a:r>
              <a:rPr lang="en-US" altLang="zh-CN" sz="1600" b="0" dirty="0">
                <a:solidFill>
                  <a:schemeClr val="bg1"/>
                </a:solidFill>
                <a:ea typeface="宋体" charset="0"/>
                <a:cs typeface="宋体" charset="0"/>
                <a:sym typeface="Wingdings" charset="0"/>
              </a:rPr>
              <a:t>Volker Rose</a:t>
            </a:r>
          </a:p>
          <a:p>
            <a:pPr marL="225425" indent="-225425">
              <a:lnSpc>
                <a:spcPct val="80000"/>
              </a:lnSpc>
              <a:spcBef>
                <a:spcPts val="1000"/>
              </a:spcBef>
              <a:spcAft>
                <a:spcPct val="0"/>
              </a:spcAft>
              <a:buClr>
                <a:srgbClr val="000000"/>
              </a:buClr>
              <a:buSzPct val="100000"/>
              <a:buFont typeface="Futura Bk" charset="0"/>
              <a:buNone/>
              <a:defRPr/>
            </a:pPr>
            <a:endParaRPr lang="en-US" altLang="zh-CN" sz="1600" b="0" dirty="0">
              <a:solidFill>
                <a:schemeClr val="bg1"/>
              </a:solidFill>
              <a:ea typeface="宋体" charset="0"/>
              <a:cs typeface="宋体" charset="0"/>
              <a:sym typeface="Wingdings" charset="0"/>
            </a:endParaRPr>
          </a:p>
        </p:txBody>
      </p:sp>
      <p:pic>
        <p:nvPicPr>
          <p:cNvPr id="10" name="Picture 10"/>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465705" y="2234385"/>
            <a:ext cx="1300162" cy="954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1" name="Rectangle 12"/>
          <p:cNvSpPr>
            <a:spLocks noChangeArrowheads="1"/>
          </p:cNvSpPr>
          <p:nvPr/>
        </p:nvSpPr>
        <p:spPr bwMode="black">
          <a:xfrm>
            <a:off x="878193" y="729790"/>
            <a:ext cx="3619500" cy="50328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137160" rIns="0" bIns="0"/>
          <a:lstStyle/>
          <a:p>
            <a:pPr marL="225425" indent="-225425">
              <a:lnSpc>
                <a:spcPct val="110000"/>
              </a:lnSpc>
              <a:spcBef>
                <a:spcPts val="1000"/>
              </a:spcBef>
              <a:spcAft>
                <a:spcPct val="0"/>
              </a:spcAft>
              <a:buClr>
                <a:srgbClr val="000000"/>
              </a:buClr>
              <a:buSzPct val="100000"/>
              <a:buFont typeface="Futura Bk" charset="0"/>
              <a:buNone/>
              <a:defRPr/>
            </a:pPr>
            <a:r>
              <a:rPr lang="en-US" altLang="zh-CN" sz="1600" u="sng" dirty="0">
                <a:solidFill>
                  <a:schemeClr val="bg1"/>
                </a:solidFill>
                <a:ea typeface="宋体" charset="0"/>
                <a:cs typeface="宋体" charset="0"/>
                <a:sym typeface="Wingdings" charset="0"/>
              </a:rPr>
              <a:t>HP</a:t>
            </a:r>
          </a:p>
          <a:p>
            <a:pPr marL="225425" indent="-225425">
              <a:spcBef>
                <a:spcPct val="10000"/>
              </a:spcBef>
              <a:buClr>
                <a:srgbClr val="000000"/>
              </a:buClr>
              <a:buSzPct val="100000"/>
              <a:defRPr/>
            </a:pPr>
            <a:r>
              <a:rPr lang="en-US" altLang="zh-CN" sz="1600" b="0" dirty="0" smtClean="0">
                <a:solidFill>
                  <a:schemeClr val="bg1"/>
                </a:solidFill>
                <a:ea typeface="宋体" charset="0"/>
                <a:cs typeface="宋体" charset="0"/>
                <a:sym typeface="Wingdings" charset="0"/>
              </a:rPr>
              <a:t>John Paul Strachan</a:t>
            </a:r>
          </a:p>
          <a:p>
            <a:pPr marL="225425" indent="-225425">
              <a:spcBef>
                <a:spcPct val="10000"/>
              </a:spcBef>
              <a:buClr>
                <a:srgbClr val="000000"/>
              </a:buClr>
              <a:buSzPct val="100000"/>
              <a:defRPr/>
            </a:pPr>
            <a:r>
              <a:rPr lang="en-US" altLang="zh-CN" sz="1600" b="0" dirty="0" smtClean="0">
                <a:solidFill>
                  <a:schemeClr val="bg1"/>
                </a:solidFill>
                <a:ea typeface="宋体" charset="0"/>
                <a:cs typeface="宋体" charset="0"/>
                <a:sym typeface="Wingdings" charset="0"/>
              </a:rPr>
              <a:t>Suhas Kumar</a:t>
            </a:r>
          </a:p>
          <a:p>
            <a:pPr marL="225425" indent="-225425">
              <a:spcBef>
                <a:spcPct val="10000"/>
              </a:spcBef>
              <a:buClr>
                <a:srgbClr val="000000"/>
              </a:buClr>
              <a:buSzPct val="100000"/>
              <a:defRPr/>
            </a:pPr>
            <a:r>
              <a:rPr lang="en-US" altLang="zh-CN" sz="1600" dirty="0" smtClean="0">
                <a:solidFill>
                  <a:schemeClr val="bg1"/>
                </a:solidFill>
                <a:ea typeface="宋体" charset="0"/>
                <a:cs typeface="宋体" charset="0"/>
                <a:sym typeface="Wingdings" charset="0"/>
              </a:rPr>
              <a:t>Cat Graves</a:t>
            </a:r>
          </a:p>
          <a:p>
            <a:pPr marL="225425" indent="-225425">
              <a:spcBef>
                <a:spcPct val="10000"/>
              </a:spcBef>
              <a:buClr>
                <a:srgbClr val="000000"/>
              </a:buClr>
              <a:buSzPct val="100000"/>
              <a:defRPr/>
            </a:pPr>
            <a:r>
              <a:rPr lang="en-US" altLang="zh-CN" sz="1600" dirty="0">
                <a:solidFill>
                  <a:schemeClr val="bg1"/>
                </a:solidFill>
                <a:ea typeface="宋体" charset="0"/>
                <a:cs typeface="宋体" charset="0"/>
                <a:sym typeface="Wingdings" charset="0"/>
              </a:rPr>
              <a:t>Gary Gibson</a:t>
            </a:r>
          </a:p>
          <a:p>
            <a:pPr marL="225425" indent="-225425">
              <a:spcBef>
                <a:spcPct val="10000"/>
              </a:spcBef>
              <a:buClr>
                <a:srgbClr val="000000"/>
              </a:buClr>
              <a:buSzPct val="100000"/>
              <a:defRPr/>
            </a:pPr>
            <a:r>
              <a:rPr lang="en-US" altLang="zh-CN" sz="1600" b="0" dirty="0" smtClean="0">
                <a:solidFill>
                  <a:schemeClr val="bg1"/>
                </a:solidFill>
                <a:ea typeface="宋体" charset="0"/>
                <a:cs typeface="宋体" charset="0"/>
                <a:sym typeface="Wingdings" charset="0"/>
              </a:rPr>
              <a:t>Miao Hu</a:t>
            </a:r>
          </a:p>
          <a:p>
            <a:pPr marL="225425" indent="-225425">
              <a:spcBef>
                <a:spcPct val="10000"/>
              </a:spcBef>
              <a:buClr>
                <a:srgbClr val="000000"/>
              </a:buClr>
              <a:buSzPct val="100000"/>
              <a:defRPr/>
            </a:pPr>
            <a:r>
              <a:rPr lang="en-US" altLang="zh-CN" sz="1600" b="0" dirty="0" smtClean="0">
                <a:solidFill>
                  <a:schemeClr val="bg1"/>
                </a:solidFill>
                <a:ea typeface="宋体" charset="0"/>
                <a:cs typeface="宋体" charset="0"/>
                <a:sym typeface="Wingdings" charset="0"/>
              </a:rPr>
              <a:t>Warren Jackson</a:t>
            </a:r>
            <a:endParaRPr lang="en-US" altLang="zh-CN" sz="1600" b="0" dirty="0">
              <a:solidFill>
                <a:schemeClr val="bg1"/>
              </a:solidFill>
              <a:ea typeface="宋体" charset="0"/>
              <a:cs typeface="宋体" charset="0"/>
              <a:sym typeface="Wingdings" charset="0"/>
            </a:endParaRPr>
          </a:p>
          <a:p>
            <a:pPr marL="225425" indent="-225425">
              <a:spcBef>
                <a:spcPct val="10000"/>
              </a:spcBef>
              <a:buClr>
                <a:srgbClr val="000000"/>
              </a:buClr>
              <a:buSzPct val="100000"/>
              <a:buFont typeface="Futura Bk" charset="0"/>
              <a:buNone/>
              <a:defRPr/>
            </a:pPr>
            <a:r>
              <a:rPr lang="en-US" altLang="zh-CN" sz="1600" b="0" dirty="0" smtClean="0">
                <a:solidFill>
                  <a:schemeClr val="bg1"/>
                </a:solidFill>
                <a:ea typeface="宋体" charset="0"/>
                <a:cs typeface="宋体" charset="0"/>
                <a:sym typeface="Wingdings" charset="0"/>
              </a:rPr>
              <a:t>Emma Merced</a:t>
            </a:r>
          </a:p>
          <a:p>
            <a:pPr marL="225425" indent="-225425">
              <a:spcBef>
                <a:spcPct val="10000"/>
              </a:spcBef>
              <a:buClr>
                <a:srgbClr val="000000"/>
              </a:buClr>
              <a:buSzPct val="100000"/>
              <a:buFont typeface="Futura Bk" charset="0"/>
              <a:buNone/>
              <a:defRPr/>
            </a:pPr>
            <a:r>
              <a:rPr lang="en-US" altLang="zh-CN" sz="1600" b="0" dirty="0" smtClean="0">
                <a:solidFill>
                  <a:schemeClr val="bg1"/>
                </a:solidFill>
                <a:ea typeface="宋体" charset="0"/>
                <a:cs typeface="宋体" charset="0"/>
                <a:sym typeface="Wingdings" charset="0"/>
              </a:rPr>
              <a:t>Feng </a:t>
            </a:r>
            <a:r>
              <a:rPr lang="en-US" altLang="zh-CN" sz="1600" b="0" dirty="0">
                <a:solidFill>
                  <a:schemeClr val="bg1"/>
                </a:solidFill>
                <a:ea typeface="宋体" charset="0"/>
                <a:cs typeface="宋体" charset="0"/>
                <a:sym typeface="Wingdings" charset="0"/>
              </a:rPr>
              <a:t>Miao</a:t>
            </a:r>
          </a:p>
          <a:p>
            <a:pPr marL="225425" indent="-225425">
              <a:spcBef>
                <a:spcPct val="10000"/>
              </a:spcBef>
              <a:buClr>
                <a:srgbClr val="000000"/>
              </a:buClr>
              <a:buSzPct val="100000"/>
              <a:buFont typeface="Futura Bk" charset="0"/>
              <a:buNone/>
              <a:defRPr/>
            </a:pPr>
            <a:r>
              <a:rPr lang="en-US" altLang="zh-CN" sz="1600" b="0" dirty="0" smtClean="0">
                <a:solidFill>
                  <a:schemeClr val="bg1"/>
                </a:solidFill>
                <a:ea typeface="宋体" charset="0"/>
                <a:cs typeface="宋体" charset="0"/>
                <a:sym typeface="Wingdings" charset="0"/>
              </a:rPr>
              <a:t>Matthew </a:t>
            </a:r>
            <a:r>
              <a:rPr lang="en-US" altLang="zh-CN" sz="1600" b="0" dirty="0">
                <a:solidFill>
                  <a:schemeClr val="bg1"/>
                </a:solidFill>
                <a:ea typeface="宋体" charset="0"/>
                <a:cs typeface="宋体" charset="0"/>
                <a:sym typeface="Wingdings" charset="0"/>
              </a:rPr>
              <a:t>Pickett</a:t>
            </a:r>
          </a:p>
          <a:p>
            <a:pPr marL="225425" indent="-225425">
              <a:spcBef>
                <a:spcPct val="10000"/>
              </a:spcBef>
              <a:buClr>
                <a:srgbClr val="000000"/>
              </a:buClr>
              <a:buSzPct val="100000"/>
              <a:buFont typeface="Futura Bk" charset="0"/>
              <a:buNone/>
              <a:defRPr/>
            </a:pPr>
            <a:r>
              <a:rPr lang="en-US" altLang="zh-CN" sz="1600" b="0" dirty="0" smtClean="0">
                <a:solidFill>
                  <a:schemeClr val="bg1"/>
                </a:solidFill>
                <a:ea typeface="宋体" charset="0"/>
                <a:cs typeface="宋体" charset="0"/>
                <a:sym typeface="Wingdings" charset="0"/>
              </a:rPr>
              <a:t>Antonio </a:t>
            </a:r>
            <a:r>
              <a:rPr lang="en-US" altLang="zh-CN" sz="1600" b="0" dirty="0" err="1">
                <a:solidFill>
                  <a:schemeClr val="bg1"/>
                </a:solidFill>
                <a:ea typeface="宋体" charset="0"/>
                <a:cs typeface="宋体" charset="0"/>
                <a:sym typeface="Wingdings" charset="0"/>
              </a:rPr>
              <a:t>Torrezan</a:t>
            </a:r>
            <a:endParaRPr lang="en-US" altLang="zh-CN" sz="1600" b="0" dirty="0">
              <a:solidFill>
                <a:schemeClr val="bg1"/>
              </a:solidFill>
              <a:ea typeface="宋体" charset="0"/>
              <a:cs typeface="宋体" charset="0"/>
              <a:sym typeface="Wingdings" charset="0"/>
            </a:endParaRPr>
          </a:p>
          <a:p>
            <a:pPr marL="225425" indent="-225425">
              <a:spcBef>
                <a:spcPct val="10000"/>
              </a:spcBef>
              <a:buClr>
                <a:srgbClr val="000000"/>
              </a:buClr>
              <a:buSzPct val="100000"/>
              <a:defRPr/>
            </a:pPr>
            <a:r>
              <a:rPr lang="en-US" altLang="zh-CN" sz="1600" b="0" dirty="0" smtClean="0">
                <a:solidFill>
                  <a:schemeClr val="bg1"/>
                </a:solidFill>
                <a:ea typeface="宋体" charset="0"/>
                <a:cs typeface="宋体" charset="0"/>
                <a:sym typeface="Wingdings" charset="0"/>
              </a:rPr>
              <a:t>Jianhua </a:t>
            </a:r>
            <a:r>
              <a:rPr lang="en-US" altLang="zh-CN" sz="1600" b="0" dirty="0">
                <a:solidFill>
                  <a:schemeClr val="bg1"/>
                </a:solidFill>
                <a:ea typeface="宋体" charset="0"/>
                <a:cs typeface="宋体" charset="0"/>
                <a:sym typeface="Wingdings" charset="0"/>
              </a:rPr>
              <a:t>Yang</a:t>
            </a:r>
          </a:p>
          <a:p>
            <a:pPr marL="225425" indent="-225425">
              <a:spcBef>
                <a:spcPct val="10000"/>
              </a:spcBef>
              <a:buClr>
                <a:srgbClr val="000000"/>
              </a:buClr>
              <a:buSzPct val="100000"/>
              <a:buFont typeface="Futura Bk" charset="0"/>
              <a:buNone/>
              <a:defRPr/>
            </a:pPr>
            <a:r>
              <a:rPr lang="en-US" altLang="zh-CN" sz="1600" b="0" dirty="0" smtClean="0">
                <a:solidFill>
                  <a:schemeClr val="bg1"/>
                </a:solidFill>
                <a:ea typeface="宋体" charset="0"/>
                <a:cs typeface="宋体" charset="0"/>
                <a:sym typeface="Wingdings" charset="0"/>
              </a:rPr>
              <a:t>Max Zhang</a:t>
            </a:r>
            <a:endParaRPr lang="en-US" altLang="zh-CN" sz="1600" b="0" dirty="0">
              <a:solidFill>
                <a:schemeClr val="bg1"/>
              </a:solidFill>
              <a:ea typeface="宋体" charset="0"/>
              <a:cs typeface="宋体" charset="0"/>
              <a:sym typeface="Wingdings" charset="0"/>
            </a:endParaRPr>
          </a:p>
          <a:p>
            <a:pPr marL="225425" indent="-225425">
              <a:lnSpc>
                <a:spcPct val="110000"/>
              </a:lnSpc>
              <a:spcBef>
                <a:spcPts val="1000"/>
              </a:spcBef>
              <a:spcAft>
                <a:spcPct val="0"/>
              </a:spcAft>
              <a:buClr>
                <a:srgbClr val="000000"/>
              </a:buClr>
              <a:buSzPct val="100000"/>
              <a:buFont typeface="Futura Bk" charset="0"/>
              <a:buNone/>
              <a:defRPr/>
            </a:pPr>
            <a:endParaRPr lang="en-US" altLang="zh-CN" sz="1600" b="0" dirty="0">
              <a:solidFill>
                <a:schemeClr val="bg1"/>
              </a:solidFill>
              <a:ea typeface="宋体" charset="0"/>
              <a:cs typeface="宋体" charset="0"/>
              <a:sym typeface="Wingdings" charset="0"/>
            </a:endParaRPr>
          </a:p>
          <a:p>
            <a:pPr marL="225425" indent="-225425">
              <a:lnSpc>
                <a:spcPct val="110000"/>
              </a:lnSpc>
              <a:spcBef>
                <a:spcPts val="1000"/>
              </a:spcBef>
              <a:spcAft>
                <a:spcPct val="0"/>
              </a:spcAft>
              <a:buClr>
                <a:srgbClr val="000000"/>
              </a:buClr>
              <a:buSzPct val="100000"/>
              <a:buFont typeface="Futura Bk" charset="0"/>
              <a:buNone/>
              <a:defRPr/>
            </a:pPr>
            <a:endParaRPr lang="zh-CN" altLang="en-US" sz="1600" b="0" dirty="0">
              <a:solidFill>
                <a:schemeClr val="bg1"/>
              </a:solidFill>
              <a:ea typeface="宋体" charset="0"/>
              <a:cs typeface="宋体" charset="0"/>
              <a:sym typeface="Wingdings" charset="0"/>
            </a:endParaRPr>
          </a:p>
        </p:txBody>
      </p:sp>
      <p:pic>
        <p:nvPicPr>
          <p:cNvPr id="12" name="Picture 1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19365" y="3848913"/>
            <a:ext cx="1512888" cy="739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3" name="Rectangle 11"/>
          <p:cNvSpPr>
            <a:spLocks noChangeArrowheads="1"/>
          </p:cNvSpPr>
          <p:nvPr/>
        </p:nvSpPr>
        <p:spPr bwMode="black">
          <a:xfrm>
            <a:off x="6052640" y="792463"/>
            <a:ext cx="4957762" cy="47181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137160" rIns="0" bIns="0"/>
          <a:lstStyle/>
          <a:p>
            <a:pPr marL="225425" indent="-225425">
              <a:lnSpc>
                <a:spcPct val="80000"/>
              </a:lnSpc>
              <a:spcBef>
                <a:spcPts val="1000"/>
              </a:spcBef>
              <a:spcAft>
                <a:spcPct val="0"/>
              </a:spcAft>
              <a:buClr>
                <a:srgbClr val="000000"/>
              </a:buClr>
              <a:buSzPct val="100000"/>
              <a:buFont typeface="Futura Bk" charset="0"/>
              <a:buNone/>
              <a:defRPr/>
            </a:pPr>
            <a:r>
              <a:rPr lang="en-US" altLang="zh-CN" sz="1600" u="sng" dirty="0">
                <a:solidFill>
                  <a:schemeClr val="bg1"/>
                </a:solidFill>
                <a:ea typeface="宋体" charset="0"/>
                <a:cs typeface="宋体" charset="0"/>
              </a:rPr>
              <a:t>Tel-Aviv University</a:t>
            </a:r>
          </a:p>
          <a:p>
            <a:pPr marL="225425" indent="-225425">
              <a:lnSpc>
                <a:spcPct val="80000"/>
              </a:lnSpc>
              <a:spcBef>
                <a:spcPts val="1000"/>
              </a:spcBef>
              <a:spcAft>
                <a:spcPct val="0"/>
              </a:spcAft>
              <a:buClr>
                <a:srgbClr val="000000"/>
              </a:buClr>
              <a:buSzPct val="100000"/>
              <a:buFont typeface="Futura Bk" charset="0"/>
              <a:buNone/>
              <a:defRPr/>
            </a:pPr>
            <a:r>
              <a:rPr lang="en-US" altLang="zh-CN" sz="1600" dirty="0" err="1">
                <a:solidFill>
                  <a:schemeClr val="bg1"/>
                </a:solidFill>
                <a:ea typeface="宋体" charset="0"/>
                <a:cs typeface="宋体" charset="0"/>
              </a:rPr>
              <a:t>Ilan</a:t>
            </a:r>
            <a:r>
              <a:rPr lang="en-US" altLang="zh-CN" sz="1600" dirty="0">
                <a:solidFill>
                  <a:schemeClr val="bg1"/>
                </a:solidFill>
                <a:ea typeface="宋体" charset="0"/>
                <a:cs typeface="宋体" charset="0"/>
              </a:rPr>
              <a:t> </a:t>
            </a:r>
            <a:r>
              <a:rPr lang="en-US" altLang="zh-CN" sz="1600" dirty="0" smtClean="0">
                <a:solidFill>
                  <a:schemeClr val="bg1"/>
                </a:solidFill>
                <a:ea typeface="宋体" charset="0"/>
                <a:cs typeface="宋体" charset="0"/>
              </a:rPr>
              <a:t>Goldfarb</a:t>
            </a:r>
          </a:p>
          <a:p>
            <a:pPr marL="225425" indent="-225425">
              <a:lnSpc>
                <a:spcPct val="80000"/>
              </a:lnSpc>
              <a:spcBef>
                <a:spcPts val="1000"/>
              </a:spcBef>
              <a:spcAft>
                <a:spcPct val="0"/>
              </a:spcAft>
              <a:buClr>
                <a:srgbClr val="000000"/>
              </a:buClr>
              <a:buSzPct val="100000"/>
              <a:buFont typeface="Futura Bk" charset="0"/>
              <a:buNone/>
              <a:defRPr/>
            </a:pPr>
            <a:endParaRPr lang="en-US" altLang="zh-CN" sz="1600" dirty="0">
              <a:solidFill>
                <a:schemeClr val="bg1"/>
              </a:solidFill>
              <a:ea typeface="宋体" charset="0"/>
              <a:cs typeface="宋体" charset="0"/>
            </a:endParaRPr>
          </a:p>
          <a:p>
            <a:pPr marL="225425" indent="-225425">
              <a:lnSpc>
                <a:spcPct val="110000"/>
              </a:lnSpc>
              <a:spcBef>
                <a:spcPts val="1000"/>
              </a:spcBef>
              <a:spcAft>
                <a:spcPct val="0"/>
              </a:spcAft>
              <a:buClr>
                <a:srgbClr val="000000"/>
              </a:buClr>
              <a:buSzPct val="100000"/>
              <a:buFont typeface="Futura Bk" charset="0"/>
              <a:buNone/>
              <a:defRPr/>
            </a:pPr>
            <a:r>
              <a:rPr lang="en-US" altLang="zh-CN" sz="1600" u="sng" dirty="0">
                <a:solidFill>
                  <a:schemeClr val="bg1"/>
                </a:solidFill>
                <a:ea typeface="宋体" charset="0"/>
                <a:cs typeface="宋体" charset="0"/>
                <a:sym typeface="Wingdings" charset="0"/>
              </a:rPr>
              <a:t>UC Santa Barbara</a:t>
            </a:r>
          </a:p>
          <a:p>
            <a:pPr marL="225425" indent="-225425">
              <a:lnSpc>
                <a:spcPct val="110000"/>
              </a:lnSpc>
              <a:spcBef>
                <a:spcPts val="1000"/>
              </a:spcBef>
              <a:spcAft>
                <a:spcPct val="0"/>
              </a:spcAft>
              <a:buClr>
                <a:srgbClr val="000000"/>
              </a:buClr>
              <a:buSzPct val="100000"/>
              <a:buFont typeface="Futura Bk" charset="0"/>
              <a:buNone/>
              <a:defRPr/>
            </a:pPr>
            <a:r>
              <a:rPr lang="en-US" altLang="zh-CN" sz="1600" dirty="0">
                <a:solidFill>
                  <a:schemeClr val="bg1"/>
                </a:solidFill>
                <a:ea typeface="宋体" charset="0"/>
                <a:cs typeface="宋体" charset="0"/>
                <a:sym typeface="Wingdings" charset="0"/>
              </a:rPr>
              <a:t>Dima </a:t>
            </a:r>
            <a:r>
              <a:rPr lang="en-US" altLang="zh-CN" sz="1600" dirty="0" err="1">
                <a:solidFill>
                  <a:schemeClr val="bg1"/>
                </a:solidFill>
                <a:ea typeface="宋体" charset="0"/>
                <a:cs typeface="宋体" charset="0"/>
                <a:sym typeface="Wingdings" charset="0"/>
              </a:rPr>
              <a:t>Strukov</a:t>
            </a:r>
            <a:endParaRPr lang="en-US" altLang="zh-CN" sz="1600" dirty="0">
              <a:solidFill>
                <a:schemeClr val="bg1"/>
              </a:solidFill>
              <a:ea typeface="宋体" charset="0"/>
              <a:cs typeface="宋体" charset="0"/>
              <a:sym typeface="Wingdings" charset="0"/>
            </a:endParaRPr>
          </a:p>
          <a:p>
            <a:pPr marL="225425" indent="-225425">
              <a:lnSpc>
                <a:spcPct val="80000"/>
              </a:lnSpc>
              <a:spcBef>
                <a:spcPts val="1000"/>
              </a:spcBef>
              <a:spcAft>
                <a:spcPct val="0"/>
              </a:spcAft>
              <a:buClr>
                <a:srgbClr val="000000"/>
              </a:buClr>
              <a:buSzPct val="100000"/>
              <a:buFont typeface="Futura Bk" charset="0"/>
              <a:buNone/>
              <a:defRPr/>
            </a:pPr>
            <a:endParaRPr lang="en-US" altLang="zh-CN" sz="1600" dirty="0">
              <a:solidFill>
                <a:schemeClr val="bg1"/>
              </a:solidFill>
              <a:ea typeface="宋体" charset="0"/>
              <a:cs typeface="宋体" charset="0"/>
            </a:endParaRPr>
          </a:p>
        </p:txBody>
      </p:sp>
      <p:pic>
        <p:nvPicPr>
          <p:cNvPr id="14" name="Picture 2" descr="Logo-tel-aviv.jpg"/>
          <p:cNvPicPr>
            <a:picLocks noChangeAspect="1" noChangeArrowheads="1"/>
          </p:cNvPicPr>
          <p:nvPr/>
        </p:nvPicPr>
        <p:blipFill>
          <a:blip r:embed="rId4" cstate="print"/>
          <a:srcRect/>
          <a:stretch>
            <a:fillRect/>
          </a:stretch>
        </p:blipFill>
        <p:spPr bwMode="auto">
          <a:xfrm>
            <a:off x="7882191" y="1059932"/>
            <a:ext cx="581025" cy="781051"/>
          </a:xfrm>
          <a:prstGeom prst="rect">
            <a:avLst/>
          </a:prstGeom>
          <a:noFill/>
        </p:spPr>
      </p:pic>
      <p:pic>
        <p:nvPicPr>
          <p:cNvPr id="15" name="Picture 1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315235" y="2283835"/>
            <a:ext cx="1331913" cy="709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985654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906" y="273844"/>
            <a:ext cx="8008454" cy="531226"/>
          </a:xfrm>
        </p:spPr>
        <p:txBody>
          <a:bodyPr/>
          <a:lstStyle/>
          <a:p>
            <a:r>
              <a:rPr lang="en-US" dirty="0" smtClean="0"/>
              <a:t>Neuro challenges </a:t>
            </a:r>
            <a:r>
              <a:rPr lang="en-US" dirty="0" smtClean="0"/>
              <a:t>a larger community than just </a:t>
            </a:r>
            <a:r>
              <a:rPr lang="en-US" dirty="0" err="1" smtClean="0"/>
              <a:t>nano</a:t>
            </a:r>
            <a:endParaRPr lang="en-US" dirty="0"/>
          </a:p>
        </p:txBody>
      </p:sp>
      <p:sp>
        <p:nvSpPr>
          <p:cNvPr id="3" name="Content Placeholder 2"/>
          <p:cNvSpPr>
            <a:spLocks noGrp="1"/>
          </p:cNvSpPr>
          <p:nvPr>
            <p:ph idx="1"/>
          </p:nvPr>
        </p:nvSpPr>
        <p:spPr>
          <a:xfrm>
            <a:off x="628650" y="884583"/>
            <a:ext cx="8008454" cy="4020377"/>
          </a:xfrm>
        </p:spPr>
        <p:txBody>
          <a:bodyPr>
            <a:normAutofit/>
          </a:bodyPr>
          <a:lstStyle/>
          <a:p>
            <a:r>
              <a:rPr lang="en-US" dirty="0" smtClean="0"/>
              <a:t>Need </a:t>
            </a:r>
            <a:r>
              <a:rPr lang="en-US" dirty="0" smtClean="0"/>
              <a:t>to go beyond NNI and </a:t>
            </a:r>
            <a:r>
              <a:rPr lang="en-US" dirty="0" smtClean="0"/>
              <a:t>involve </a:t>
            </a:r>
            <a:r>
              <a:rPr lang="en-US" dirty="0" smtClean="0"/>
              <a:t>diverse creative communities</a:t>
            </a:r>
          </a:p>
          <a:p>
            <a:r>
              <a:rPr lang="en-US" dirty="0" smtClean="0"/>
              <a:t>Information technology requires a </a:t>
            </a:r>
            <a:r>
              <a:rPr lang="en-US" dirty="0"/>
              <a:t>system-level awareness: </a:t>
            </a:r>
            <a:r>
              <a:rPr lang="en-US" dirty="0" smtClean="0"/>
              <a:t>Architecture</a:t>
            </a:r>
          </a:p>
          <a:p>
            <a:pPr lvl="1"/>
            <a:r>
              <a:rPr lang="en-US" dirty="0" err="1" smtClean="0"/>
              <a:t>Nano</a:t>
            </a:r>
            <a:r>
              <a:rPr lang="en-US" dirty="0" smtClean="0"/>
              <a:t> devices and circuits will be necessary, but not sufficient for a paradigm shift</a:t>
            </a:r>
          </a:p>
          <a:p>
            <a:pPr lvl="1"/>
            <a:r>
              <a:rPr lang="en-US" dirty="0" smtClean="0"/>
              <a:t>Also need insights from neurophysiology (circuits) and psychology (algorithms)</a:t>
            </a:r>
          </a:p>
          <a:p>
            <a:r>
              <a:rPr lang="en-US" dirty="0" smtClean="0"/>
              <a:t>Revolutionary advances disguised as evolutionary to gain market acceptance</a:t>
            </a:r>
          </a:p>
          <a:p>
            <a:pPr lvl="1"/>
            <a:r>
              <a:rPr lang="en-US" dirty="0" smtClean="0"/>
              <a:t>A new </a:t>
            </a:r>
            <a:r>
              <a:rPr lang="en-US" dirty="0" err="1" smtClean="0"/>
              <a:t>nanodevice</a:t>
            </a:r>
            <a:r>
              <a:rPr lang="en-US" dirty="0" smtClean="0"/>
              <a:t> is useless if it requires a major change (i.e. expense) to a system or to manufacturing processes (customers don’t pay for performance – they expect it)</a:t>
            </a:r>
          </a:p>
          <a:p>
            <a:pPr lvl="1"/>
            <a:r>
              <a:rPr lang="en-US" dirty="0" smtClean="0"/>
              <a:t>Two-thirds (or more) of any computing system today is design and software</a:t>
            </a:r>
          </a:p>
          <a:p>
            <a:r>
              <a:rPr lang="en-US" dirty="0" smtClean="0"/>
              <a:t>Avoid fads and bandwagons (e.g. </a:t>
            </a:r>
            <a:r>
              <a:rPr lang="en-US" dirty="0" smtClean="0"/>
              <a:t> Graphene and Deep Learning)</a:t>
            </a:r>
            <a:endParaRPr lang="en-US" dirty="0" smtClean="0"/>
          </a:p>
          <a:p>
            <a:pPr lvl="1"/>
            <a:r>
              <a:rPr lang="en-US" dirty="0" smtClean="0"/>
              <a:t>Need a broad investment portfolio of competing technologies and ideas</a:t>
            </a:r>
          </a:p>
          <a:p>
            <a:r>
              <a:rPr lang="en-US" dirty="0" smtClean="0"/>
              <a:t>Multi-</a:t>
            </a:r>
            <a:r>
              <a:rPr lang="en-US" dirty="0" err="1" smtClean="0"/>
              <a:t>disciplinarity</a:t>
            </a:r>
            <a:r>
              <a:rPr lang="en-US" dirty="0" smtClean="0"/>
              <a:t> is essential – need experts in each domain who can communicate, not lots of broad but shallow neophytes</a:t>
            </a:r>
          </a:p>
        </p:txBody>
      </p:sp>
    </p:spTree>
    <p:extLst>
      <p:ext uri="{BB962C8B-B14F-4D97-AF65-F5344CB8AC3E}">
        <p14:creationId xmlns:p14="http://schemas.microsoft.com/office/powerpoint/2010/main" val="31846538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1.3"/>
</p:tagLst>
</file>

<file path=ppt/tags/tag2.xml><?xml version="1.0" encoding="utf-8"?>
<p:tagLst xmlns:a="http://schemas.openxmlformats.org/drawingml/2006/main" xmlns:r="http://schemas.openxmlformats.org/officeDocument/2006/relationships" xmlns:p="http://schemas.openxmlformats.org/presentationml/2006/main">
  <p:tag name="TIMING" val="|79.4"/>
</p:tagLst>
</file>

<file path=ppt/theme/theme1.xml><?xml version="1.0" encoding="utf-8"?>
<a:theme xmlns:a="http://schemas.openxmlformats.org/drawingml/2006/main" name="HP_PPT_Standard_template_16x9">
  <a:themeElements>
    <a:clrScheme name="Custom 171">
      <a:dk1>
        <a:sysClr val="windowText" lastClr="000000"/>
      </a:dk1>
      <a:lt1>
        <a:sysClr val="window" lastClr="FFFFFF"/>
      </a:lt1>
      <a:dk2>
        <a:srgbClr val="000000"/>
      </a:dk2>
      <a:lt2>
        <a:srgbClr val="FFFFFF"/>
      </a:lt2>
      <a:accent1>
        <a:srgbClr val="0096D6"/>
      </a:accent1>
      <a:accent2>
        <a:srgbClr val="F05332"/>
      </a:accent2>
      <a:accent3>
        <a:srgbClr val="822980"/>
      </a:accent3>
      <a:accent4>
        <a:srgbClr val="87898B"/>
      </a:accent4>
      <a:accent5>
        <a:srgbClr val="B9B8BB"/>
      </a:accent5>
      <a:accent6>
        <a:srgbClr val="E5E8E8"/>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2.xml><?xml version="1.0" encoding="utf-8"?>
<a:theme xmlns:a="http://schemas.openxmlformats.org/drawingml/2006/main" name="Title with content">
  <a:themeElements>
    <a:clrScheme name="Custom 214">
      <a:dk1>
        <a:sysClr val="windowText" lastClr="000000"/>
      </a:dk1>
      <a:lt1>
        <a:sysClr val="window" lastClr="FFFFFF"/>
      </a:lt1>
      <a:dk2>
        <a:srgbClr val="0096D6"/>
      </a:dk2>
      <a:lt2>
        <a:srgbClr val="E5E8E8"/>
      </a:lt2>
      <a:accent1>
        <a:srgbClr val="0096D6"/>
      </a:accent1>
      <a:accent2>
        <a:srgbClr val="F05332"/>
      </a:accent2>
      <a:accent3>
        <a:srgbClr val="822980"/>
      </a:accent3>
      <a:accent4>
        <a:srgbClr val="87898B"/>
      </a:accent4>
      <a:accent5>
        <a:srgbClr val="B9B8BB"/>
      </a:accent5>
      <a:accent6>
        <a:srgbClr val="008B2B"/>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3.xml><?xml version="1.0" encoding="utf-8"?>
<a:theme xmlns:a="http://schemas.openxmlformats.org/drawingml/2006/main" name="1_HP_PPT_Standard_template_16x9">
  <a:themeElements>
    <a:clrScheme name="Custom 171">
      <a:dk1>
        <a:sysClr val="windowText" lastClr="000000"/>
      </a:dk1>
      <a:lt1>
        <a:sysClr val="window" lastClr="FFFFFF"/>
      </a:lt1>
      <a:dk2>
        <a:srgbClr val="000000"/>
      </a:dk2>
      <a:lt2>
        <a:srgbClr val="FFFFFF"/>
      </a:lt2>
      <a:accent1>
        <a:srgbClr val="0096D6"/>
      </a:accent1>
      <a:accent2>
        <a:srgbClr val="F05332"/>
      </a:accent2>
      <a:accent3>
        <a:srgbClr val="822980"/>
      </a:accent3>
      <a:accent4>
        <a:srgbClr val="87898B"/>
      </a:accent4>
      <a:accent5>
        <a:srgbClr val="B9B8BB"/>
      </a:accent5>
      <a:accent6>
        <a:srgbClr val="E5E8E8"/>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4.xml><?xml version="1.0" encoding="utf-8"?>
<a:theme xmlns:a="http://schemas.openxmlformats.org/drawingml/2006/main" name="2_HP_PPT_Standard_template_16x9">
  <a:themeElements>
    <a:clrScheme name="Custom 171">
      <a:dk1>
        <a:sysClr val="windowText" lastClr="000000"/>
      </a:dk1>
      <a:lt1>
        <a:sysClr val="window" lastClr="FFFFFF"/>
      </a:lt1>
      <a:dk2>
        <a:srgbClr val="000000"/>
      </a:dk2>
      <a:lt2>
        <a:srgbClr val="FFFFFF"/>
      </a:lt2>
      <a:accent1>
        <a:srgbClr val="0096D6"/>
      </a:accent1>
      <a:accent2>
        <a:srgbClr val="F05332"/>
      </a:accent2>
      <a:accent3>
        <a:srgbClr val="822980"/>
      </a:accent3>
      <a:accent4>
        <a:srgbClr val="87898B"/>
      </a:accent4>
      <a:accent5>
        <a:srgbClr val="B9B8BB"/>
      </a:accent5>
      <a:accent6>
        <a:srgbClr val="E5E8E8"/>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5.xml><?xml version="1.0" encoding="utf-8"?>
<a:theme xmlns:a="http://schemas.openxmlformats.org/drawingml/2006/main" name="5_Blank">
  <a:themeElements>
    <a:clrScheme name="3_Blank 1">
      <a:dk1>
        <a:srgbClr val="000000"/>
      </a:dk1>
      <a:lt1>
        <a:srgbClr val="FFFFFF"/>
      </a:lt1>
      <a:dk2>
        <a:srgbClr val="000000"/>
      </a:dk2>
      <a:lt2>
        <a:srgbClr val="CBC9BD"/>
      </a:lt2>
      <a:accent1>
        <a:srgbClr val="0071B4"/>
      </a:accent1>
      <a:accent2>
        <a:srgbClr val="64B900"/>
      </a:accent2>
      <a:accent3>
        <a:srgbClr val="FFFFFF"/>
      </a:accent3>
      <a:accent4>
        <a:srgbClr val="000000"/>
      </a:accent4>
      <a:accent5>
        <a:srgbClr val="AABBD6"/>
      </a:accent5>
      <a:accent6>
        <a:srgbClr val="5AA700"/>
      </a:accent6>
      <a:hlink>
        <a:srgbClr val="EB5F01"/>
      </a:hlink>
      <a:folHlink>
        <a:srgbClr val="CC0066"/>
      </a:folHlink>
    </a:clrScheme>
    <a:fontScheme name="3_Blank">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114300" marR="0" indent="-114300" algn="l" defTabSz="914400" rtl="0" eaLnBrk="1" fontAlgn="base" latinLnBrk="0" hangingPunct="1">
          <a:lnSpc>
            <a:spcPct val="90000"/>
          </a:lnSpc>
          <a:spcBef>
            <a:spcPct val="30000"/>
          </a:spcBef>
          <a:spcAft>
            <a:spcPct val="10000"/>
          </a:spcAft>
          <a:buClrTx/>
          <a:buSzTx/>
          <a:buFontTx/>
          <a:buNone/>
          <a:tabLst/>
          <a:defRPr kumimoji="0" lang="en-US" sz="1400" b="1" i="0" u="none" strike="noStrike" cap="none" normalizeH="0" baseline="0">
            <a:ln>
              <a:noFill/>
            </a:ln>
            <a:solidFill>
              <a:schemeClr val="bg2"/>
            </a:solidFill>
            <a:effectLst/>
            <a:latin typeface="Futura Bk"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114300" marR="0" indent="-114300" algn="l" defTabSz="914400" rtl="0" eaLnBrk="1" fontAlgn="base" latinLnBrk="0" hangingPunct="1">
          <a:lnSpc>
            <a:spcPct val="90000"/>
          </a:lnSpc>
          <a:spcBef>
            <a:spcPct val="30000"/>
          </a:spcBef>
          <a:spcAft>
            <a:spcPct val="10000"/>
          </a:spcAft>
          <a:buClrTx/>
          <a:buSzTx/>
          <a:buFontTx/>
          <a:buNone/>
          <a:tabLst/>
          <a:defRPr kumimoji="0" lang="en-US" sz="1400" b="1" i="0" u="none" strike="noStrike" cap="none" normalizeH="0" baseline="0">
            <a:ln>
              <a:noFill/>
            </a:ln>
            <a:solidFill>
              <a:schemeClr val="bg2"/>
            </a:solidFill>
            <a:effectLst/>
            <a:latin typeface="Futura Bk" charset="0"/>
            <a:ea typeface="ＭＳ Ｐゴシック" charset="0"/>
          </a:defRPr>
        </a:defPPr>
      </a:lstStyle>
    </a:lnDef>
  </a:objectDefaults>
  <a:extraClrSchemeLst>
    <a:extraClrScheme>
      <a:clrScheme name="3_Blank 1">
        <a:dk1>
          <a:srgbClr val="000000"/>
        </a:dk1>
        <a:lt1>
          <a:srgbClr val="FFFFFF"/>
        </a:lt1>
        <a:dk2>
          <a:srgbClr val="000000"/>
        </a:dk2>
        <a:lt2>
          <a:srgbClr val="CBC9BD"/>
        </a:lt2>
        <a:accent1>
          <a:srgbClr val="0071B4"/>
        </a:accent1>
        <a:accent2>
          <a:srgbClr val="64B900"/>
        </a:accent2>
        <a:accent3>
          <a:srgbClr val="FFFFFF"/>
        </a:accent3>
        <a:accent4>
          <a:srgbClr val="000000"/>
        </a:accent4>
        <a:accent5>
          <a:srgbClr val="AABBD6"/>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HP Theme colors">
      <a:dk1>
        <a:sysClr val="windowText" lastClr="000000"/>
      </a:dk1>
      <a:lt1>
        <a:sysClr val="window" lastClr="FFFFFF"/>
      </a:lt1>
      <a:dk2>
        <a:srgbClr val="000000"/>
      </a:dk2>
      <a:lt2>
        <a:srgbClr val="EEECE1"/>
      </a:lt2>
      <a:accent1>
        <a:srgbClr val="0096D6"/>
      </a:accent1>
      <a:accent2>
        <a:srgbClr val="F05332"/>
      </a:accent2>
      <a:accent3>
        <a:srgbClr val="B7CA34"/>
      </a:accent3>
      <a:accent4>
        <a:srgbClr val="87898B"/>
      </a:accent4>
      <a:accent5>
        <a:srgbClr val="B9B8BB"/>
      </a:accent5>
      <a:accent6>
        <a:srgbClr val="E5E8E8"/>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HP_PPT_Standard_template_16x9</Template>
  <TotalTime>61989</TotalTime>
  <Words>2213</Words>
  <Application>Microsoft Office PowerPoint</Application>
  <PresentationFormat>On-screen Show (16:9)</PresentationFormat>
  <Paragraphs>428</Paragraphs>
  <Slides>39</Slides>
  <Notes>2</Notes>
  <HiddenSlides>0</HiddenSlides>
  <MMClips>0</MMClips>
  <ScaleCrop>false</ScaleCrop>
  <HeadingPairs>
    <vt:vector size="8" baseType="variant">
      <vt:variant>
        <vt:lpstr>Fonts Used</vt:lpstr>
      </vt:variant>
      <vt:variant>
        <vt:i4>14</vt:i4>
      </vt:variant>
      <vt:variant>
        <vt:lpstr>Theme</vt:lpstr>
      </vt:variant>
      <vt:variant>
        <vt:i4>5</vt:i4>
      </vt:variant>
      <vt:variant>
        <vt:lpstr>Embedded OLE Servers</vt:lpstr>
      </vt:variant>
      <vt:variant>
        <vt:i4>3</vt:i4>
      </vt:variant>
      <vt:variant>
        <vt:lpstr>Slide Titles</vt:lpstr>
      </vt:variant>
      <vt:variant>
        <vt:i4>39</vt:i4>
      </vt:variant>
    </vt:vector>
  </HeadingPairs>
  <TitlesOfParts>
    <vt:vector size="61" baseType="lpstr">
      <vt:lpstr>Wingdings</vt:lpstr>
      <vt:lpstr>Gulim</vt:lpstr>
      <vt:lpstr>SimSun</vt:lpstr>
      <vt:lpstr>Lucida Grande</vt:lpstr>
      <vt:lpstr>Helvetica</vt:lpstr>
      <vt:lpstr>Calibri</vt:lpstr>
      <vt:lpstr>Myriad Pro</vt:lpstr>
      <vt:lpstr>HP Simplified</vt:lpstr>
      <vt:lpstr>Arial</vt:lpstr>
      <vt:lpstr>Times New Roman</vt:lpstr>
      <vt:lpstr>Futura Lt</vt:lpstr>
      <vt:lpstr>MS PGothic</vt:lpstr>
      <vt:lpstr>Futura Hv</vt:lpstr>
      <vt:lpstr>Futura Bk</vt:lpstr>
      <vt:lpstr>HP_PPT_Standard_template_16x9</vt:lpstr>
      <vt:lpstr>Title with content</vt:lpstr>
      <vt:lpstr>1_HP_PPT_Standard_template_16x9</vt:lpstr>
      <vt:lpstr>2_HP_PPT_Standard_template_16x9</vt:lpstr>
      <vt:lpstr>5_Blank</vt:lpstr>
      <vt:lpstr>SPW 8.0 Graph</vt:lpstr>
      <vt:lpstr>CorelDRAW</vt:lpstr>
      <vt:lpstr>Graph</vt:lpstr>
      <vt:lpstr>DoE  Neuromorphic Computing Study Group</vt:lpstr>
      <vt:lpstr>Outline</vt:lpstr>
      <vt:lpstr>A Brief History</vt:lpstr>
      <vt:lpstr>URLs for further information</vt:lpstr>
      <vt:lpstr>PowerPoint Presentation</vt:lpstr>
      <vt:lpstr>Moore’s transistor scaling is finally ending</vt:lpstr>
      <vt:lpstr>The “Sensible Machine” response to OSTP RFI</vt:lpstr>
      <vt:lpstr>A model in power efficiency</vt:lpstr>
      <vt:lpstr>Structure of a Neuromorphic Computing Program</vt:lpstr>
      <vt:lpstr>PowerPoint Presentation</vt:lpstr>
      <vt:lpstr>Structure of a US Neuromorphic Computing Program</vt:lpstr>
      <vt:lpstr>PowerPoint Presentation</vt:lpstr>
      <vt:lpstr>Memristors have ‘pinched’ hysteresis loops</vt:lpstr>
      <vt:lpstr>PowerPoint Presentation</vt:lpstr>
      <vt:lpstr>PowerPoint Presentation</vt:lpstr>
      <vt:lpstr>Accelerates many workloads  FFT, Metropolis-Hastings, Simulated Annealing   </vt:lpstr>
      <vt:lpstr>PowerPoint Presentation</vt:lpstr>
      <vt:lpstr>PowerPoint Presentation</vt:lpstr>
      <vt:lpstr>PowerPoint Presentation</vt:lpstr>
      <vt:lpstr>Getting nanoscale chemical resolution: STXM at the Advanced Light Source, Berkeley</vt:lpstr>
      <vt:lpstr>X-ray spectromicroscopy and TEM of TiO2 NV memristor</vt:lpstr>
      <vt:lpstr>PowerPoint Presentation</vt:lpstr>
      <vt:lpstr>Ramifications of the X-ray characterization</vt:lpstr>
      <vt:lpstr>PowerPoint Presentation</vt:lpstr>
      <vt:lpstr>PowerPoint Presentation</vt:lpstr>
      <vt:lpstr>PowerPoint Presentation</vt:lpstr>
      <vt:lpstr>Identification of local activity (NDR) in Ti4O7</vt:lpstr>
      <vt:lpstr>PowerPoint Presentation</vt:lpstr>
      <vt:lpstr>PowerPoint Presentation</vt:lpstr>
      <vt:lpstr>A Neuristor inspired by the Hodgkin-Huxley model</vt:lpstr>
      <vt:lpstr>PowerPoint Presentation</vt:lpstr>
      <vt:lpstr>Drove our research into phase transition materials/devices</vt:lpstr>
      <vt:lpstr>PowerPoint Presentation</vt:lpstr>
      <vt:lpstr>PowerPoint Presentation</vt:lpstr>
      <vt:lpstr>PowerPoint Presentation</vt:lpstr>
      <vt:lpstr>Further applications of SR for circuit analysis</vt:lpstr>
      <vt:lpstr>Some thoughts on ALS applications for computing</vt:lpstr>
      <vt:lpstr>PowerPoint Presentation</vt:lpstr>
      <vt:lpstr>Neuro challenges a larger community than just nano</vt:lpstr>
    </vt:vector>
  </TitlesOfParts>
  <Company>HP</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ALS Workshop</dc:title>
  <dc:creator>Strachan, John Paul</dc:creator>
  <cp:lastModifiedBy>Williams, Stanley (HP Senior Fellow)</cp:lastModifiedBy>
  <cp:revision>580</cp:revision>
  <cp:lastPrinted>2015-10-26T22:52:16Z</cp:lastPrinted>
  <dcterms:created xsi:type="dcterms:W3CDTF">2013-01-09T18:29:04Z</dcterms:created>
  <dcterms:modified xsi:type="dcterms:W3CDTF">2015-10-29T08:52:06Z</dcterms:modified>
</cp:coreProperties>
</file>